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png" ContentType="image/png"/>
  <Default Extension="gif" ContentType="image/gif"/>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media/image28.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1540" r:id="rId3"/>
    <p:sldId id="1514" r:id="rId5"/>
    <p:sldId id="1570" r:id="rId6"/>
    <p:sldId id="1571" r:id="rId7"/>
    <p:sldId id="1574" r:id="rId8"/>
    <p:sldId id="1575" r:id="rId9"/>
    <p:sldId id="1573" r:id="rId10"/>
    <p:sldId id="1536" r:id="rId11"/>
    <p:sldId id="1527" r:id="rId12"/>
    <p:sldId id="1545" r:id="rId13"/>
    <p:sldId id="1515" r:id="rId14"/>
    <p:sldId id="1488" r:id="rId15"/>
    <p:sldId id="1530" r:id="rId16"/>
    <p:sldId id="1524" r:id="rId17"/>
    <p:sldId id="1512" r:id="rId18"/>
    <p:sldId id="1516" r:id="rId19"/>
    <p:sldId id="1541" r:id="rId20"/>
    <p:sldId id="1509" r:id="rId21"/>
    <p:sldId id="1510" r:id="rId22"/>
    <p:sldId id="1511" r:id="rId23"/>
    <p:sldId id="337" r:id="rId24"/>
    <p:sldId id="1544" r:id="rId25"/>
    <p:sldId id="1494" r:id="rId26"/>
    <p:sldId id="1517" r:id="rId27"/>
    <p:sldId id="1501" r:id="rId28"/>
    <p:sldId id="1497" r:id="rId29"/>
    <p:sldId id="1498" r:id="rId30"/>
    <p:sldId id="1504" r:id="rId31"/>
    <p:sldId id="1482" r:id="rId32"/>
    <p:sldId id="1518" r:id="rId33"/>
    <p:sldId id="1486" r:id="rId34"/>
    <p:sldId id="1521" r:id="rId35"/>
    <p:sldId id="1537" r:id="rId36"/>
    <p:sldId id="388" r:id="rId37"/>
    <p:sldId id="1604" r:id="rId38"/>
  </p:sldIdLst>
  <p:sldSz cx="12192000" cy="6858000"/>
  <p:notesSz cx="6858000" cy="9144000"/>
  <p:custDataLst>
    <p:tags r:id="rId42"/>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70C0"/>
    <a:srgbClr val="FF9900"/>
    <a:srgbClr val="FF66FF"/>
    <a:srgbClr val="22DE22"/>
    <a:srgbClr val="FA32E2"/>
    <a:srgbClr val="B9E1FF"/>
    <a:srgbClr val="EDFA40"/>
    <a:srgbClr val="EBF6FF"/>
    <a:srgbClr val="35F7D7"/>
    <a:srgbClr val="00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0A1B5D5-9B99-4C35-A422-299274C87663}" styleName="中度样式 1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E8B1032C-EA38-4F05-BA0D-38AFFFC7BED3}" styleName="浅色样式 3 - 强调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BDBED569-4797-4DF1-A0F4-6AAB3CD982D8}" styleName="浅色样式 3 - 强调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FABFCF23-3B69-468F-B69F-88F6DE6A72F2}" styleName="中度样式 1 - 强调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764" autoAdjust="0"/>
    <p:restoredTop sz="84500" autoAdjust="0"/>
  </p:normalViewPr>
  <p:slideViewPr>
    <p:cSldViewPr snapToGrid="0">
      <p:cViewPr varScale="1">
        <p:scale>
          <a:sx n="67" d="100"/>
          <a:sy n="67" d="100"/>
        </p:scale>
        <p:origin x="91" y="10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2" Type="http://schemas.openxmlformats.org/officeDocument/2006/relationships/tags" Target="tags/tag3.xml"/><Relationship Id="rId41" Type="http://schemas.openxmlformats.org/officeDocument/2006/relationships/tableStyles" Target="tableStyles.xml"/><Relationship Id="rId40" Type="http://schemas.openxmlformats.org/officeDocument/2006/relationships/viewProps" Target="viewProps.xml"/><Relationship Id="rId4" Type="http://schemas.openxmlformats.org/officeDocument/2006/relationships/notesMaster" Target="notesMasters/notesMaster1.xml"/><Relationship Id="rId39" Type="http://schemas.openxmlformats.org/officeDocument/2006/relationships/presProps" Target="presProps.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7.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F2118FC-90DB-4505-8184-5301FE21CCFC}"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A852313-2149-4423-B7C5-D8B2859F0068}"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各位领导，各位学术小组成员，我是纳米室李琪，我申请的题目是“</a:t>
            </a:r>
            <a:r>
              <a:rPr lang="zh-CN" altLang="en-US" sz="1200" dirty="0">
                <a:solidFill>
                  <a:srgbClr val="2D2D8A"/>
                </a:solidFill>
                <a:effectLst/>
                <a:latin typeface="微软雅黑" panose="020B0503020204020204" pitchFamily="34" charset="-122"/>
                <a:ea typeface="微软雅黑" panose="020B0503020204020204" pitchFamily="34" charset="-122"/>
              </a:rPr>
              <a:t>大尺寸计量型椭偏仪的能力建设</a:t>
            </a:r>
            <a:r>
              <a:rPr lang="zh-CN" altLang="en-US" dirty="0"/>
              <a:t>”，课题最大特点是能够对</a:t>
            </a:r>
            <a:r>
              <a:rPr lang="en-US" altLang="zh-CN" dirty="0"/>
              <a:t>12”(</a:t>
            </a:r>
            <a:r>
              <a:rPr lang="zh-CN" altLang="en-US" dirty="0"/>
              <a:t>即</a:t>
            </a:r>
            <a:r>
              <a:rPr lang="en-US" altLang="zh-CN" dirty="0"/>
              <a:t>300mm)</a:t>
            </a:r>
            <a:r>
              <a:rPr lang="zh-CN" altLang="en-US" dirty="0"/>
              <a:t>的晶圆</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标准片膜厚值直接溯源到激光波长。这个课题是由</a:t>
            </a:r>
            <a:r>
              <a:rPr lang="zh-CN" altLang="en-US" sz="1200" b="0" dirty="0">
                <a:solidFill>
                  <a:srgbClr val="2D2D8A"/>
                </a:solidFill>
                <a:latin typeface="微软雅黑" panose="020B0503020204020204" pitchFamily="34" charset="-122"/>
                <a:ea typeface="微软雅黑" panose="020B0503020204020204" pitchFamily="34" charset="-122"/>
                <a:sym typeface="微软雅黑" panose="020B0503020204020204" pitchFamily="34" charset="-122"/>
              </a:rPr>
              <a:t>纳米室、量子器件室两个室共同申请的，我来汇报。 </a:t>
            </a:r>
            <a:endParaRPr lang="en-US" altLang="zh-CN" sz="1200" b="0" dirty="0">
              <a:solidFill>
                <a:srgbClr val="2D2D8A"/>
              </a:solidFill>
              <a:latin typeface="微软雅黑" panose="020B0503020204020204" pitchFamily="34" charset="-122"/>
              <a:ea typeface="微软雅黑" panose="020B0503020204020204" pitchFamily="34" charset="-122"/>
              <a:sym typeface="微软雅黑" panose="020B0503020204020204" pitchFamily="34" charset="-122"/>
            </a:endParaRPr>
          </a:p>
          <a:p>
            <a:endParaRPr lang="zh-CN" altLang="en-US" dirty="0"/>
          </a:p>
        </p:txBody>
      </p:sp>
      <p:sp>
        <p:nvSpPr>
          <p:cNvPr id="4" name="灯片编号占位符 3"/>
          <p:cNvSpPr>
            <a:spLocks noGrp="1"/>
          </p:cNvSpPr>
          <p:nvPr>
            <p:ph type="sldNum" sz="quarter" idx="10"/>
          </p:nvPr>
        </p:nvSpPr>
        <p:spPr/>
        <p:txBody>
          <a:bodyPr/>
          <a:lstStyle/>
          <a:p>
            <a:fld id="{9A852313-2149-4423-B7C5-D8B2859F0068}"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effectLst/>
                <a:latin typeface="+mn-lt"/>
                <a:ea typeface="+mn-ea"/>
                <a:cs typeface="+mn-cs"/>
              </a:rPr>
              <a:t>纳米薄膜厚度是纳米计量关键几何参量之一，围绕纳米薄膜厚度已经制定了基于不同原理的量值传递体系。</a:t>
            </a:r>
            <a:endParaRPr lang="en-US" altLang="zh-CN" sz="1200" kern="1200" dirty="0">
              <a:solidFill>
                <a:schemeClr val="tx1"/>
              </a:solidFill>
              <a:effectLst/>
              <a:latin typeface="+mn-lt"/>
              <a:ea typeface="+mn-ea"/>
              <a:cs typeface="+mn-cs"/>
            </a:endParaRPr>
          </a:p>
          <a:p>
            <a:r>
              <a:rPr lang="zh-CN" altLang="en-US" sz="1200" kern="1200" dirty="0">
                <a:solidFill>
                  <a:schemeClr val="tx1"/>
                </a:solidFill>
                <a:effectLst/>
                <a:latin typeface="+mn-lt"/>
                <a:ea typeface="+mn-ea"/>
                <a:cs typeface="+mn-cs"/>
              </a:rPr>
              <a:t>包括计量型原子力显微镜，它用于标定纳米薄膜台阶标物，标物再用于校准膜厚测量仪器。 还包括计量型电镜，用于通过剖面测量标定纳米薄膜厚度，再由标物校准膜厚测量仪器。</a:t>
            </a:r>
            <a:endParaRPr lang="en-US" sz="1200" kern="1200" dirty="0">
              <a:solidFill>
                <a:schemeClr val="tx1"/>
              </a:solidFill>
              <a:effectLst/>
              <a:latin typeface="+mn-lt"/>
              <a:ea typeface="+mn-ea"/>
              <a:cs typeface="+mn-cs"/>
            </a:endParaRPr>
          </a:p>
          <a:p>
            <a:r>
              <a:rPr lang="zh-CN" altLang="en-US" sz="1200" kern="1200" dirty="0">
                <a:solidFill>
                  <a:schemeClr val="tx1"/>
                </a:solidFill>
                <a:effectLst/>
                <a:latin typeface="+mn-lt"/>
                <a:ea typeface="+mn-ea"/>
                <a:cs typeface="+mn-cs"/>
              </a:rPr>
              <a:t>但是对于晶圆级膜厚标准片，目前还缺少直接溯源方式。</a:t>
            </a:r>
            <a:endParaRPr lang="en-US" altLang="zh-CN" sz="1200" kern="1200" dirty="0">
              <a:solidFill>
                <a:schemeClr val="tx1"/>
              </a:solidFill>
              <a:effectLst/>
              <a:latin typeface="+mn-lt"/>
              <a:ea typeface="+mn-ea"/>
              <a:cs typeface="+mn-cs"/>
            </a:endParaRPr>
          </a:p>
          <a:p>
            <a:r>
              <a:rPr lang="zh-CN" altLang="en-US" sz="1200" kern="1200" dirty="0">
                <a:solidFill>
                  <a:schemeClr val="tx1"/>
                </a:solidFill>
                <a:effectLst/>
                <a:latin typeface="+mn-lt"/>
                <a:ea typeface="+mn-ea"/>
                <a:cs typeface="+mn-cs"/>
              </a:rPr>
              <a:t>而计量型激光椭偏仪可以直接测量</a:t>
            </a:r>
            <a:r>
              <a:rPr lang="en-US" sz="1200" kern="1200" dirty="0">
                <a:solidFill>
                  <a:schemeClr val="tx1"/>
                </a:solidFill>
                <a:effectLst/>
                <a:latin typeface="+mn-lt"/>
                <a:ea typeface="+mn-ea"/>
                <a:cs typeface="+mn-cs"/>
              </a:rPr>
              <a:t>12</a:t>
            </a:r>
            <a:r>
              <a:rPr lang="zh-CN" altLang="en-US" sz="1200" kern="1200" dirty="0">
                <a:solidFill>
                  <a:schemeClr val="tx1"/>
                </a:solidFill>
                <a:effectLst/>
                <a:latin typeface="+mn-lt"/>
                <a:ea typeface="+mn-ea"/>
                <a:cs typeface="+mn-cs"/>
              </a:rPr>
              <a:t>”晶圆级膜厚标准片，溯源到激光波长基准。并且计量型激光椭偏仪原理与生产线测量原理一致，无测量原理偏差。</a:t>
            </a:r>
            <a:endParaRPr lang="en-US" sz="1200"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9A852313-2149-4423-B7C5-D8B2859F0068}"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lnSpc>
                <a:spcPct val="150000"/>
              </a:lnSpc>
              <a:buClr>
                <a:srgbClr val="FF0000"/>
              </a:buClr>
              <a:buFont typeface="Wingdings" panose="05000000000000000000" pitchFamily="2" charset="2"/>
              <a:buNone/>
            </a:pPr>
            <a:r>
              <a:rPr lang="zh-CN" altLang="en-US" sz="1200" dirty="0">
                <a:latin typeface="微软雅黑" panose="020B0503020204020204" pitchFamily="34" charset="-122"/>
                <a:ea typeface="微软雅黑" panose="020B0503020204020204" pitchFamily="34" charset="-122"/>
              </a:rPr>
              <a:t>经装置完成后能力提升效果为： </a:t>
            </a:r>
            <a:endParaRPr lang="en-US" altLang="zh-CN" sz="1200" dirty="0">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50000"/>
              </a:lnSpc>
              <a:spcBef>
                <a:spcPts val="0"/>
              </a:spcBef>
              <a:spcAft>
                <a:spcPts val="0"/>
              </a:spcAft>
              <a:buClr>
                <a:srgbClr val="FF0000"/>
              </a:buClr>
              <a:buSzTx/>
              <a:buFont typeface="Wingdings" panose="05000000000000000000" pitchFamily="2" charset="2"/>
              <a:buNone/>
              <a:defRPr/>
            </a:pPr>
            <a:r>
              <a:rPr lang="zh-CN" altLang="en-US" sz="1200" dirty="0">
                <a:latin typeface="微软雅黑" panose="020B0503020204020204" pitchFamily="34" charset="-122"/>
                <a:ea typeface="微软雅黑" panose="020B0503020204020204" pitchFamily="34" charset="-122"/>
              </a:rPr>
              <a:t>能够对</a:t>
            </a:r>
            <a:r>
              <a:rPr lang="en-US" altLang="zh-CN" sz="1200" dirty="0">
                <a:latin typeface="微软雅黑" panose="020B0503020204020204" pitchFamily="34" charset="-122"/>
                <a:ea typeface="微软雅黑" panose="020B0503020204020204" pitchFamily="34" charset="-122"/>
              </a:rPr>
              <a:t>6”--12”</a:t>
            </a:r>
            <a:r>
              <a:rPr lang="zh-CN" altLang="en-US" sz="1200" dirty="0">
                <a:latin typeface="微软雅黑" panose="020B0503020204020204" pitchFamily="34" charset="-122"/>
                <a:ea typeface="微软雅黑" panose="020B0503020204020204" pitchFamily="34" charset="-122"/>
              </a:rPr>
              <a:t>晶圆膜厚标准片校准测量； 标准测量不确定度</a:t>
            </a:r>
            <a:r>
              <a:rPr lang="en-US" altLang="zh-CN" sz="1200" dirty="0">
                <a:latin typeface="微软雅黑" panose="020B0503020204020204" pitchFamily="34" charset="-122"/>
                <a:ea typeface="微软雅黑" panose="020B0503020204020204" pitchFamily="34" charset="-122"/>
              </a:rPr>
              <a:t>0.2nm,</a:t>
            </a:r>
            <a:r>
              <a:rPr lang="zh-CN" altLang="en-US" sz="1200" dirty="0">
                <a:latin typeface="微软雅黑" panose="020B0503020204020204" pitchFamily="34" charset="-122"/>
                <a:ea typeface="微软雅黑" panose="020B0503020204020204" pitchFamily="34" charset="-122"/>
              </a:rPr>
              <a:t>与</a:t>
            </a:r>
            <a:r>
              <a:rPr lang="en-US" altLang="zh-CN" sz="1200" dirty="0">
                <a:latin typeface="微软雅黑" panose="020B0503020204020204" pitchFamily="34" charset="-122"/>
                <a:ea typeface="微软雅黑" panose="020B0503020204020204" pitchFamily="34" charset="-122"/>
              </a:rPr>
              <a:t>NIST</a:t>
            </a:r>
            <a:r>
              <a:rPr lang="zh-CN" altLang="en-US" sz="1200" dirty="0">
                <a:latin typeface="微软雅黑" panose="020B0503020204020204" pitchFamily="34" charset="-122"/>
                <a:ea typeface="微软雅黑" panose="020B0503020204020204" pitchFamily="34" charset="-122"/>
              </a:rPr>
              <a:t>测量能力相同；测量量值直接溯源到激光波长； 与生产线测量原理一致，无测量原理偏差</a:t>
            </a:r>
            <a:endParaRPr lang="en-US" altLang="zh-CN" sz="1200" dirty="0">
              <a:latin typeface="微软雅黑" panose="020B0503020204020204" pitchFamily="34" charset="-122"/>
              <a:ea typeface="微软雅黑" panose="020B0503020204020204" pitchFamily="34" charset="-122"/>
            </a:endParaRPr>
          </a:p>
          <a:p>
            <a:endParaRPr lang="zh-CN" altLang="en-US" dirty="0"/>
          </a:p>
        </p:txBody>
      </p:sp>
      <p:sp>
        <p:nvSpPr>
          <p:cNvPr id="4" name="灯片编号占位符 3"/>
          <p:cNvSpPr>
            <a:spLocks noGrp="1"/>
          </p:cNvSpPr>
          <p:nvPr>
            <p:ph type="sldNum" sz="quarter" idx="10"/>
          </p:nvPr>
        </p:nvSpPr>
        <p:spPr/>
        <p:txBody>
          <a:bodyPr/>
          <a:lstStyle/>
          <a:p>
            <a:fld id="{9A852313-2149-4423-B7C5-D8B2859F0068}"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b="0" dirty="0">
                <a:latin typeface="微软雅黑" panose="020B0503020204020204" pitchFamily="34" charset="-122"/>
                <a:ea typeface="微软雅黑" panose="020B0503020204020204" pitchFamily="34" charset="-122"/>
                <a:cs typeface="Times New Roman" panose="02020603050405020304" pitchFamily="18" charset="0"/>
              </a:rPr>
              <a:t>研究计量型激光椭偏仪校准溯源</a:t>
            </a:r>
            <a:r>
              <a:rPr lang="en-US" altLang="zh-CN" sz="1200" b="0" dirty="0">
                <a:latin typeface="微软雅黑" panose="020B0503020204020204" pitchFamily="34" charset="-122"/>
                <a:ea typeface="微软雅黑" panose="020B0503020204020204" pitchFamily="34" charset="-122"/>
                <a:cs typeface="Times New Roman" panose="02020603050405020304" pitchFamily="18" charset="0"/>
              </a:rPr>
              <a:t>12”</a:t>
            </a:r>
            <a:r>
              <a:rPr lang="zh-CN" altLang="en-US" sz="1200" b="0" dirty="0">
                <a:latin typeface="微软雅黑" panose="020B0503020204020204" pitchFamily="34" charset="-122"/>
                <a:ea typeface="微软雅黑" panose="020B0503020204020204" pitchFamily="34" charset="-122"/>
                <a:cs typeface="Times New Roman" panose="02020603050405020304" pitchFamily="18" charset="0"/>
              </a:rPr>
              <a:t>晶圆级膜厚标准片</a:t>
            </a:r>
            <a:endParaRPr lang="en-US" sz="1200" b="0" dirty="0">
              <a:latin typeface="微软雅黑" panose="020B0503020204020204" pitchFamily="34" charset="-122"/>
              <a:ea typeface="微软雅黑" panose="020B0503020204020204" pitchFamily="34"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b="0" dirty="0">
                <a:latin typeface="微软雅黑" panose="020B0503020204020204" pitchFamily="34" charset="-122"/>
                <a:ea typeface="微软雅黑" panose="020B0503020204020204" pitchFamily="34" charset="-122"/>
                <a:cs typeface="Times New Roman" panose="02020603050405020304" pitchFamily="18" charset="0"/>
              </a:rPr>
              <a:t>装置</a:t>
            </a:r>
            <a:r>
              <a:rPr lang="zh-CN" altLang="en-US" sz="1200" dirty="0">
                <a:latin typeface="微软雅黑" panose="020B0503020204020204" pitchFamily="34" charset="-122"/>
                <a:ea typeface="微软雅黑" panose="020B0503020204020204" pitchFamily="34" charset="-122"/>
                <a:cs typeface="Times New Roman" panose="02020603050405020304" pitchFamily="18" charset="0"/>
              </a:rPr>
              <a:t>实现</a:t>
            </a:r>
            <a:r>
              <a:rPr lang="zh-CN" altLang="en-US" sz="1200" b="0" dirty="0">
                <a:latin typeface="微软雅黑" panose="020B0503020204020204" pitchFamily="34" charset="-122"/>
                <a:ea typeface="微软雅黑" panose="020B0503020204020204" pitchFamily="34" charset="-122"/>
                <a:cs typeface="Times New Roman" panose="02020603050405020304" pitchFamily="18" charset="0"/>
              </a:rPr>
              <a:t>膜厚标准片的标准测量不确定度</a:t>
            </a:r>
            <a:r>
              <a:rPr lang="en-US" altLang="zh-CN" sz="1200" dirty="0">
                <a:latin typeface="微软雅黑" panose="020B0503020204020204" pitchFamily="34" charset="-122"/>
                <a:ea typeface="微软雅黑" panose="020B0503020204020204" pitchFamily="34" charset="-122"/>
                <a:cs typeface="Times New Roman" panose="02020603050405020304" pitchFamily="18" charset="0"/>
              </a:rPr>
              <a:t>≤0.2nm</a:t>
            </a:r>
            <a:endParaRPr lang="en-US" sz="1200" b="0" dirty="0">
              <a:latin typeface="微软雅黑" panose="020B0503020204020204" pitchFamily="34" charset="-122"/>
              <a:ea typeface="微软雅黑" panose="020B0503020204020204" pitchFamily="34" charset="-122"/>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9A852313-2149-4423-B7C5-D8B2859F0068}"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Notes Placeholder 2"/>
              <p:cNvSpPr>
                <a:spLocks noGrp="1"/>
              </p:cNvSpPr>
              <p:nvPr>
                <p:ph type="body" idx="1"/>
              </p:nvPr>
            </p:nvSpPr>
            <p:spPr/>
            <p:txBody>
              <a:bodyPr/>
              <a:lstStyle/>
              <a:p>
                <a:r>
                  <a:rPr lang="zh-CN" altLang="en-US" dirty="0"/>
                  <a:t>晶圆级膜厚直接溯源装置原理</a:t>
                </a:r>
                <a:r>
                  <a:rPr lang="zh-CN" altLang="en-US" baseline="0" dirty="0"/>
                  <a:t> </a:t>
                </a:r>
                <a:endParaRPr lang="en-US" altLang="zh-CN" baseline="0" dirty="0"/>
              </a:p>
              <a:p>
                <a:r>
                  <a:rPr lang="zh-CN" altLang="en-US" baseline="0" dirty="0"/>
                  <a:t>装置利用偏振光</a:t>
                </a:r>
                <a:r>
                  <a:rPr lang="en-US" altLang="zh-CN" sz="1200" i="1" dirty="0">
                    <a:solidFill>
                      <a:schemeClr val="tx2"/>
                    </a:solidFill>
                    <a:latin typeface="微软雅黑" panose="020B0503020204020204" pitchFamily="34" charset="-122"/>
                    <a:cs typeface="Times New Roman" panose="02020603050405020304" pitchFamily="18" charset="0"/>
                  </a:rPr>
                  <a:t>E</a:t>
                </a:r>
                <a:r>
                  <a:rPr lang="en-US" altLang="zh-CN" sz="1200" i="1" baseline="-25000" dirty="0">
                    <a:solidFill>
                      <a:schemeClr val="tx2"/>
                    </a:solidFill>
                    <a:latin typeface="微软雅黑" panose="020B0503020204020204" pitchFamily="34" charset="-122"/>
                    <a:cs typeface="Times New Roman" panose="02020603050405020304" pitchFamily="18" charset="0"/>
                  </a:rPr>
                  <a:t>p </a:t>
                </a:r>
                <a:r>
                  <a:rPr lang="en-US" altLang="zh-CN" sz="1200" i="1" dirty="0">
                    <a:solidFill>
                      <a:schemeClr val="tx2"/>
                    </a:solidFill>
                    <a:latin typeface="微软雅黑" panose="020B0503020204020204" pitchFamily="34" charset="-122"/>
                    <a:cs typeface="Times New Roman" panose="02020603050405020304" pitchFamily="18" charset="0"/>
                  </a:rPr>
                  <a:t>,</a:t>
                </a:r>
                <a:r>
                  <a:rPr lang="en-US" altLang="zh-CN" sz="1200" i="1" dirty="0" err="1">
                    <a:solidFill>
                      <a:schemeClr val="tx2"/>
                    </a:solidFill>
                    <a:latin typeface="微软雅黑" panose="020B0503020204020204" pitchFamily="34" charset="-122"/>
                    <a:cs typeface="Times New Roman" panose="02020603050405020304" pitchFamily="18" charset="0"/>
                  </a:rPr>
                  <a:t>E</a:t>
                </a:r>
                <a:r>
                  <a:rPr lang="en-US" altLang="zh-CN" sz="1200" i="1" baseline="-25000" dirty="0" err="1">
                    <a:solidFill>
                      <a:schemeClr val="tx2"/>
                    </a:solidFill>
                    <a:latin typeface="微软雅黑" panose="020B0503020204020204" pitchFamily="34" charset="-122"/>
                    <a:cs typeface="Times New Roman" panose="02020603050405020304" pitchFamily="18" charset="0"/>
                  </a:rPr>
                  <a:t>s</a:t>
                </a:r>
                <a:r>
                  <a:rPr lang="zh-CN" altLang="en-US" sz="1200" dirty="0">
                    <a:latin typeface="微软雅黑" panose="020B0503020204020204" pitchFamily="34" charset="-122"/>
                    <a:ea typeface="微软雅黑" panose="020B0503020204020204" pitchFamily="34" charset="-122"/>
                  </a:rPr>
                  <a:t>经过材料后幅值、相位发生变化测量</a:t>
                </a:r>
                <a:r>
                  <a:rPr lang="zh-CN" altLang="en-US" sz="1200" baseline="0" dirty="0">
                    <a:latin typeface="微软雅黑" panose="020B0503020204020204" pitchFamily="34" charset="-122"/>
                    <a:ea typeface="微软雅黑" panose="020B0503020204020204" pitchFamily="34" charset="-122"/>
                  </a:rPr>
                  <a:t>薄膜厚度 </a:t>
                </a:r>
                <a:endParaRPr lang="en-US" dirty="0"/>
              </a:p>
              <a:p>
                <a:pPr>
                  <a:lnSpc>
                    <a:spcPct val="150000"/>
                  </a:lnSpc>
                  <a:buClr>
                    <a:srgbClr val="FF0000"/>
                  </a:buClr>
                </a:pPr>
                <a:r>
                  <a:rPr lang="zh-CN" altLang="en-US" dirty="0"/>
                  <a:t>最终激光型椭偏仪膜厚测量公式： </a:t>
                </a:r>
                <a:endParaRPr lang="en-US" altLang="zh-CN" dirty="0"/>
              </a:p>
              <a:p>
                <a:pPr rtl="0" eaLnBrk="1" fontAlgn="t" latinLnBrk="0" hangingPunct="1"/>
                <a:r>
                  <a:rPr lang="zh-CN" altLang="en-US" dirty="0"/>
                  <a:t>由参数</a:t>
                </a:r>
                <a:r>
                  <a:rPr lang="en-US" altLang="zh-CN" sz="1200" b="0" i="1" u="none" strike="noStrike" kern="1200" dirty="0">
                    <a:solidFill>
                      <a:schemeClr val="tx1"/>
                    </a:solidFill>
                    <a:effectLst/>
                    <a:latin typeface="+mn-lt"/>
                    <a:ea typeface="+mn-ea"/>
                    <a:cs typeface="+mn-cs"/>
                  </a:rPr>
                  <a:t>d </a:t>
                </a:r>
                <a:r>
                  <a:rPr lang="zh-CN" altLang="en-US" sz="1200" b="0" i="1" u="none" strike="noStrike" kern="1200" dirty="0">
                    <a:solidFill>
                      <a:schemeClr val="tx1"/>
                    </a:solidFill>
                    <a:effectLst/>
                    <a:latin typeface="+mn-lt"/>
                    <a:ea typeface="+mn-ea"/>
                    <a:cs typeface="+mn-cs"/>
                  </a:rPr>
                  <a:t>，</a:t>
                </a:r>
                <a14:m>
                  <m:oMath xmlns:m="http://schemas.openxmlformats.org/officeDocument/2006/math">
                    <m:r>
                      <a:rPr lang="el-GR" altLang="zh-CN" sz="1200" b="0" i="1" smtClean="0">
                        <a:solidFill>
                          <a:schemeClr val="tx1"/>
                        </a:solidFill>
                        <a:latin typeface="Cambria Math" panose="02040503050406030204" pitchFamily="18" charset="0"/>
                        <a:cs typeface="Times New Roman" panose="02020603050405020304" pitchFamily="18" charset="0"/>
                      </a:rPr>
                      <m:t>𝜌</m:t>
                    </m:r>
                  </m:oMath>
                </a14:m>
                <a:r>
                  <a:rPr lang="zh-CN" altLang="en-US" dirty="0">
                    <a:solidFill>
                      <a:schemeClr val="tx1"/>
                    </a:solidFill>
                  </a:rPr>
                  <a:t>，</a:t>
                </a:r>
                <a14:m>
                  <m:oMath xmlns:m="http://schemas.openxmlformats.org/officeDocument/2006/math">
                    <m:r>
                      <a:rPr lang="el-GR" altLang="zh-CN" sz="1200" b="0" i="1" u="none" strike="noStrike" kern="1200" smtClean="0">
                        <a:solidFill>
                          <a:schemeClr val="tx1"/>
                        </a:solidFill>
                        <a:effectLst/>
                        <a:latin typeface="Cambria Math" panose="02040503050406030204" pitchFamily="18" charset="0"/>
                        <a:ea typeface="+mn-ea"/>
                        <a:cs typeface="+mn-cs"/>
                      </a:rPr>
                      <m:t>𝜆</m:t>
                    </m:r>
                  </m:oMath>
                </a14:m>
                <a:r>
                  <a:rPr lang="zh-CN" altLang="en-US" sz="1200" b="0" i="0" u="none" strike="noStrike" kern="1200" dirty="0">
                    <a:solidFill>
                      <a:schemeClr val="tx1"/>
                    </a:solidFill>
                    <a:effectLst/>
                    <a:latin typeface="+mn-lt"/>
                    <a:ea typeface="+mn-ea"/>
                    <a:cs typeface="+mn-cs"/>
                  </a:rPr>
                  <a:t>，</a:t>
                </a:r>
                <a14:m>
                  <m:oMath xmlns:m="http://schemas.openxmlformats.org/officeDocument/2006/math">
                    <m:sSub>
                      <m:sSubPr>
                        <m:ctrlPr>
                          <a:rPr lang="en-US" altLang="zh-CN" sz="1200" b="0" i="1" u="none" strike="noStrike" kern="1200" smtClean="0">
                            <a:solidFill>
                              <a:schemeClr val="tx1"/>
                            </a:solidFill>
                            <a:effectLst/>
                            <a:latin typeface="Cambria Math" panose="02040503050406030204" pitchFamily="18" charset="0"/>
                            <a:ea typeface="+mn-ea"/>
                            <a:cs typeface="+mn-cs"/>
                          </a:rPr>
                        </m:ctrlPr>
                      </m:sSubPr>
                      <m:e>
                        <m:r>
                          <a:rPr lang="en-US" altLang="zh-CN" sz="1200" b="0" i="1" u="none" strike="noStrike" kern="1200">
                            <a:solidFill>
                              <a:schemeClr val="tx1"/>
                            </a:solidFill>
                            <a:effectLst/>
                            <a:latin typeface="Cambria Math" panose="02040503050406030204" pitchFamily="18" charset="0"/>
                            <a:ea typeface="+mn-ea"/>
                            <a:cs typeface="+mn-cs"/>
                          </a:rPr>
                          <m:t>𝑛</m:t>
                        </m:r>
                      </m:e>
                      <m:sub>
                        <m:r>
                          <a:rPr lang="en-US" altLang="zh-CN" sz="1200" b="0" i="1" u="none" strike="noStrike" kern="1200">
                            <a:solidFill>
                              <a:schemeClr val="tx1"/>
                            </a:solidFill>
                            <a:effectLst/>
                            <a:latin typeface="Cambria Math" panose="02040503050406030204" pitchFamily="18" charset="0"/>
                            <a:ea typeface="+mn-ea"/>
                            <a:cs typeface="+mn-cs"/>
                          </a:rPr>
                          <m:t>1</m:t>
                        </m:r>
                      </m:sub>
                    </m:sSub>
                  </m:oMath>
                </a14:m>
                <a:r>
                  <a:rPr lang="zh-CN" altLang="en-US" sz="1200" b="0" i="0" u="none" strike="noStrike" kern="1200" dirty="0">
                    <a:solidFill>
                      <a:schemeClr val="tx1"/>
                    </a:solidFill>
                    <a:effectLst/>
                    <a:latin typeface="+mn-lt"/>
                    <a:ea typeface="+mn-ea"/>
                    <a:cs typeface="+mn-cs"/>
                  </a:rPr>
                  <a:t>，</a:t>
                </a:r>
                <a14:m>
                  <m:oMath xmlns:m="http://schemas.openxmlformats.org/officeDocument/2006/math">
                    <m:sSub>
                      <m:sSubPr>
                        <m:ctrlPr>
                          <a:rPr lang="en-US" altLang="zh-CN" sz="1200" b="0" i="1" u="none" strike="noStrike" kern="1200" smtClean="0">
                            <a:solidFill>
                              <a:schemeClr val="tx1"/>
                            </a:solidFill>
                            <a:effectLst/>
                            <a:latin typeface="Cambria Math" panose="02040503050406030204" pitchFamily="18" charset="0"/>
                            <a:ea typeface="+mn-ea"/>
                            <a:cs typeface="+mn-cs"/>
                          </a:rPr>
                        </m:ctrlPr>
                      </m:sSubPr>
                      <m:e>
                        <m:r>
                          <a:rPr lang="en-US" altLang="zh-CN" sz="1200" b="0" i="1" u="none" strike="noStrike" kern="1200">
                            <a:solidFill>
                              <a:schemeClr val="tx1"/>
                            </a:solidFill>
                            <a:effectLst/>
                            <a:latin typeface="Cambria Math" panose="02040503050406030204" pitchFamily="18" charset="0"/>
                            <a:ea typeface="+mn-ea"/>
                            <a:cs typeface="+mn-cs"/>
                          </a:rPr>
                          <m:t>𝜃</m:t>
                        </m:r>
                      </m:e>
                      <m:sub>
                        <m:r>
                          <a:rPr lang="en-US" altLang="zh-CN" sz="1200" b="0" i="1" u="none" strike="noStrike" kern="1200">
                            <a:solidFill>
                              <a:schemeClr val="tx1"/>
                            </a:solidFill>
                            <a:effectLst/>
                            <a:latin typeface="Cambria Math" panose="02040503050406030204" pitchFamily="18" charset="0"/>
                            <a:ea typeface="+mn-ea"/>
                            <a:cs typeface="+mn-cs"/>
                          </a:rPr>
                          <m:t>1</m:t>
                        </m:r>
                      </m:sub>
                    </m:sSub>
                  </m:oMath>
                </a14:m>
                <a:r>
                  <a:rPr lang="en-US" altLang="zh-CN" dirty="0"/>
                  <a:t> </a:t>
                </a:r>
                <a:r>
                  <a:rPr lang="zh-CN" altLang="en-US" dirty="0"/>
                  <a:t>，其物理意义分别代表</a:t>
                </a:r>
                <a:r>
                  <a:rPr lang="zh-CN" altLang="zh-CN" sz="1200" b="0" i="0" u="none" strike="noStrike" kern="1200" dirty="0">
                    <a:solidFill>
                      <a:schemeClr val="tx1"/>
                    </a:solidFill>
                    <a:effectLst/>
                    <a:latin typeface="+mn-lt"/>
                    <a:ea typeface="+mn-ea"/>
                    <a:cs typeface="+mn-cs"/>
                  </a:rPr>
                  <a:t>膜厚值</a:t>
                </a:r>
                <a:r>
                  <a:rPr lang="zh-CN" altLang="en-US" sz="1200" b="0" i="0" u="none" strike="noStrike" kern="1200" dirty="0">
                    <a:solidFill>
                      <a:schemeClr val="tx1"/>
                    </a:solidFill>
                    <a:effectLst/>
                    <a:latin typeface="+mn-lt"/>
                    <a:ea typeface="+mn-ea"/>
                    <a:cs typeface="+mn-cs"/>
                  </a:rPr>
                  <a:t>、</a:t>
                </a:r>
                <a:r>
                  <a:rPr lang="zh-CN" altLang="zh-CN" sz="1200" b="0" i="0" u="none" strike="noStrike" kern="1200" dirty="0">
                    <a:solidFill>
                      <a:schemeClr val="tx1"/>
                    </a:solidFill>
                    <a:effectLst/>
                    <a:latin typeface="+mn-lt"/>
                    <a:ea typeface="+mn-ea"/>
                    <a:cs typeface="+mn-cs"/>
                  </a:rPr>
                  <a:t>偏振光比值</a:t>
                </a:r>
                <a:r>
                  <a:rPr lang="zh-CN" altLang="en-US" sz="1200" b="0" i="0" u="none" strike="noStrike" kern="1200" dirty="0">
                    <a:solidFill>
                      <a:schemeClr val="tx1"/>
                    </a:solidFill>
                    <a:effectLst/>
                    <a:latin typeface="+mn-lt"/>
                    <a:ea typeface="+mn-ea"/>
                    <a:cs typeface="+mn-cs"/>
                  </a:rPr>
                  <a:t>、</a:t>
                </a:r>
                <a:r>
                  <a:rPr lang="zh-CN" altLang="zh-CN" sz="1200" b="0" i="0" u="none" strike="noStrike" kern="1200" dirty="0">
                    <a:solidFill>
                      <a:schemeClr val="tx1"/>
                    </a:solidFill>
                    <a:effectLst/>
                    <a:latin typeface="+mn-lt"/>
                    <a:ea typeface="+mn-ea"/>
                    <a:cs typeface="+mn-cs"/>
                  </a:rPr>
                  <a:t>激光波长</a:t>
                </a:r>
                <a:r>
                  <a:rPr lang="zh-CN" altLang="en-US" sz="1200" b="0" i="0" u="none" strike="noStrike" kern="1200" dirty="0">
                    <a:solidFill>
                      <a:schemeClr val="tx1"/>
                    </a:solidFill>
                    <a:effectLst/>
                    <a:latin typeface="+mn-lt"/>
                    <a:ea typeface="+mn-ea"/>
                    <a:cs typeface="+mn-cs"/>
                  </a:rPr>
                  <a:t>、</a:t>
                </a:r>
                <a:r>
                  <a:rPr lang="zh-CN" altLang="zh-CN" sz="1200" b="0" i="0" u="none" strike="noStrike" kern="1200" dirty="0">
                    <a:solidFill>
                      <a:schemeClr val="tx1"/>
                    </a:solidFill>
                    <a:effectLst/>
                    <a:latin typeface="+mn-lt"/>
                    <a:ea typeface="+mn-ea"/>
                    <a:cs typeface="+mn-cs"/>
                  </a:rPr>
                  <a:t>材料折射率</a:t>
                </a:r>
                <a:r>
                  <a:rPr lang="zh-CN" altLang="en-US" sz="1200" b="0" i="0" u="none" strike="noStrike" kern="1200" dirty="0">
                    <a:solidFill>
                      <a:schemeClr val="tx1"/>
                    </a:solidFill>
                    <a:effectLst/>
                    <a:latin typeface="+mn-lt"/>
                    <a:ea typeface="+mn-ea"/>
                    <a:cs typeface="+mn-cs"/>
                  </a:rPr>
                  <a:t>、</a:t>
                </a:r>
                <a:r>
                  <a:rPr lang="zh-CN" altLang="zh-CN" sz="1200" b="0" i="0" u="none" strike="noStrike" kern="1200" dirty="0">
                    <a:solidFill>
                      <a:schemeClr val="tx1"/>
                    </a:solidFill>
                    <a:effectLst/>
                    <a:latin typeface="+mn-lt"/>
                    <a:ea typeface="+mn-ea"/>
                    <a:cs typeface="+mn-cs"/>
                  </a:rPr>
                  <a:t>入射角</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b="0" i="0" u="none" strike="noStrike" kern="1200" dirty="0">
                    <a:solidFill>
                      <a:schemeClr val="tx1"/>
                    </a:solidFill>
                    <a:effectLst/>
                    <a:latin typeface="+mn-lt"/>
                    <a:ea typeface="+mn-ea"/>
                    <a:cs typeface="+mn-cs"/>
                  </a:rPr>
                  <a:t>对于各分量值溯源方法，分别</a:t>
                </a:r>
                <a:endParaRPr lang="en-US" altLang="zh-CN" sz="1200" b="0" i="0" u="none" strike="noStrike" kern="1200" dirty="0">
                  <a:solidFill>
                    <a:schemeClr val="tx1"/>
                  </a:solidFill>
                  <a:effectLst/>
                  <a:latin typeface="+mn-lt"/>
                  <a:ea typeface="+mn-ea"/>
                  <a:cs typeface="+mn-cs"/>
                </a:endParaRPr>
              </a:p>
              <a:p>
                <a:pPr rtl="0" eaLnBrk="1" fontAlgn="auto" latinLnBrk="0" hangingPunct="1"/>
                <a:r>
                  <a:rPr lang="zh-CN" altLang="zh-CN" sz="1200" b="0" i="0" u="none" strike="noStrike" kern="1200" dirty="0">
                    <a:solidFill>
                      <a:schemeClr val="tx1"/>
                    </a:solidFill>
                    <a:effectLst/>
                    <a:latin typeface="+mn-lt"/>
                    <a:ea typeface="+mn-ea"/>
                    <a:cs typeface="+mn-cs"/>
                  </a:rPr>
                  <a:t>由</a:t>
                </a:r>
                <a:r>
                  <a:rPr lang="en-US" altLang="zh-CN" sz="1200" b="0" i="0" u="none" strike="noStrike" kern="1200" dirty="0">
                    <a:solidFill>
                      <a:schemeClr val="tx1"/>
                    </a:solidFill>
                    <a:effectLst/>
                    <a:latin typeface="+mn-lt"/>
                    <a:ea typeface="+mn-ea"/>
                    <a:cs typeface="+mn-cs"/>
                  </a:rPr>
                  <a:t>(</a:t>
                </a:r>
                <a14:m>
                  <m:oMath xmlns:m="http://schemas.openxmlformats.org/officeDocument/2006/math">
                    <m:r>
                      <a:rPr lang="el-GR" altLang="zh-CN" sz="1200" b="0" i="1" u="none" strike="noStrike" kern="1200">
                        <a:solidFill>
                          <a:schemeClr val="tx1"/>
                        </a:solidFill>
                        <a:effectLst/>
                        <a:latin typeface="Cambria Math" panose="02040503050406030204" pitchFamily="18" charset="0"/>
                        <a:ea typeface="+mn-ea"/>
                        <a:cs typeface="+mn-cs"/>
                      </a:rPr>
                      <m:t>𝜌</m:t>
                    </m:r>
                    <m:r>
                      <a:rPr lang="en-US" altLang="zh-CN" sz="1200" b="0" i="0" u="none" strike="noStrike" kern="1200">
                        <a:solidFill>
                          <a:schemeClr val="tx1"/>
                        </a:solidFill>
                        <a:effectLst/>
                        <a:latin typeface="Cambria Math" panose="02040503050406030204" pitchFamily="18" charset="0"/>
                        <a:ea typeface="+mn-ea"/>
                        <a:cs typeface="+mn-cs"/>
                      </a:rPr>
                      <m:t>, </m:t>
                    </m:r>
                    <m:r>
                      <a:rPr lang="el-GR" altLang="zh-CN" sz="1200" b="0" i="1" u="none" strike="noStrike" kern="1200">
                        <a:solidFill>
                          <a:schemeClr val="tx1"/>
                        </a:solidFill>
                        <a:effectLst/>
                        <a:latin typeface="Cambria Math" panose="02040503050406030204" pitchFamily="18" charset="0"/>
                        <a:ea typeface="+mn-ea"/>
                        <a:cs typeface="+mn-cs"/>
                      </a:rPr>
                      <m:t>𝜆</m:t>
                    </m:r>
                  </m:oMath>
                </a14:m>
                <a:r>
                  <a:rPr lang="en-US" altLang="zh-CN" sz="1200" b="0" i="0" u="none" strike="noStrike" kern="1200" dirty="0">
                    <a:solidFill>
                      <a:schemeClr val="tx1"/>
                    </a:solidFill>
                    <a:effectLst/>
                    <a:latin typeface="+mn-lt"/>
                    <a:ea typeface="+mn-ea"/>
                    <a:cs typeface="+mn-cs"/>
                  </a:rPr>
                  <a:t>,</a:t>
                </a:r>
                <a14:m>
                  <m:oMath xmlns:m="http://schemas.openxmlformats.org/officeDocument/2006/math">
                    <m:sSub>
                      <m:sSubPr>
                        <m:ctrlPr>
                          <a:rPr lang="en-US" altLang="zh-CN" sz="1200" b="0" i="1" u="none" strike="noStrike" kern="1200">
                            <a:solidFill>
                              <a:schemeClr val="tx1"/>
                            </a:solidFill>
                            <a:effectLst/>
                            <a:latin typeface="Cambria Math" panose="02040503050406030204" pitchFamily="18" charset="0"/>
                            <a:ea typeface="+mn-ea"/>
                            <a:cs typeface="+mn-cs"/>
                          </a:rPr>
                        </m:ctrlPr>
                      </m:sSubPr>
                      <m:e>
                        <m:r>
                          <a:rPr lang="en-US" altLang="zh-CN" sz="1200" b="0" i="1" u="none" strike="noStrike" kern="1200">
                            <a:solidFill>
                              <a:schemeClr val="tx1"/>
                            </a:solidFill>
                            <a:effectLst/>
                            <a:latin typeface="Cambria Math" panose="02040503050406030204" pitchFamily="18" charset="0"/>
                            <a:ea typeface="+mn-ea"/>
                            <a:cs typeface="+mn-cs"/>
                          </a:rPr>
                          <m:t>𝑛</m:t>
                        </m:r>
                      </m:e>
                      <m:sub>
                        <m:r>
                          <a:rPr lang="en-US" altLang="zh-CN" sz="1200" b="0" i="1" u="none" strike="noStrike" kern="1200">
                            <a:solidFill>
                              <a:schemeClr val="tx1"/>
                            </a:solidFill>
                            <a:effectLst/>
                            <a:latin typeface="Cambria Math" panose="02040503050406030204" pitchFamily="18" charset="0"/>
                            <a:ea typeface="+mn-ea"/>
                            <a:cs typeface="+mn-cs"/>
                          </a:rPr>
                          <m:t>1</m:t>
                        </m:r>
                      </m:sub>
                    </m:sSub>
                    <m:r>
                      <a:rPr lang="en-US" altLang="zh-CN" sz="1200" b="0" i="1" u="none" strike="noStrike" kern="1200">
                        <a:solidFill>
                          <a:schemeClr val="tx1"/>
                        </a:solidFill>
                        <a:effectLst/>
                        <a:latin typeface="Cambria Math" panose="02040503050406030204" pitchFamily="18" charset="0"/>
                        <a:ea typeface="+mn-ea"/>
                        <a:cs typeface="+mn-cs"/>
                      </a:rPr>
                      <m:t>,</m:t>
                    </m:r>
                    <m:sSub>
                      <m:sSubPr>
                        <m:ctrlPr>
                          <a:rPr lang="en-US" altLang="zh-CN" sz="1200" b="0" i="1" u="none" strike="noStrike" kern="1200">
                            <a:solidFill>
                              <a:schemeClr val="tx1"/>
                            </a:solidFill>
                            <a:effectLst/>
                            <a:latin typeface="Cambria Math" panose="02040503050406030204" pitchFamily="18" charset="0"/>
                            <a:ea typeface="+mn-ea"/>
                            <a:cs typeface="+mn-cs"/>
                          </a:rPr>
                        </m:ctrlPr>
                      </m:sSubPr>
                      <m:e>
                        <m:r>
                          <a:rPr lang="en-US" altLang="zh-CN" sz="1200" b="0" i="1" u="none" strike="noStrike" kern="1200">
                            <a:solidFill>
                              <a:schemeClr val="tx1"/>
                            </a:solidFill>
                            <a:effectLst/>
                            <a:latin typeface="Cambria Math" panose="02040503050406030204" pitchFamily="18" charset="0"/>
                            <a:ea typeface="+mn-ea"/>
                            <a:cs typeface="+mn-cs"/>
                          </a:rPr>
                          <m:t>𝜃</m:t>
                        </m:r>
                      </m:e>
                      <m:sub>
                        <m:r>
                          <a:rPr lang="en-US" altLang="zh-CN" sz="1200" b="0" i="1" u="none" strike="noStrike" kern="1200">
                            <a:solidFill>
                              <a:schemeClr val="tx1"/>
                            </a:solidFill>
                            <a:effectLst/>
                            <a:latin typeface="Cambria Math" panose="02040503050406030204" pitchFamily="18" charset="0"/>
                            <a:ea typeface="+mn-ea"/>
                            <a:cs typeface="+mn-cs"/>
                          </a:rPr>
                          <m:t>1</m:t>
                        </m:r>
                      </m:sub>
                    </m:sSub>
                  </m:oMath>
                </a14:m>
                <a:r>
                  <a:rPr lang="en-US" altLang="zh-CN" sz="1200" b="0" i="0" u="none" strike="noStrike" kern="1200" dirty="0">
                    <a:solidFill>
                      <a:schemeClr val="tx1"/>
                    </a:solidFill>
                    <a:effectLst/>
                    <a:latin typeface="+mn-lt"/>
                    <a:ea typeface="+mn-ea"/>
                    <a:cs typeface="+mn-cs"/>
                  </a:rPr>
                  <a:t>)</a:t>
                </a:r>
                <a:r>
                  <a:rPr lang="zh-CN" altLang="zh-CN" sz="1200" b="0" i="0" u="none" strike="noStrike" kern="1200" dirty="0">
                    <a:solidFill>
                      <a:schemeClr val="tx1"/>
                    </a:solidFill>
                    <a:effectLst/>
                    <a:latin typeface="+mn-lt"/>
                    <a:ea typeface="+mn-ea"/>
                    <a:cs typeface="+mn-cs"/>
                  </a:rPr>
                  <a:t>溯源得到</a:t>
                </a:r>
                <a:endParaRPr lang="zh-CN" altLang="zh-CN" sz="1200" b="0" i="0" u="none" strike="noStrike" kern="1200" dirty="0">
                  <a:solidFill>
                    <a:schemeClr val="tx1"/>
                  </a:solidFill>
                  <a:effectLst/>
                  <a:latin typeface="+mn-lt"/>
                  <a:ea typeface="+mn-ea"/>
                  <a:cs typeface="+mn-cs"/>
                </a:endParaRPr>
              </a:p>
              <a:p>
                <a:pPr rtl="0" eaLnBrk="1" fontAlgn="t" latinLnBrk="0" hangingPunct="1"/>
                <a:r>
                  <a:rPr lang="zh-CN" altLang="en-US" sz="1200" b="0" i="0" u="none" strike="noStrike" kern="1200" dirty="0">
                    <a:solidFill>
                      <a:schemeClr val="tx1"/>
                    </a:solidFill>
                    <a:effectLst/>
                    <a:latin typeface="+mn-lt"/>
                    <a:ea typeface="+mn-ea"/>
                    <a:cs typeface="+mn-cs"/>
                  </a:rPr>
                  <a:t>由</a:t>
                </a:r>
                <a:r>
                  <a:rPr lang="zh-CN" altLang="zh-CN" sz="1200" b="0" i="0" u="none" strike="noStrike" kern="1200" dirty="0">
                    <a:solidFill>
                      <a:schemeClr val="tx1"/>
                    </a:solidFill>
                    <a:effectLst/>
                    <a:latin typeface="+mn-lt"/>
                    <a:ea typeface="+mn-ea"/>
                    <a:cs typeface="+mn-cs"/>
                  </a:rPr>
                  <a:t>偏振态和角度溯源</a:t>
                </a:r>
                <a:endParaRPr lang="zh-CN" altLang="zh-CN" sz="1200" b="0" i="0" u="none" strike="noStrike" kern="1200" dirty="0">
                  <a:solidFill>
                    <a:schemeClr val="tx1"/>
                  </a:solidFill>
                  <a:effectLst/>
                  <a:latin typeface="+mn-lt"/>
                  <a:ea typeface="+mn-ea"/>
                  <a:cs typeface="+mn-cs"/>
                </a:endParaRPr>
              </a:p>
              <a:p>
                <a:pPr rtl="0" eaLnBrk="1" fontAlgn="t" latinLnBrk="0" hangingPunct="1"/>
                <a:r>
                  <a:rPr lang="zh-CN" altLang="en-US" sz="1200" b="0" i="0" u="none" strike="noStrike" kern="1200" dirty="0">
                    <a:solidFill>
                      <a:schemeClr val="tx1"/>
                    </a:solidFill>
                    <a:effectLst/>
                    <a:latin typeface="+mn-lt"/>
                    <a:ea typeface="+mn-ea"/>
                    <a:cs typeface="+mn-cs"/>
                  </a:rPr>
                  <a:t>由</a:t>
                </a:r>
                <a:r>
                  <a:rPr lang="zh-CN" altLang="zh-CN" sz="1200" b="0" i="0" u="none" strike="noStrike" kern="1200" dirty="0">
                    <a:solidFill>
                      <a:schemeClr val="tx1"/>
                    </a:solidFill>
                    <a:effectLst/>
                    <a:latin typeface="+mn-lt"/>
                    <a:ea typeface="+mn-ea"/>
                    <a:cs typeface="+mn-cs"/>
                  </a:rPr>
                  <a:t>拍频溯源</a:t>
                </a:r>
                <a:endParaRPr lang="zh-CN" altLang="zh-CN" sz="1200" b="0" i="0" u="none" strike="noStrike" kern="1200" dirty="0">
                  <a:solidFill>
                    <a:schemeClr val="tx1"/>
                  </a:solidFill>
                  <a:effectLst/>
                  <a:latin typeface="+mn-lt"/>
                  <a:ea typeface="+mn-ea"/>
                  <a:cs typeface="+mn-cs"/>
                </a:endParaRPr>
              </a:p>
              <a:p>
                <a:pPr rtl="0" eaLnBrk="1" fontAlgn="t" latinLnBrk="0" hangingPunct="1"/>
                <a:r>
                  <a:rPr lang="zh-CN" altLang="en-US" sz="1200" b="0" i="0" u="none" strike="noStrike" kern="1200" dirty="0">
                    <a:solidFill>
                      <a:schemeClr val="tx1"/>
                    </a:solidFill>
                    <a:effectLst/>
                    <a:latin typeface="+mn-lt"/>
                    <a:ea typeface="+mn-ea"/>
                    <a:cs typeface="+mn-cs"/>
                  </a:rPr>
                  <a:t>由</a:t>
                </a:r>
                <a:r>
                  <a:rPr lang="zh-CN" altLang="zh-CN" sz="1200" b="0" i="0" u="none" strike="noStrike" kern="1200" dirty="0">
                    <a:solidFill>
                      <a:schemeClr val="tx1"/>
                    </a:solidFill>
                    <a:effectLst/>
                    <a:latin typeface="+mn-lt"/>
                    <a:ea typeface="+mn-ea"/>
                    <a:cs typeface="+mn-cs"/>
                  </a:rPr>
                  <a:t>光学折射率溯源</a:t>
                </a:r>
                <a:endParaRPr lang="zh-CN" altLang="zh-CN" sz="1200" b="0" i="0" u="none" strike="noStrike" kern="1200" dirty="0">
                  <a:solidFill>
                    <a:schemeClr val="tx1"/>
                  </a:solidFill>
                  <a:effectLst/>
                  <a:latin typeface="+mn-lt"/>
                  <a:ea typeface="+mn-ea"/>
                  <a:cs typeface="+mn-cs"/>
                </a:endParaRPr>
              </a:p>
              <a:p>
                <a:pPr rtl="0" eaLnBrk="1" fontAlgn="t" latinLnBrk="0" hangingPunct="1"/>
                <a:r>
                  <a:rPr lang="zh-CN" altLang="en-US" sz="1200" b="0" i="0" u="none" strike="noStrike" kern="1200" dirty="0">
                    <a:solidFill>
                      <a:schemeClr val="tx1"/>
                    </a:solidFill>
                    <a:effectLst/>
                    <a:latin typeface="+mn-lt"/>
                    <a:ea typeface="+mn-ea"/>
                    <a:cs typeface="+mn-cs"/>
                  </a:rPr>
                  <a:t>由</a:t>
                </a:r>
                <a:r>
                  <a:rPr lang="zh-CN" altLang="zh-CN" sz="1200" b="0" i="0" u="none" strike="noStrike" kern="1200" dirty="0">
                    <a:solidFill>
                      <a:schemeClr val="tx1"/>
                    </a:solidFill>
                    <a:effectLst/>
                    <a:latin typeface="+mn-lt"/>
                    <a:ea typeface="+mn-ea"/>
                    <a:cs typeface="+mn-cs"/>
                  </a:rPr>
                  <a:t>角度精确溯源</a:t>
                </a:r>
                <a:r>
                  <a:rPr lang="en-US" altLang="zh-CN" sz="1200" b="0" i="0" u="none" strike="noStrike" kern="1200" dirty="0">
                    <a:solidFill>
                      <a:schemeClr val="tx1"/>
                    </a:solidFill>
                    <a:effectLst/>
                    <a:latin typeface="+mn-lt"/>
                    <a:ea typeface="+mn-ea"/>
                    <a:cs typeface="+mn-cs"/>
                  </a:rPr>
                  <a:t>            </a:t>
                </a:r>
                <a:r>
                  <a:rPr lang="zh-CN" altLang="en-US" sz="1200" b="0" i="0" u="none" strike="noStrike" kern="1200" dirty="0">
                    <a:solidFill>
                      <a:schemeClr val="tx1"/>
                    </a:solidFill>
                    <a:effectLst/>
                    <a:latin typeface="+mn-lt"/>
                    <a:ea typeface="+mn-ea"/>
                    <a:cs typeface="+mn-cs"/>
                  </a:rPr>
                  <a:t>其中偏振光比值和入射角精确测量和溯源是难点</a:t>
                </a:r>
                <a:endParaRPr lang="zh-CN" altLang="zh-CN"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lang="zh-CN" altLang="zh-CN" sz="1200" b="0" i="0" u="none" strike="noStrike" kern="1200" dirty="0">
                  <a:solidFill>
                    <a:schemeClr val="tx1"/>
                  </a:solidFill>
                  <a:effectLst/>
                  <a:latin typeface="+mn-lt"/>
                  <a:ea typeface="+mn-ea"/>
                  <a:cs typeface="+mn-cs"/>
                </a:endParaRPr>
              </a:p>
              <a:p>
                <a:pPr rtl="0" eaLnBrk="1" fontAlgn="auto" latinLnBrk="0" hangingPunct="1"/>
                <a:endParaRPr lang="zh-CN" altLang="zh-CN" sz="1200" b="0" i="0" u="none" strike="noStrike" kern="1200" dirty="0">
                  <a:solidFill>
                    <a:schemeClr val="tx1"/>
                  </a:solidFill>
                  <a:effectLst/>
                  <a:latin typeface="+mn-lt"/>
                  <a:ea typeface="+mn-ea"/>
                  <a:cs typeface="+mn-cs"/>
                </a:endParaRPr>
              </a:p>
              <a:p>
                <a:pPr rtl="0" eaLnBrk="1" fontAlgn="t" latinLnBrk="0" hangingPunct="1"/>
                <a:endParaRPr lang="zh-CN" altLang="zh-CN" sz="1200" b="0" i="0" u="none" strike="noStrike" kern="1200" dirty="0">
                  <a:solidFill>
                    <a:schemeClr val="tx1"/>
                  </a:solidFill>
                  <a:effectLst/>
                  <a:latin typeface="+mn-lt"/>
                  <a:ea typeface="+mn-ea"/>
                  <a:cs typeface="+mn-cs"/>
                </a:endParaRPr>
              </a:p>
            </p:txBody>
          </p:sp>
        </mc:Choice>
        <mc:Fallback>
          <p:sp>
            <p:nvSpPr>
              <p:cNvPr id="3" name="Notes Placeholder 2"/>
              <p:cNvSpPr>
                <a:spLocks noRot="1" noChangeAspect="1" noMove="1" noResize="1" noEditPoints="1" noAdjustHandles="1" noChangeArrowheads="1" noChangeShapeType="1" noTextEdit="1"/>
              </p:cNvSpPr>
              <p:nvPr>
                <p:ph type="body" idx="1"/>
              </p:nvPr>
            </p:nvSpPr>
            <p:spPr>
              <a:blipFill rotWithShape="1">
                <a:blip r:embed="rId3"/>
                <a:stretch>
                  <a:fillRect/>
                </a:stretch>
              </a:blipFill>
            </p:spPr>
            <p:txBody>
              <a:bodyPr/>
              <a:lstStyle/>
              <a:p>
                <a:r>
                  <a:rPr lang="zh-CN" altLang="en-US">
                    <a:noFill/>
                  </a:rPr>
                  <a:t> </a:t>
                </a:r>
              </a:p>
            </p:txBody>
          </p:sp>
        </mc:Fallback>
      </mc:AlternateContent>
      <p:sp>
        <p:nvSpPr>
          <p:cNvPr id="4" name="Slide Number Placeholder 3"/>
          <p:cNvSpPr>
            <a:spLocks noGrp="1"/>
          </p:cNvSpPr>
          <p:nvPr>
            <p:ph type="sldNum" sz="quarter" idx="5"/>
          </p:nvPr>
        </p:nvSpPr>
        <p:spPr/>
        <p:txBody>
          <a:bodyPr/>
          <a:lstStyle/>
          <a:p>
            <a:fld id="{9A852313-2149-4423-B7C5-D8B2859F0068}"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备注占位符 2"/>
              <p:cNvSpPr>
                <a:spLocks noGrp="1"/>
              </p:cNvSpPr>
              <p:nvPr>
                <p:ph type="body" idx="1"/>
              </p:nvPr>
            </p:nvSpPr>
            <p:spPr/>
            <p:txBody>
              <a:bodyPr/>
              <a:lstStyle/>
              <a:p>
                <a:r>
                  <a:rPr lang="zh-CN" altLang="en-US" dirty="0"/>
                  <a:t>在膜厚测量公式中膜厚值</a:t>
                </a:r>
                <a:r>
                  <a:rPr lang="en-US" altLang="zh-CN" dirty="0"/>
                  <a:t>d</a:t>
                </a:r>
                <a:r>
                  <a:rPr lang="zh-CN" altLang="en-US" dirty="0"/>
                  <a:t>是由偏振光比值</a:t>
                </a:r>
                <a:r>
                  <a:rPr lang="el-GR" altLang="zh-CN" sz="1200" dirty="0">
                    <a:latin typeface="微软雅黑" panose="020B0503020204020204" pitchFamily="34" charset="-122"/>
                    <a:ea typeface="微软雅黑" panose="020B0503020204020204" pitchFamily="34" charset="-122"/>
                  </a:rPr>
                  <a:t>ρ</a:t>
                </a:r>
                <a:r>
                  <a:rPr lang="zh-CN" altLang="en-US" sz="1200" dirty="0">
                    <a:latin typeface="微软雅黑" panose="020B0503020204020204" pitchFamily="34" charset="-122"/>
                    <a:ea typeface="微软雅黑" panose="020B0503020204020204" pitchFamily="34" charset="-122"/>
                  </a:rPr>
                  <a:t>，通过菲涅尔折射定律得到</a:t>
                </a:r>
                <a:r>
                  <a:rPr lang="en-US" altLang="zh-CN" sz="1200" i="1" dirty="0">
                    <a:latin typeface="微软雅黑" panose="020B0503020204020204" pitchFamily="34" charset="-122"/>
                    <a:ea typeface="微软雅黑" panose="020B0503020204020204" pitchFamily="34" charset="-122"/>
                  </a:rPr>
                  <a:t>X</a:t>
                </a:r>
                <a:r>
                  <a:rPr lang="en-US" altLang="zh-CN" sz="1200" dirty="0">
                    <a:latin typeface="微软雅黑" panose="020B0503020204020204" pitchFamily="34" charset="-122"/>
                    <a:ea typeface="微软雅黑" panose="020B0503020204020204" pitchFamily="34" charset="-122"/>
                  </a:rPr>
                  <a:t>(</a:t>
                </a:r>
                <a:r>
                  <a:rPr lang="el-GR" altLang="zh-CN" sz="1200" dirty="0">
                    <a:latin typeface="微软雅黑" panose="020B0503020204020204" pitchFamily="34" charset="-122"/>
                    <a:ea typeface="微软雅黑" panose="020B0503020204020204" pitchFamily="34" charset="-122"/>
                  </a:rPr>
                  <a:t>ρ</a:t>
                </a:r>
                <a:r>
                  <a:rPr lang="en-US" altLang="zh-CN" sz="1200" dirty="0">
                    <a:latin typeface="微软雅黑" panose="020B0503020204020204" pitchFamily="34" charset="-122"/>
                    <a:ea typeface="微软雅黑" panose="020B0503020204020204" pitchFamily="34" charset="-122"/>
                  </a:rPr>
                  <a:t>)</a:t>
                </a:r>
                <a:r>
                  <a:rPr lang="zh-CN" altLang="en-US" sz="1200" dirty="0">
                    <a:latin typeface="微软雅黑" panose="020B0503020204020204" pitchFamily="34" charset="-122"/>
                    <a:ea typeface="微软雅黑" panose="020B0503020204020204" pitchFamily="34" charset="-122"/>
                  </a:rPr>
                  <a:t>，进而计算得到膜厚值</a:t>
                </a:r>
                <a:r>
                  <a:rPr lang="en-US" altLang="zh-CN" sz="1200" dirty="0">
                    <a:latin typeface="微软雅黑" panose="020B0503020204020204" pitchFamily="34" charset="-122"/>
                    <a:ea typeface="微软雅黑" panose="020B0503020204020204" pitchFamily="34" charset="-122"/>
                  </a:rPr>
                  <a:t>d</a:t>
                </a:r>
                <a:r>
                  <a:rPr lang="zh-CN" altLang="en-US" sz="1200" dirty="0">
                    <a:latin typeface="微软雅黑" panose="020B0503020204020204" pitchFamily="34" charset="-122"/>
                    <a:ea typeface="微软雅黑" panose="020B0503020204020204" pitchFamily="34" charset="-122"/>
                  </a:rPr>
                  <a:t>。 </a:t>
                </a:r>
                <a:endParaRPr lang="en-US" altLang="zh-CN" sz="1200" dirty="0">
                  <a:latin typeface="+mn-lt"/>
                  <a:ea typeface="+mn-ea"/>
                </a:endParaRPr>
              </a:p>
              <a:p>
                <a:endParaRPr lang="en-US" altLang="zh-CN" dirty="0"/>
              </a:p>
              <a:p>
                <a:r>
                  <a:rPr lang="zh-CN" altLang="en-US" dirty="0"/>
                  <a:t>而偏振光比值是通过</a:t>
                </a:r>
                <a:r>
                  <a:rPr lang="zh-CN" altLang="en-US" sz="1200" dirty="0">
                    <a:solidFill>
                      <a:srgbClr val="FF0000"/>
                    </a:solidFill>
                    <a:latin typeface="微软雅黑" panose="020B0503020204020204" pitchFamily="34" charset="-122"/>
                    <a:ea typeface="微软雅黑" panose="020B0503020204020204" pitchFamily="34" charset="-122"/>
                  </a:rPr>
                  <a:t>光强</a:t>
                </a:r>
                <a:r>
                  <a:rPr lang="en-US" altLang="zh-CN" sz="1200" i="1" dirty="0">
                    <a:solidFill>
                      <a:srgbClr val="FF0000"/>
                    </a:solidFill>
                    <a:latin typeface="微软雅黑" panose="020B0503020204020204" pitchFamily="34" charset="-122"/>
                    <a:ea typeface="微软雅黑" panose="020B0503020204020204" pitchFamily="34" charset="-122"/>
                  </a:rPr>
                  <a:t>I</a:t>
                </a:r>
                <a:r>
                  <a:rPr lang="en-US" altLang="zh-CN" sz="1200" dirty="0">
                    <a:solidFill>
                      <a:srgbClr val="FF0000"/>
                    </a:solidFill>
                    <a:latin typeface="微软雅黑" panose="020B0503020204020204" pitchFamily="34" charset="-122"/>
                    <a:ea typeface="微软雅黑" panose="020B0503020204020204" pitchFamily="34" charset="-122"/>
                    <a:sym typeface="Wingdings" panose="05000000000000000000" pitchFamily="2" charset="2"/>
                  </a:rPr>
                  <a:t> </a:t>
                </a:r>
                <a:r>
                  <a:rPr lang="zh-CN" altLang="en-US" sz="1200" dirty="0">
                    <a:solidFill>
                      <a:srgbClr val="FF0000"/>
                    </a:solidFill>
                    <a:latin typeface="微软雅黑" panose="020B0503020204020204" pitchFamily="34" charset="-122"/>
                    <a:ea typeface="微软雅黑" panose="020B0503020204020204" pitchFamily="34" charset="-122"/>
                    <a:sym typeface="Wingdings" panose="05000000000000000000" pitchFamily="2" charset="2"/>
                  </a:rPr>
                  <a:t>斯托克斯分量</a:t>
                </a:r>
                <a:r>
                  <a:rPr lang="en-US" altLang="zh-CN" sz="1200" i="1" dirty="0">
                    <a:solidFill>
                      <a:srgbClr val="FF0000"/>
                    </a:solidFill>
                    <a:latin typeface="微软雅黑" panose="020B0503020204020204" pitchFamily="34" charset="-122"/>
                    <a:ea typeface="微软雅黑" panose="020B0503020204020204" pitchFamily="34" charset="-122"/>
                    <a:sym typeface="Wingdings" panose="05000000000000000000" pitchFamily="2" charset="2"/>
                  </a:rPr>
                  <a:t>s</a:t>
                </a:r>
                <a:r>
                  <a:rPr lang="en-US" altLang="zh-CN" sz="1200" dirty="0">
                    <a:solidFill>
                      <a:srgbClr val="FF0000"/>
                    </a:solidFill>
                    <a:latin typeface="微软雅黑" panose="020B0503020204020204" pitchFamily="34" charset="-122"/>
                    <a:ea typeface="微软雅黑" panose="020B0503020204020204" pitchFamily="34" charset="-122"/>
                    <a:sym typeface="Wingdings" panose="05000000000000000000" pitchFamily="2" charset="2"/>
                  </a:rPr>
                  <a:t>  </a:t>
                </a:r>
                <a:r>
                  <a:rPr lang="zh-CN" altLang="en-US" sz="1200" dirty="0">
                    <a:solidFill>
                      <a:srgbClr val="FF0000"/>
                    </a:solidFill>
                    <a:latin typeface="微软雅黑" panose="020B0503020204020204" pitchFamily="34" charset="-122"/>
                    <a:ea typeface="微软雅黑" panose="020B0503020204020204" pitchFamily="34" charset="-122"/>
                    <a:sym typeface="Wingdings" panose="05000000000000000000" pitchFamily="2" charset="2"/>
                  </a:rPr>
                  <a:t>偏振光比值</a:t>
                </a:r>
                <a14:m>
                  <m:oMath xmlns:m="http://schemas.openxmlformats.org/officeDocument/2006/math">
                    <m:r>
                      <a:rPr lang="el-GR" altLang="zh-CN" sz="1200" i="1">
                        <a:solidFill>
                          <a:srgbClr val="FF0000"/>
                        </a:solidFill>
                        <a:latin typeface="Cambria Math" panose="02040503050406030204" pitchFamily="18" charset="0"/>
                        <a:cs typeface="Times New Roman" panose="02020603050405020304" pitchFamily="18" charset="0"/>
                      </a:rPr>
                      <m:t>𝜌</m:t>
                    </m:r>
                  </m:oMath>
                </a14:m>
                <a:r>
                  <a:rPr lang="zh-CN" altLang="en-US" dirty="0"/>
                  <a:t>公式得到的</a:t>
                </a:r>
                <a:endParaRPr lang="en-US" altLang="zh-CN" dirty="0"/>
              </a:p>
              <a:p>
                <a:endParaRPr lang="en-US" altLang="zh-CN" dirty="0"/>
              </a:p>
              <a:p>
                <a:r>
                  <a:rPr lang="zh-CN" altLang="en-US" dirty="0"/>
                  <a:t>具体过程为：</a:t>
                </a:r>
                <a:endParaRPr lang="en-US" altLang="zh-CN" dirty="0"/>
              </a:p>
              <a:p>
                <a:pPr>
                  <a:lnSpc>
                    <a:spcPct val="150000"/>
                  </a:lnSpc>
                </a:pPr>
                <a:r>
                  <a:rPr lang="zh-CN" altLang="en-US" sz="1200" dirty="0">
                    <a:latin typeface="微软雅黑" panose="020B0503020204020204" pitchFamily="34" charset="-122"/>
                    <a:ea typeface="微软雅黑" panose="020B0503020204020204" pitchFamily="34" charset="-122"/>
                  </a:rPr>
                  <a:t>椭偏仪通过测量</a:t>
                </a:r>
                <a:r>
                  <a:rPr lang="en-US" altLang="zh-CN" sz="1200" dirty="0">
                    <a:latin typeface="微软雅黑" panose="020B0503020204020204" pitchFamily="34" charset="-122"/>
                    <a:ea typeface="微软雅黑" panose="020B0503020204020204" pitchFamily="34" charset="-122"/>
                  </a:rPr>
                  <a:t>α</a:t>
                </a:r>
                <a:r>
                  <a:rPr lang="en-US" altLang="zh-CN" sz="1200" baseline="-25000" dirty="0">
                    <a:latin typeface="微软雅黑" panose="020B0503020204020204" pitchFamily="34" charset="-122"/>
                    <a:ea typeface="微软雅黑" panose="020B0503020204020204" pitchFamily="34" charset="-122"/>
                  </a:rPr>
                  <a:t>1</a:t>
                </a:r>
                <a:r>
                  <a:rPr lang="en-US" altLang="zh-CN" sz="1200" dirty="0">
                    <a:latin typeface="微软雅黑" panose="020B0503020204020204" pitchFamily="34" charset="-122"/>
                    <a:ea typeface="微软雅黑" panose="020B0503020204020204" pitchFamily="34" charset="-122"/>
                  </a:rPr>
                  <a:t>=45°</a:t>
                </a:r>
                <a:r>
                  <a:rPr lang="zh-CN" altLang="en-US" sz="1200" dirty="0">
                    <a:latin typeface="微软雅黑" panose="020B0503020204020204" pitchFamily="34" charset="-122"/>
                    <a:ea typeface="微软雅黑" panose="020B0503020204020204" pitchFamily="34" charset="-122"/>
                  </a:rPr>
                  <a:t>时，</a:t>
                </a:r>
                <a:r>
                  <a:rPr lang="en-US" altLang="zh-CN" sz="1200" dirty="0">
                    <a:latin typeface="微软雅黑" panose="020B0503020204020204" pitchFamily="34" charset="-122"/>
                    <a:ea typeface="微软雅黑" panose="020B0503020204020204" pitchFamily="34" charset="-122"/>
                  </a:rPr>
                  <a:t> α</a:t>
                </a:r>
                <a:r>
                  <a:rPr lang="en-US" altLang="zh-CN" sz="1200" baseline="-25000" dirty="0">
                    <a:latin typeface="微软雅黑" panose="020B0503020204020204" pitchFamily="34" charset="-122"/>
                    <a:ea typeface="微软雅黑" panose="020B0503020204020204" pitchFamily="34" charset="-122"/>
                  </a:rPr>
                  <a:t>2</a:t>
                </a:r>
                <a:r>
                  <a:rPr lang="en-US" altLang="zh-CN" sz="1200" dirty="0">
                    <a:latin typeface="微软雅黑" panose="020B0503020204020204" pitchFamily="34" charset="-122"/>
                    <a:ea typeface="微软雅黑" panose="020B0503020204020204" pitchFamily="34" charset="-122"/>
                  </a:rPr>
                  <a:t>=0°</a:t>
                </a:r>
                <a:r>
                  <a:rPr lang="zh-CN" altLang="en-US" sz="1200" dirty="0">
                    <a:latin typeface="微软雅黑" panose="020B0503020204020204" pitchFamily="34" charset="-122"/>
                    <a:ea typeface="微软雅黑" panose="020B0503020204020204" pitchFamily="34" charset="-122"/>
                  </a:rPr>
                  <a:t>，</a:t>
                </a:r>
                <a:r>
                  <a:rPr lang="en-US" altLang="zh-CN" sz="1200" dirty="0">
                    <a:latin typeface="微软雅黑" panose="020B0503020204020204" pitchFamily="34" charset="-122"/>
                    <a:ea typeface="微软雅黑" panose="020B0503020204020204" pitchFamily="34" charset="-122"/>
                  </a:rPr>
                  <a:t>45°</a:t>
                </a:r>
                <a:r>
                  <a:rPr lang="zh-CN" altLang="en-US" sz="1200" dirty="0">
                    <a:latin typeface="微软雅黑" panose="020B0503020204020204" pitchFamily="34" charset="-122"/>
                    <a:ea typeface="微软雅黑" panose="020B0503020204020204" pitchFamily="34" charset="-122"/>
                  </a:rPr>
                  <a:t>，</a:t>
                </a:r>
                <a:r>
                  <a:rPr lang="en-US" altLang="zh-CN" sz="1200" dirty="0">
                    <a:latin typeface="微软雅黑" panose="020B0503020204020204" pitchFamily="34" charset="-122"/>
                    <a:ea typeface="微软雅黑" panose="020B0503020204020204" pitchFamily="34" charset="-122"/>
                  </a:rPr>
                  <a:t>90°</a:t>
                </a:r>
                <a:r>
                  <a:rPr lang="zh-CN" altLang="en-US" sz="1200" dirty="0">
                    <a:latin typeface="微软雅黑" panose="020B0503020204020204" pitchFamily="34" charset="-122"/>
                    <a:ea typeface="微软雅黑" panose="020B0503020204020204" pitchFamily="34" charset="-122"/>
                  </a:rPr>
                  <a:t>，</a:t>
                </a:r>
                <a:r>
                  <a:rPr lang="en-US" altLang="zh-CN" sz="1200" dirty="0">
                    <a:latin typeface="微软雅黑" panose="020B0503020204020204" pitchFamily="34" charset="-122"/>
                    <a:ea typeface="微软雅黑" panose="020B0503020204020204" pitchFamily="34" charset="-122"/>
                  </a:rPr>
                  <a:t>-45°</a:t>
                </a:r>
                <a:r>
                  <a:rPr lang="zh-CN" altLang="en-US" sz="1200" dirty="0">
                    <a:latin typeface="微软雅黑" panose="020B0503020204020204" pitchFamily="34" charset="-122"/>
                    <a:ea typeface="微软雅黑" panose="020B0503020204020204" pitchFamily="34" charset="-122"/>
                  </a:rPr>
                  <a:t>时的光强值，可以得到</a:t>
                </a:r>
                <a14:m>
                  <m:oMath xmlns:m="http://schemas.openxmlformats.org/officeDocument/2006/math">
                    <m:r>
                      <a:rPr lang="el-GR" altLang="zh-CN" sz="1200" i="1">
                        <a:latin typeface="Cambria Math" panose="02040503050406030204" pitchFamily="18" charset="0"/>
                        <a:cs typeface="Times New Roman" panose="02020603050405020304" pitchFamily="18" charset="0"/>
                      </a:rPr>
                      <m:t>𝜌</m:t>
                    </m:r>
                  </m:oMath>
                </a14:m>
                <a:r>
                  <a:rPr lang="zh-CN" altLang="en-US" sz="1200" dirty="0">
                    <a:latin typeface="微软雅黑" panose="020B0503020204020204" pitchFamily="34" charset="-122"/>
                    <a:ea typeface="微软雅黑" panose="020B0503020204020204" pitchFamily="34" charset="-122"/>
                  </a:rPr>
                  <a:t>的幅值比</a:t>
                </a:r>
                <a:r>
                  <a:rPr lang="el-GR" altLang="zh-CN" sz="1200" dirty="0">
                    <a:latin typeface="微软雅黑" panose="020B0503020204020204" pitchFamily="34" charset="-122"/>
                    <a:ea typeface="微软雅黑" panose="020B0503020204020204" pitchFamily="34" charset="-122"/>
                  </a:rPr>
                  <a:t>Ψ </a:t>
                </a:r>
                <a:r>
                  <a:rPr lang="en-US" altLang="zh-CN" sz="1200" dirty="0">
                    <a:latin typeface="微软雅黑" panose="020B0503020204020204" pitchFamily="34" charset="-122"/>
                    <a:ea typeface="微软雅黑" panose="020B0503020204020204" pitchFamily="34" charset="-122"/>
                  </a:rPr>
                  <a:t>,</a:t>
                </a:r>
                <a:r>
                  <a:rPr lang="zh-CN" altLang="en-US" sz="1200" dirty="0">
                    <a:latin typeface="微软雅黑" panose="020B0503020204020204" pitchFamily="34" charset="-122"/>
                    <a:ea typeface="微软雅黑" panose="020B0503020204020204" pitchFamily="34" charset="-122"/>
                  </a:rPr>
                  <a:t>相位差</a:t>
                </a:r>
                <a:r>
                  <a:rPr lang="el-GR" altLang="zh-CN" sz="1200" dirty="0">
                    <a:latin typeface="微软雅黑" panose="020B0503020204020204" pitchFamily="34" charset="-122"/>
                    <a:ea typeface="微软雅黑" panose="020B0503020204020204" pitchFamily="34" charset="-122"/>
                  </a:rPr>
                  <a:t>Δ</a:t>
                </a:r>
                <a:r>
                  <a:rPr lang="zh-CN" altLang="en-US" sz="1200" dirty="0">
                    <a:latin typeface="微软雅黑" panose="020B0503020204020204" pitchFamily="34" charset="-122"/>
                    <a:ea typeface="微软雅黑" panose="020B0503020204020204" pitchFamily="34" charset="-122"/>
                  </a:rPr>
                  <a:t>，从而通过公式计算得到</a:t>
                </a:r>
                <a14:m>
                  <m:oMath xmlns:m="http://schemas.openxmlformats.org/officeDocument/2006/math">
                    <m:r>
                      <a:rPr lang="el-GR" altLang="zh-CN" sz="1200" i="1" smtClean="0">
                        <a:solidFill>
                          <a:srgbClr val="FF0000"/>
                        </a:solidFill>
                        <a:latin typeface="Cambria Math" panose="02040503050406030204" pitchFamily="18" charset="0"/>
                        <a:cs typeface="Times New Roman" panose="02020603050405020304" pitchFamily="18" charset="0"/>
                      </a:rPr>
                      <m:t>𝜌</m:t>
                    </m:r>
                  </m:oMath>
                </a14:m>
                <a:endParaRPr lang="en-US" altLang="zh-CN" sz="1200" dirty="0">
                  <a:latin typeface="微软雅黑" panose="020B0503020204020204" pitchFamily="34" charset="-122"/>
                  <a:ea typeface="微软雅黑" panose="020B0503020204020204" pitchFamily="34" charset="-122"/>
                </a:endParaRPr>
              </a:p>
              <a:p>
                <a:endParaRPr lang="en-US" altLang="zh-CN" dirty="0"/>
              </a:p>
              <a:p>
                <a:endParaRPr lang="en-US" altLang="zh-CN" dirty="0"/>
              </a:p>
              <a:p>
                <a:endParaRPr lang="en-US" altLang="zh-CN" dirty="0"/>
              </a:p>
              <a:p>
                <a:endParaRPr lang="zh-CN" altLang="en-US" dirty="0"/>
              </a:p>
            </p:txBody>
          </p:sp>
        </mc:Choice>
        <mc:Fallback>
          <p:sp>
            <p:nvSpPr>
              <p:cNvPr id="3" name="备注占位符 2"/>
              <p:cNvSpPr>
                <a:spLocks noRot="1" noChangeAspect="1" noMove="1" noResize="1" noEditPoints="1" noAdjustHandles="1" noChangeArrowheads="1" noChangeShapeType="1" noTextEdit="1"/>
              </p:cNvSpPr>
              <p:nvPr>
                <p:ph type="body" idx="1"/>
              </p:nvPr>
            </p:nvSpPr>
            <p:spPr>
              <a:blipFill rotWithShape="1">
                <a:blip r:embed="rId3"/>
                <a:stretch>
                  <a:fillRect/>
                </a:stretch>
              </a:blipFill>
            </p:spPr>
            <p:txBody>
              <a:bodyPr/>
              <a:lstStyle/>
              <a:p>
                <a:r>
                  <a:rPr lang="zh-CN" altLang="en-US">
                    <a:noFill/>
                  </a:rPr>
                  <a:t> </a:t>
                </a:r>
              </a:p>
            </p:txBody>
          </p:sp>
        </mc:Fallback>
      </mc:AlternateContent>
      <p:sp>
        <p:nvSpPr>
          <p:cNvPr id="4" name="灯片编号占位符 3"/>
          <p:cNvSpPr>
            <a:spLocks noGrp="1"/>
          </p:cNvSpPr>
          <p:nvPr>
            <p:ph type="sldNum" sz="quarter" idx="10"/>
          </p:nvPr>
        </p:nvSpPr>
        <p:spPr/>
        <p:txBody>
          <a:bodyPr/>
          <a:lstStyle/>
          <a:p>
            <a:fld id="{9A852313-2149-4423-B7C5-D8B2859F0068}"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入射角高精度测量及溯源方面 </a:t>
            </a:r>
            <a:endParaRPr lang="en-US" altLang="zh-CN" dirty="0"/>
          </a:p>
          <a:p>
            <a:pPr>
              <a:lnSpc>
                <a:spcPct val="130000"/>
              </a:lnSpc>
            </a:pPr>
            <a:r>
              <a:rPr lang="zh-CN" altLang="en-US" sz="1200" dirty="0">
                <a:latin typeface="微软雅黑" panose="020B0503020204020204" pitchFamily="34" charset="-122"/>
                <a:ea typeface="微软雅黑" panose="020B0503020204020204" pitchFamily="34" charset="-122"/>
              </a:rPr>
              <a:t>为实现高精度入射角测量，装置采用起偏和检偏臂横置，晶圆片竖置的安放方式，通过夹具和静电吸附垂直固定</a:t>
            </a:r>
            <a:r>
              <a:rPr lang="en-US" altLang="zh-CN" sz="1200" dirty="0">
                <a:latin typeface="微软雅黑" panose="020B0503020204020204" pitchFamily="34" charset="-122"/>
                <a:ea typeface="微软雅黑" panose="020B0503020204020204" pitchFamily="34" charset="-122"/>
              </a:rPr>
              <a:t>12</a:t>
            </a:r>
            <a:r>
              <a:rPr lang="zh-CN" altLang="en-US" sz="1200" dirty="0">
                <a:latin typeface="微软雅黑" panose="020B0503020204020204" pitchFamily="34" charset="-122"/>
                <a:ea typeface="微软雅黑" panose="020B0503020204020204" pitchFamily="34" charset="-122"/>
              </a:rPr>
              <a:t>“膜厚标准片。 </a:t>
            </a:r>
            <a:endParaRPr lang="en-US" altLang="zh-CN" sz="1200" dirty="0">
              <a:latin typeface="微软雅黑" panose="020B0503020204020204" pitchFamily="34" charset="-122"/>
              <a:ea typeface="微软雅黑" panose="020B0503020204020204" pitchFamily="34" charset="-122"/>
            </a:endParaRPr>
          </a:p>
          <a:p>
            <a:endParaRPr lang="en-US" altLang="zh-CN" dirty="0"/>
          </a:p>
          <a:p>
            <a:r>
              <a:rPr lang="zh-CN" altLang="en-US" dirty="0"/>
              <a:t>同时椭偏原理测量膜厚需要精确知道入射角，因此装置采用</a:t>
            </a:r>
            <a:endParaRPr lang="en-US" altLang="zh-CN" dirty="0"/>
          </a:p>
          <a:p>
            <a:pPr marL="285750" indent="-285750" algn="just">
              <a:lnSpc>
                <a:spcPct val="200000"/>
              </a:lnSpc>
              <a:buClr>
                <a:srgbClr val="FF0000"/>
              </a:buClr>
              <a:buFont typeface="Wingdings" panose="05000000000000000000" pitchFamily="2" charset="2"/>
              <a:buChar char="v"/>
            </a:pPr>
            <a:r>
              <a:rPr lang="zh-CN" altLang="en-US" sz="1200" dirty="0">
                <a:latin typeface="微软雅黑" panose="020B0503020204020204" pitchFamily="34" charset="-122"/>
                <a:ea typeface="微软雅黑" panose="020B0503020204020204" pitchFamily="34" charset="-122"/>
              </a:rPr>
              <a:t>精密转台精确调节角度</a:t>
            </a:r>
            <a:endParaRPr lang="en-US" altLang="zh-CN" sz="1200" dirty="0">
              <a:latin typeface="微软雅黑" panose="020B0503020204020204" pitchFamily="34" charset="-122"/>
              <a:ea typeface="微软雅黑" panose="020B0503020204020204" pitchFamily="34" charset="-122"/>
            </a:endParaRPr>
          </a:p>
          <a:p>
            <a:pPr marL="285750" indent="-285750" algn="just">
              <a:lnSpc>
                <a:spcPct val="200000"/>
              </a:lnSpc>
              <a:buClr>
                <a:srgbClr val="FF0000"/>
              </a:buClr>
              <a:buFont typeface="Wingdings" panose="05000000000000000000" pitchFamily="2" charset="2"/>
              <a:buChar char="v"/>
            </a:pPr>
            <a:r>
              <a:rPr lang="zh-CN" altLang="en-US" sz="1200" dirty="0">
                <a:latin typeface="微软雅黑" panose="020B0503020204020204" pitchFamily="34" charset="-122"/>
                <a:ea typeface="微软雅黑" panose="020B0503020204020204" pitchFamily="34" charset="-122"/>
              </a:rPr>
              <a:t>自准直仪准确定位法线位置</a:t>
            </a:r>
            <a:endParaRPr lang="en-US" altLang="zh-CN" sz="1200" dirty="0">
              <a:latin typeface="微软雅黑" panose="020B0503020204020204" pitchFamily="34" charset="-122"/>
              <a:ea typeface="微软雅黑" panose="020B0503020204020204" pitchFamily="34" charset="-122"/>
            </a:endParaRPr>
          </a:p>
          <a:p>
            <a:pPr marL="285750" indent="-285750" algn="just">
              <a:lnSpc>
                <a:spcPct val="200000"/>
              </a:lnSpc>
              <a:buClr>
                <a:srgbClr val="FF0000"/>
              </a:buClr>
              <a:buFont typeface="Wingdings" panose="05000000000000000000" pitchFamily="2" charset="2"/>
              <a:buChar char="v"/>
            </a:pPr>
            <a:r>
              <a:rPr lang="zh-CN" altLang="en-US" sz="1200" dirty="0">
                <a:latin typeface="微软雅黑" panose="020B0503020204020204" pitchFamily="34" charset="-122"/>
                <a:ea typeface="微软雅黑" panose="020B0503020204020204" pitchFamily="34" charset="-122"/>
              </a:rPr>
              <a:t>精密测角仪测量溯源入射角</a:t>
            </a:r>
            <a:endParaRPr lang="en-US" altLang="zh-CN" sz="1200" dirty="0">
              <a:latin typeface="微软雅黑" panose="020B0503020204020204" pitchFamily="34" charset="-122"/>
              <a:ea typeface="微软雅黑" panose="020B0503020204020204" pitchFamily="34" charset="-122"/>
            </a:endParaRPr>
          </a:p>
          <a:p>
            <a:pPr marL="285750" indent="-285750" algn="just">
              <a:lnSpc>
                <a:spcPct val="200000"/>
              </a:lnSpc>
              <a:buClr>
                <a:srgbClr val="FF0000"/>
              </a:buClr>
              <a:buFont typeface="Wingdings" panose="05000000000000000000" pitchFamily="2" charset="2"/>
              <a:buChar char="v"/>
            </a:pPr>
            <a:r>
              <a:rPr lang="zh-CN" altLang="en-US" sz="1200" dirty="0">
                <a:latin typeface="微软雅黑" panose="020B0503020204020204" pitchFamily="34" charset="-122"/>
                <a:ea typeface="微软雅黑" panose="020B0503020204020204" pitchFamily="34" charset="-122"/>
              </a:rPr>
              <a:t>角度测量误差</a:t>
            </a:r>
            <a:r>
              <a:rPr lang="en-US" altLang="zh-CN" sz="1200" dirty="0">
                <a:latin typeface="微软雅黑" panose="020B0503020204020204" pitchFamily="34" charset="-122"/>
                <a:ea typeface="微软雅黑" panose="020B0503020204020204" pitchFamily="34" charset="-122"/>
              </a:rPr>
              <a:t>&lt;3”</a:t>
            </a:r>
            <a:endParaRPr lang="en-US" altLang="zh-CN" sz="1200" dirty="0">
              <a:latin typeface="微软雅黑" panose="020B0503020204020204" pitchFamily="34" charset="-122"/>
              <a:ea typeface="微软雅黑" panose="020B0503020204020204" pitchFamily="34" charset="-122"/>
            </a:endParaRPr>
          </a:p>
          <a:p>
            <a:endParaRPr lang="zh-CN" altLang="en-US" dirty="0"/>
          </a:p>
        </p:txBody>
      </p:sp>
      <p:sp>
        <p:nvSpPr>
          <p:cNvPr id="4" name="灯片编号占位符 3"/>
          <p:cNvSpPr>
            <a:spLocks noGrp="1"/>
          </p:cNvSpPr>
          <p:nvPr>
            <p:ph type="sldNum" sz="quarter" idx="10"/>
          </p:nvPr>
        </p:nvSpPr>
        <p:spPr/>
        <p:txBody>
          <a:bodyPr/>
          <a:lstStyle/>
          <a:p>
            <a:fld id="{9A852313-2149-4423-B7C5-D8B2859F0068}"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此外，课题还将尝试试制</a:t>
            </a:r>
            <a:r>
              <a:rPr lang="en-US" altLang="zh-CN" dirty="0"/>
              <a:t>6”-8”</a:t>
            </a:r>
            <a:r>
              <a:rPr lang="zh-CN" altLang="en-US" dirty="0"/>
              <a:t>标准片 </a:t>
            </a:r>
            <a:endParaRPr lang="en-US" altLang="zh-CN" dirty="0"/>
          </a:p>
          <a:p>
            <a:r>
              <a:rPr lang="zh-CN" altLang="en-US" dirty="0"/>
              <a:t>研究内容包括干式、湿式氧化法晶圆级膜厚制备技术研究，包括</a:t>
            </a:r>
            <a:r>
              <a:rPr lang="zh-CN" altLang="en-US" sz="1200" dirty="0">
                <a:latin typeface="微软雅黑" panose="020B0503020204020204" pitchFamily="34" charset="-122"/>
                <a:ea typeface="微软雅黑" panose="020B0503020204020204" pitchFamily="34" charset="-122"/>
                <a:cs typeface="Times New Roman" panose="02020603050405020304" pitchFamily="18" charset="0"/>
              </a:rPr>
              <a:t>温度、氧气流量、石英舟、湿气的研究，以及膜厚均匀性制备技术研究。 </a:t>
            </a:r>
            <a:endParaRPr lang="en-US" altLang="zh-CN" sz="1200" dirty="0">
              <a:latin typeface="微软雅黑" panose="020B0503020204020204" pitchFamily="34" charset="-122"/>
              <a:ea typeface="微软雅黑" panose="020B0503020204020204" pitchFamily="34" charset="-122"/>
              <a:cs typeface="Times New Roman" panose="02020603050405020304" pitchFamily="18" charset="0"/>
            </a:endParaRPr>
          </a:p>
          <a:p>
            <a:pPr algn="just">
              <a:lnSpc>
                <a:spcPct val="130000"/>
              </a:lnSpc>
            </a:pPr>
            <a:endParaRPr lang="en-US" altLang="zh-CN" sz="1200"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endParaRPr>
          </a:p>
          <a:p>
            <a:endParaRPr lang="en-US" altLang="zh-CN" dirty="0"/>
          </a:p>
        </p:txBody>
      </p:sp>
      <p:sp>
        <p:nvSpPr>
          <p:cNvPr id="4" name="灯片编号占位符 3"/>
          <p:cNvSpPr>
            <a:spLocks noGrp="1"/>
          </p:cNvSpPr>
          <p:nvPr>
            <p:ph type="sldNum" sz="quarter" idx="10"/>
          </p:nvPr>
        </p:nvSpPr>
        <p:spPr/>
        <p:txBody>
          <a:bodyPr/>
          <a:lstStyle/>
          <a:p>
            <a:fld id="{9A852313-2149-4423-B7C5-D8B2859F0068}"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zh-CN" dirty="0"/>
          </a:p>
          <a:p>
            <a:r>
              <a:rPr lang="zh-CN" altLang="en-US" dirty="0"/>
              <a:t>进度安排，年度指标 ，其中年度指标最后一年</a:t>
            </a:r>
            <a:endParaRPr lang="en-US" altLang="zh-CN" dirty="0"/>
          </a:p>
          <a:p>
            <a:pPr algn="just">
              <a:lnSpc>
                <a:spcPct val="150000"/>
              </a:lnSpc>
              <a:spcAft>
                <a:spcPts val="0"/>
              </a:spcAft>
            </a:pPr>
            <a:r>
              <a:rPr lang="zh-CN" altLang="en-US" sz="1200" b="0" kern="100" dirty="0">
                <a:effectLst/>
                <a:latin typeface="微软雅黑" panose="020B0503020204020204" pitchFamily="34" charset="-122"/>
                <a:ea typeface="微软雅黑" panose="020B0503020204020204" pitchFamily="34" charset="-122"/>
              </a:rPr>
              <a:t>标准测量不确定度</a:t>
            </a:r>
            <a:r>
              <a:rPr lang="en-US" altLang="zh-CN" sz="1200" b="0" kern="100" dirty="0">
                <a:effectLst/>
                <a:latin typeface="微软雅黑" panose="020B0503020204020204" pitchFamily="34" charset="-122"/>
                <a:ea typeface="微软雅黑" panose="020B0503020204020204" pitchFamily="34" charset="-122"/>
              </a:rPr>
              <a:t>≤0.2;</a:t>
            </a:r>
            <a:r>
              <a:rPr lang="zh-CN" altLang="en-US" sz="1200" b="0" kern="100" dirty="0">
                <a:effectLst/>
                <a:latin typeface="微软雅黑" panose="020B0503020204020204" pitchFamily="34" charset="-122"/>
                <a:ea typeface="微软雅黑" panose="020B0503020204020204" pitchFamily="34" charset="-122"/>
              </a:rPr>
              <a:t> </a:t>
            </a:r>
            <a:endParaRPr lang="en-US" altLang="zh-CN" sz="1200" b="0" kern="100" dirty="0">
              <a:effectLst/>
              <a:latin typeface="微软雅黑" panose="020B0503020204020204" pitchFamily="34" charset="-122"/>
              <a:ea typeface="微软雅黑" panose="020B0503020204020204" pitchFamily="34" charset="-122"/>
            </a:endParaRPr>
          </a:p>
          <a:p>
            <a:pPr algn="just">
              <a:lnSpc>
                <a:spcPct val="150000"/>
              </a:lnSpc>
              <a:spcAft>
                <a:spcPts val="0"/>
              </a:spcAft>
            </a:pPr>
            <a:r>
              <a:rPr lang="zh-CN" altLang="en-US" sz="1200" b="0" kern="100" dirty="0">
                <a:effectLst/>
                <a:latin typeface="微软雅黑" panose="020B0503020204020204" pitchFamily="34" charset="-122"/>
                <a:ea typeface="微软雅黑" panose="020B0503020204020204" pitchFamily="34" charset="-122"/>
              </a:rPr>
              <a:t>膜厚标准片均匀性</a:t>
            </a:r>
            <a:r>
              <a:rPr lang="en-US" altLang="zh-CN" sz="1200" b="0" kern="100" dirty="0">
                <a:effectLst/>
                <a:latin typeface="微软雅黑" panose="020B0503020204020204" pitchFamily="34" charset="-122"/>
                <a:ea typeface="微软雅黑" panose="020B0503020204020204" pitchFamily="34" charset="-122"/>
              </a:rPr>
              <a:t>&lt;5%;</a:t>
            </a:r>
            <a:endParaRPr lang="en-US" altLang="zh-CN" sz="1200" b="0" kern="100" dirty="0">
              <a:effectLst/>
              <a:latin typeface="微软雅黑" panose="020B0503020204020204" pitchFamily="34" charset="-122"/>
              <a:ea typeface="微软雅黑" panose="020B0503020204020204" pitchFamily="34" charset="-122"/>
            </a:endParaRPr>
          </a:p>
          <a:p>
            <a:pPr algn="just">
              <a:lnSpc>
                <a:spcPct val="150000"/>
              </a:lnSpc>
              <a:spcAft>
                <a:spcPts val="0"/>
              </a:spcAft>
            </a:pPr>
            <a:r>
              <a:rPr lang="zh-CN" altLang="en-US" sz="1200" b="0" kern="100" dirty="0">
                <a:effectLst/>
                <a:latin typeface="微软雅黑" panose="020B0503020204020204" pitchFamily="34" charset="-122"/>
                <a:ea typeface="微软雅黑" panose="020B0503020204020204" pitchFamily="34" charset="-122"/>
              </a:rPr>
              <a:t>发表</a:t>
            </a:r>
            <a:r>
              <a:rPr lang="en-US" altLang="zh-CN" sz="1200" b="0" kern="100" dirty="0">
                <a:effectLst/>
                <a:latin typeface="微软雅黑" panose="020B0503020204020204" pitchFamily="34" charset="-122"/>
                <a:ea typeface="微软雅黑" panose="020B0503020204020204" pitchFamily="34" charset="-122"/>
              </a:rPr>
              <a:t>2</a:t>
            </a:r>
            <a:r>
              <a:rPr lang="zh-CN" altLang="en-US" sz="1200" b="0" kern="100" dirty="0">
                <a:effectLst/>
                <a:latin typeface="微软雅黑" panose="020B0503020204020204" pitchFamily="34" charset="-122"/>
                <a:ea typeface="微软雅黑" panose="020B0503020204020204" pitchFamily="34" charset="-122"/>
              </a:rPr>
              <a:t>篇</a:t>
            </a:r>
            <a:r>
              <a:rPr lang="en-US" altLang="zh-CN" sz="1200" b="0" kern="100" dirty="0">
                <a:effectLst/>
                <a:latin typeface="微软雅黑" panose="020B0503020204020204" pitchFamily="34" charset="-122"/>
                <a:ea typeface="微软雅黑" panose="020B0503020204020204" pitchFamily="34" charset="-122"/>
              </a:rPr>
              <a:t>EI</a:t>
            </a:r>
            <a:r>
              <a:rPr lang="zh-CN" altLang="en-US" sz="1200" b="0" kern="100" dirty="0">
                <a:effectLst/>
                <a:latin typeface="微软雅黑" panose="020B0503020204020204" pitchFamily="34" charset="-122"/>
                <a:ea typeface="微软雅黑" panose="020B0503020204020204" pitchFamily="34" charset="-122"/>
              </a:rPr>
              <a:t>及核心论文、</a:t>
            </a:r>
            <a:r>
              <a:rPr lang="en-US" altLang="zh-CN" sz="1200" b="0" kern="100" dirty="0">
                <a:effectLst/>
                <a:latin typeface="微软雅黑" panose="020B0503020204020204" pitchFamily="34" charset="-122"/>
                <a:ea typeface="微软雅黑" panose="020B0503020204020204" pitchFamily="34" charset="-122"/>
              </a:rPr>
              <a:t>1</a:t>
            </a:r>
            <a:r>
              <a:rPr lang="zh-CN" altLang="en-US" sz="1200" b="0" kern="100" dirty="0">
                <a:effectLst/>
                <a:latin typeface="微软雅黑" panose="020B0503020204020204" pitchFamily="34" charset="-122"/>
                <a:ea typeface="微软雅黑" panose="020B0503020204020204" pitchFamily="34" charset="-122"/>
              </a:rPr>
              <a:t>篇专利</a:t>
            </a:r>
            <a:endParaRPr lang="zh-CN" altLang="en-US" sz="1200" b="0" kern="100" dirty="0">
              <a:effectLst/>
              <a:latin typeface="微软雅黑" panose="020B0503020204020204" pitchFamily="34" charset="-122"/>
              <a:ea typeface="微软雅黑" panose="020B0503020204020204" pitchFamily="34" charset="-122"/>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9A852313-2149-4423-B7C5-D8B2859F0068}"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A852313-2149-4423-B7C5-D8B2859F0068}"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just" defTabSz="914400" rtl="0" eaLnBrk="1" fontAlgn="auto" latinLnBrk="0" hangingPunct="1">
              <a:lnSpc>
                <a:spcPct val="150000"/>
              </a:lnSpc>
              <a:spcBef>
                <a:spcPct val="0"/>
              </a:spcBef>
              <a:spcAft>
                <a:spcPts val="0"/>
              </a:spcAft>
              <a:buClrTx/>
              <a:buSzTx/>
              <a:buFontTx/>
              <a:buNone/>
              <a:defRPr/>
            </a:pPr>
            <a:r>
              <a:rPr lang="zh-CN" altLang="en-US" dirty="0"/>
              <a:t>研究基础：申请人目前在</a:t>
            </a:r>
            <a:r>
              <a:rPr lang="en-US" altLang="zh-CN" dirty="0"/>
              <a:t>NQI</a:t>
            </a:r>
            <a:r>
              <a:rPr lang="zh-CN" altLang="en-US" dirty="0"/>
              <a:t>课题资助下正在研究</a:t>
            </a:r>
            <a:r>
              <a:rPr lang="zh-CN" altLang="en-US" sz="1200" dirty="0">
                <a:solidFill>
                  <a:srgbClr val="0070C0"/>
                </a:solidFill>
                <a:latin typeface="微软雅黑" panose="020B0503020204020204" pitchFamily="34" charset="-122"/>
                <a:ea typeface="微软雅黑" panose="020B0503020204020204" pitchFamily="34" charset="-122"/>
              </a:rPr>
              <a:t>微纳薄膜材料结构光散射计量标准装置，实现椭偏</a:t>
            </a:r>
            <a:r>
              <a:rPr lang="en-US" altLang="zh-CN" sz="1200" dirty="0">
                <a:solidFill>
                  <a:srgbClr val="0070C0"/>
                </a:solidFill>
                <a:latin typeface="微软雅黑" panose="020B0503020204020204" pitchFamily="34" charset="-122"/>
                <a:ea typeface="微软雅黑" panose="020B0503020204020204" pitchFamily="34" charset="-122"/>
              </a:rPr>
              <a:t>Mueller</a:t>
            </a:r>
            <a:r>
              <a:rPr lang="zh-CN" altLang="en-US" sz="1200" dirty="0">
                <a:solidFill>
                  <a:srgbClr val="0070C0"/>
                </a:solidFill>
                <a:latin typeface="微软雅黑" panose="020B0503020204020204" pitchFamily="34" charset="-122"/>
                <a:ea typeface="微软雅黑" panose="020B0503020204020204" pitchFamily="34" charset="-122"/>
              </a:rPr>
              <a:t>矩阵测量纳米栅格关键尺寸。</a:t>
            </a:r>
            <a:endParaRPr lang="en-US" altLang="zh-CN" sz="1200" dirty="0">
              <a:solidFill>
                <a:srgbClr val="0070C0"/>
              </a:solidFill>
              <a:latin typeface="微软雅黑" panose="020B0503020204020204" pitchFamily="34" charset="-122"/>
              <a:ea typeface="微软雅黑" panose="020B0503020204020204" pitchFamily="34" charset="-122"/>
            </a:endParaRPr>
          </a:p>
          <a:p>
            <a:pPr marL="0" marR="0" lvl="0" indent="0" algn="just" defTabSz="914400" rtl="0" eaLnBrk="1" fontAlgn="auto" latinLnBrk="0" hangingPunct="1">
              <a:lnSpc>
                <a:spcPct val="150000"/>
              </a:lnSpc>
              <a:spcBef>
                <a:spcPct val="0"/>
              </a:spcBef>
              <a:spcAft>
                <a:spcPts val="0"/>
              </a:spcAft>
              <a:buClrTx/>
              <a:buSzTx/>
              <a:buFontTx/>
              <a:buNone/>
              <a:defRPr/>
            </a:pPr>
            <a:r>
              <a:rPr lang="zh-CN" altLang="en-US" sz="1200" dirty="0">
                <a:solidFill>
                  <a:srgbClr val="0070C0"/>
                </a:solidFill>
                <a:latin typeface="微软雅黑" panose="020B0503020204020204" pitchFamily="34" charset="-122"/>
                <a:ea typeface="微软雅黑" panose="020B0503020204020204" pitchFamily="34" charset="-122"/>
              </a:rPr>
              <a:t>下图显示通过椭偏</a:t>
            </a:r>
            <a:r>
              <a:rPr lang="en-US" altLang="zh-CN" sz="1200" dirty="0">
                <a:solidFill>
                  <a:srgbClr val="0070C0"/>
                </a:solidFill>
                <a:latin typeface="微软雅黑" panose="020B0503020204020204" pitchFamily="34" charset="-122"/>
                <a:ea typeface="微软雅黑" panose="020B0503020204020204" pitchFamily="34" charset="-122"/>
              </a:rPr>
              <a:t>Mueller</a:t>
            </a:r>
            <a:r>
              <a:rPr lang="zh-CN" altLang="en-US" sz="1200" dirty="0">
                <a:solidFill>
                  <a:srgbClr val="0070C0"/>
                </a:solidFill>
                <a:latin typeface="微软雅黑" panose="020B0503020204020204" pitchFamily="34" charset="-122"/>
                <a:ea typeface="微软雅黑" panose="020B0503020204020204" pitchFamily="34" charset="-122"/>
              </a:rPr>
              <a:t>矩阵测量在纳米薄膜上沉积的栅格结构，研究的</a:t>
            </a:r>
            <a:r>
              <a:rPr lang="en-US" altLang="zh-CN" sz="1200" dirty="0">
                <a:solidFill>
                  <a:srgbClr val="0070C0"/>
                </a:solidFill>
                <a:latin typeface="微软雅黑" panose="020B0503020204020204" pitchFamily="34" charset="-122"/>
                <a:ea typeface="微软雅黑" panose="020B0503020204020204" pitchFamily="34" charset="-122"/>
              </a:rPr>
              <a:t>NQI</a:t>
            </a:r>
            <a:r>
              <a:rPr lang="zh-CN" altLang="en-US" sz="1200" dirty="0">
                <a:solidFill>
                  <a:srgbClr val="0070C0"/>
                </a:solidFill>
                <a:latin typeface="微软雅黑" panose="020B0503020204020204" pitchFamily="34" charset="-122"/>
                <a:ea typeface="微软雅黑" panose="020B0503020204020204" pitchFamily="34" charset="-122"/>
              </a:rPr>
              <a:t>课题与晶圆级膜厚直接溯源装置具有高度技术互通性。 </a:t>
            </a:r>
            <a:endParaRPr lang="zh-CN" altLang="en-US" sz="1200" dirty="0">
              <a:solidFill>
                <a:srgbClr val="0070C0"/>
              </a:solidFill>
              <a:latin typeface="微软雅黑" panose="020B0503020204020204" pitchFamily="34" charset="-122"/>
              <a:ea typeface="微软雅黑" panose="020B0503020204020204" pitchFamily="34" charset="-122"/>
            </a:endParaRPr>
          </a:p>
          <a:p>
            <a:pPr marL="0" marR="0" lvl="0" indent="0" algn="just" defTabSz="914400" rtl="0" eaLnBrk="1" fontAlgn="auto" latinLnBrk="0" hangingPunct="1">
              <a:lnSpc>
                <a:spcPct val="150000"/>
              </a:lnSpc>
              <a:spcBef>
                <a:spcPct val="0"/>
              </a:spcBef>
              <a:spcAft>
                <a:spcPts val="0"/>
              </a:spcAft>
              <a:buClrTx/>
              <a:buSzTx/>
              <a:buFontTx/>
              <a:buNone/>
              <a:defRPr/>
            </a:pPr>
            <a:endParaRPr lang="zh-CN" altLang="en-US" sz="1200" dirty="0">
              <a:solidFill>
                <a:srgbClr val="0070C0"/>
              </a:solidFill>
              <a:latin typeface="微软雅黑" panose="020B0503020204020204" pitchFamily="34" charset="-122"/>
              <a:ea typeface="微软雅黑" panose="020B0503020204020204" pitchFamily="34" charset="-122"/>
            </a:endParaRPr>
          </a:p>
          <a:p>
            <a:pPr algn="just">
              <a:lnSpc>
                <a:spcPct val="150000"/>
              </a:lnSpc>
              <a:spcBef>
                <a:spcPct val="0"/>
              </a:spcBef>
            </a:pPr>
            <a:endParaRPr lang="en-US" altLang="zh-CN" sz="1200" dirty="0">
              <a:solidFill>
                <a:srgbClr val="0070C0"/>
              </a:solidFill>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fld id="{9A852313-2149-4423-B7C5-D8B2859F0068}"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汇报提纲分为</a:t>
            </a:r>
            <a:r>
              <a:rPr lang="en-US" altLang="zh-CN" dirty="0"/>
              <a:t>6</a:t>
            </a:r>
            <a:r>
              <a:rPr lang="zh-CN" altLang="en-US" dirty="0"/>
              <a:t>部分</a:t>
            </a:r>
            <a:endParaRPr lang="en-US" altLang="zh-CN" dirty="0"/>
          </a:p>
          <a:p>
            <a:endParaRPr lang="en-US" altLang="zh-CN" dirty="0"/>
          </a:p>
          <a:p>
            <a:r>
              <a:rPr lang="zh-CN" altLang="en-US" dirty="0"/>
              <a:t>赚多少钱，直接溯源</a:t>
            </a:r>
            <a:endParaRPr lang="zh-CN" altLang="en-US" dirty="0"/>
          </a:p>
        </p:txBody>
      </p:sp>
      <p:sp>
        <p:nvSpPr>
          <p:cNvPr id="4" name="灯片编号占位符 3"/>
          <p:cNvSpPr>
            <a:spLocks noGrp="1"/>
          </p:cNvSpPr>
          <p:nvPr>
            <p:ph type="sldNum" sz="quarter" idx="10"/>
          </p:nvPr>
        </p:nvSpPr>
        <p:spPr/>
        <p:txBody>
          <a:bodyPr/>
          <a:lstStyle/>
          <a:p>
            <a:fld id="{9A852313-2149-4423-B7C5-D8B2859F0068}"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研究团队已承担或正在承担多项微纳计量标准装置，具有丰富的各类纳米计量仪器的研发经验。 </a:t>
            </a:r>
            <a:endParaRPr lang="zh-CN" altLang="en-US" dirty="0"/>
          </a:p>
        </p:txBody>
      </p:sp>
      <p:sp>
        <p:nvSpPr>
          <p:cNvPr id="4" name="灯片编号占位符 3"/>
          <p:cNvSpPr>
            <a:spLocks noGrp="1"/>
          </p:cNvSpPr>
          <p:nvPr>
            <p:ph type="sldNum" sz="quarter" idx="10"/>
          </p:nvPr>
        </p:nvSpPr>
        <p:spPr/>
        <p:txBody>
          <a:bodyPr/>
          <a:lstStyle/>
          <a:p>
            <a:fld id="{9A852313-2149-4423-B7C5-D8B2859F0068}"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dirty="0">
                <a:solidFill>
                  <a:schemeClr val="tx1"/>
                </a:solidFill>
                <a:latin typeface="微软雅黑" panose="020B0503020204020204" pitchFamily="34" charset="-122"/>
                <a:ea typeface="微软雅黑" panose="020B0503020204020204" pitchFamily="34" charset="-122"/>
              </a:rPr>
              <a:t>同时研究团队在包括非金属膜厚和金属膜厚在内的微纳几何结构测量方面拥有众多测量校准仪器。 </a:t>
            </a:r>
            <a:endParaRPr lang="en-US" altLang="zh-CN" sz="1200" dirty="0">
              <a:solidFill>
                <a:schemeClr val="tx1"/>
              </a:solidFill>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200" dirty="0">
              <a:solidFill>
                <a:schemeClr val="tx1"/>
              </a:solidFill>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fld id="{9A852313-2149-4423-B7C5-D8B2859F0068}"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同时课题组在微纳薄膜制备方面具有丰富的经验，技术积累包括： </a:t>
            </a:r>
            <a:endParaRPr lang="en-US" altLang="zh-CN" dirty="0"/>
          </a:p>
          <a:p>
            <a:pPr marL="342900" indent="-342900">
              <a:lnSpc>
                <a:spcPct val="150000"/>
              </a:lnSpc>
              <a:buFont typeface="Wingdings" panose="05000000000000000000" pitchFamily="2" charset="2"/>
              <a:buChar char="u"/>
            </a:pPr>
            <a:r>
              <a:rPr lang="zh-CN" altLang="en-US" sz="1200" dirty="0">
                <a:latin typeface="微软雅黑" panose="020B0503020204020204" pitchFamily="34" charset="-122"/>
                <a:ea typeface="微软雅黑" panose="020B0503020204020204" pitchFamily="34" charset="-122"/>
                <a:cs typeface="Times New Roman" panose="02020603050405020304" pitchFamily="18" charset="0"/>
              </a:rPr>
              <a:t>干式和湿式热氧化二氧化硅</a:t>
            </a:r>
            <a:endParaRPr lang="zh-CN" altLang="en-US" sz="1200" dirty="0">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a:lnSpc>
                <a:spcPct val="150000"/>
              </a:lnSpc>
              <a:buFont typeface="Wingdings" panose="05000000000000000000" pitchFamily="2" charset="2"/>
              <a:buChar char="u"/>
            </a:pPr>
            <a:r>
              <a:rPr lang="en-US" altLang="zh-CN" sz="1200" dirty="0">
                <a:latin typeface="微软雅黑" panose="020B0503020204020204" pitchFamily="34" charset="-122"/>
                <a:ea typeface="微软雅黑" panose="020B0503020204020204" pitchFamily="34" charset="-122"/>
                <a:cs typeface="Times New Roman" panose="02020603050405020304" pitchFamily="18" charset="0"/>
              </a:rPr>
              <a:t>PECVD</a:t>
            </a:r>
            <a:r>
              <a:rPr lang="zh-CN" altLang="en-US" sz="1200" dirty="0">
                <a:latin typeface="微软雅黑" panose="020B0503020204020204" pitchFamily="34" charset="-122"/>
                <a:ea typeface="微软雅黑" panose="020B0503020204020204" pitchFamily="34" charset="-122"/>
                <a:cs typeface="Times New Roman" panose="02020603050405020304" pitchFamily="18" charset="0"/>
              </a:rPr>
              <a:t>氧化硅和氮化硅</a:t>
            </a:r>
            <a:endParaRPr lang="zh-CN" altLang="en-US" sz="1200" dirty="0">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a:lnSpc>
                <a:spcPct val="150000"/>
              </a:lnSpc>
              <a:buFont typeface="Wingdings" panose="05000000000000000000" pitchFamily="2" charset="2"/>
              <a:buChar char="u"/>
            </a:pPr>
            <a:r>
              <a:rPr lang="zh-CN" altLang="en-US" sz="1200" dirty="0">
                <a:latin typeface="微软雅黑" panose="020B0503020204020204" pitchFamily="34" charset="-122"/>
                <a:ea typeface="微软雅黑" panose="020B0503020204020204" pitchFamily="34" charset="-122"/>
                <a:cs typeface="Times New Roman" panose="02020603050405020304" pitchFamily="18" charset="0"/>
              </a:rPr>
              <a:t>磁控溅射金属和陶瓷</a:t>
            </a:r>
            <a:endParaRPr lang="zh-CN" altLang="en-US" sz="1200" dirty="0">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a:lnSpc>
                <a:spcPct val="150000"/>
              </a:lnSpc>
              <a:buFont typeface="Wingdings" panose="05000000000000000000" pitchFamily="2" charset="2"/>
              <a:buChar char="u"/>
            </a:pPr>
            <a:r>
              <a:rPr lang="zh-CN" altLang="en-US" sz="1200" dirty="0">
                <a:latin typeface="微软雅黑" panose="020B0503020204020204" pitchFamily="34" charset="-122"/>
                <a:ea typeface="微软雅黑" panose="020B0503020204020204" pitchFamily="34" charset="-122"/>
                <a:cs typeface="Times New Roman" panose="02020603050405020304" pitchFamily="18" charset="0"/>
              </a:rPr>
              <a:t>电子束蒸镀金属 </a:t>
            </a:r>
            <a:endParaRPr lang="zh-CN" altLang="en-US" sz="1200" dirty="0">
              <a:latin typeface="微软雅黑" panose="020B0503020204020204" pitchFamily="34" charset="-122"/>
              <a:ea typeface="微软雅黑" panose="020B0503020204020204" pitchFamily="34"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设备条件包括：</a:t>
            </a:r>
            <a:r>
              <a:rPr lang="zh-CN" altLang="en-US" sz="1200" dirty="0">
                <a:latin typeface="微软雅黑" panose="020B0503020204020204" pitchFamily="34" charset="-122"/>
                <a:ea typeface="微软雅黑" panose="020B0503020204020204" pitchFamily="34" charset="-122"/>
                <a:cs typeface="Times New Roman" panose="02020603050405020304" pitchFamily="18" charset="0"/>
              </a:rPr>
              <a:t>热氧化炉、应力仪、磁控溅射系统、电子束蒸镀系统</a:t>
            </a:r>
            <a:endParaRPr lang="zh-CN" altLang="en-US" sz="1200" dirty="0">
              <a:latin typeface="微软雅黑" panose="020B0503020204020204" pitchFamily="34" charset="-122"/>
              <a:ea typeface="微软雅黑" panose="020B0503020204020204" pitchFamily="34" charset="-122"/>
              <a:cs typeface="Times New Roman" panose="02020603050405020304" pitchFamily="18" charset="0"/>
            </a:endParaRPr>
          </a:p>
          <a:p>
            <a:endParaRPr lang="zh-CN" altLang="en-US" dirty="0"/>
          </a:p>
        </p:txBody>
      </p:sp>
      <p:sp>
        <p:nvSpPr>
          <p:cNvPr id="4" name="灯片编号占位符 3"/>
          <p:cNvSpPr>
            <a:spLocks noGrp="1"/>
          </p:cNvSpPr>
          <p:nvPr>
            <p:ph type="sldNum" sz="quarter" idx="10"/>
          </p:nvPr>
        </p:nvSpPr>
        <p:spPr/>
        <p:txBody>
          <a:bodyPr/>
          <a:lstStyle/>
          <a:p>
            <a:fld id="{9A852313-2149-4423-B7C5-D8B2859F0068}"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课题参与人员及分工</a:t>
            </a:r>
            <a:endParaRPr lang="zh-CN" altLang="en-US" dirty="0"/>
          </a:p>
        </p:txBody>
      </p:sp>
      <p:sp>
        <p:nvSpPr>
          <p:cNvPr id="4" name="灯片编号占位符 3"/>
          <p:cNvSpPr>
            <a:spLocks noGrp="1"/>
          </p:cNvSpPr>
          <p:nvPr>
            <p:ph type="sldNum" sz="quarter" idx="5"/>
          </p:nvPr>
        </p:nvSpPr>
        <p:spPr/>
        <p:txBody>
          <a:bodyPr/>
          <a:lstStyle/>
          <a:p>
            <a:fld id="{9A852313-2149-4423-B7C5-D8B2859F0068}"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A852313-2149-4423-B7C5-D8B2859F0068}"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课题总经费预算</a:t>
            </a:r>
            <a:r>
              <a:rPr lang="en-US" altLang="zh-CN" dirty="0"/>
              <a:t>150</a:t>
            </a:r>
            <a:r>
              <a:rPr lang="zh-CN" altLang="en-US" dirty="0"/>
              <a:t>万元，执行期</a:t>
            </a:r>
            <a:r>
              <a:rPr lang="en-US" altLang="zh-CN" dirty="0"/>
              <a:t>3</a:t>
            </a:r>
            <a:r>
              <a:rPr lang="zh-CN" altLang="en-US" dirty="0"/>
              <a:t>年，经费分配合理</a:t>
            </a:r>
            <a:endParaRPr lang="zh-CN" altLang="en-US" dirty="0"/>
          </a:p>
        </p:txBody>
      </p:sp>
      <p:sp>
        <p:nvSpPr>
          <p:cNvPr id="4" name="灯片编号占位符 3"/>
          <p:cNvSpPr>
            <a:spLocks noGrp="1"/>
          </p:cNvSpPr>
          <p:nvPr>
            <p:ph type="sldNum" sz="quarter" idx="10"/>
          </p:nvPr>
        </p:nvSpPr>
        <p:spPr/>
        <p:txBody>
          <a:bodyPr/>
          <a:lstStyle/>
          <a:p>
            <a:fld id="{9A852313-2149-4423-B7C5-D8B2859F0068}"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纳米膜厚计量应用前景广泛 </a:t>
            </a:r>
            <a:endParaRPr lang="en-US" altLang="zh-CN" dirty="0"/>
          </a:p>
          <a:p>
            <a:r>
              <a:rPr lang="zh-CN" altLang="en-US" dirty="0"/>
              <a:t>在集成电路、太阳能光伏、液晶显示、生物医疗、光学涂层、纳米材料都有广泛的计量需求。 </a:t>
            </a:r>
            <a:endParaRPr lang="en-US" altLang="zh-CN" dirty="0"/>
          </a:p>
          <a:p>
            <a:r>
              <a:rPr lang="zh-CN" altLang="en-US" dirty="0"/>
              <a:t>未来社会经济效益显著。</a:t>
            </a:r>
            <a:endParaRPr lang="zh-CN" altLang="en-US" dirty="0"/>
          </a:p>
        </p:txBody>
      </p:sp>
      <p:sp>
        <p:nvSpPr>
          <p:cNvPr id="4" name="灯片编号占位符 3"/>
          <p:cNvSpPr>
            <a:spLocks noGrp="1"/>
          </p:cNvSpPr>
          <p:nvPr>
            <p:ph type="sldNum" sz="quarter" idx="10"/>
          </p:nvPr>
        </p:nvSpPr>
        <p:spPr/>
        <p:txBody>
          <a:bodyPr/>
          <a:lstStyle/>
          <a:p>
            <a:fld id="{9A852313-2149-4423-B7C5-D8B2859F0068}"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对于国外封锁，国内集成电路企业将转向国内寻求溯源。我们对国内市场调研如下： </a:t>
            </a:r>
            <a:endParaRPr lang="en-US" altLang="zh-CN" dirty="0"/>
          </a:p>
          <a:p>
            <a:endParaRPr lang="en-US" dirty="0"/>
          </a:p>
          <a:p>
            <a:r>
              <a:rPr lang="zh-CN" altLang="en-US" dirty="0"/>
              <a:t>因此预计将产生较可观的经济效益。 </a:t>
            </a:r>
            <a:endParaRPr lang="en-US" dirty="0"/>
          </a:p>
        </p:txBody>
      </p:sp>
      <p:sp>
        <p:nvSpPr>
          <p:cNvPr id="4" name="Slide Number Placeholder 3"/>
          <p:cNvSpPr>
            <a:spLocks noGrp="1"/>
          </p:cNvSpPr>
          <p:nvPr>
            <p:ph type="sldNum" sz="quarter" idx="5"/>
          </p:nvPr>
        </p:nvSpPr>
        <p:spPr/>
        <p:txBody>
          <a:bodyPr/>
          <a:lstStyle/>
          <a:p>
            <a:fld id="{9A852313-2149-4423-B7C5-D8B2859F0068}"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dirty="0" smtClean="0">
                <a:latin typeface="微软雅黑" panose="020B0503020204020204" pitchFamily="34" charset="-122"/>
                <a:ea typeface="微软雅黑" panose="020B0503020204020204" pitchFamily="34" charset="-122"/>
                <a:cs typeface="微软雅黑" panose="020B0503020204020204" pitchFamily="34" charset="-122"/>
                <a:sym typeface="+mn-ea"/>
              </a:rPr>
              <a:t>劣质</a:t>
            </a:r>
            <a:r>
              <a:rPr lang="en-US" altLang="zh-CN" dirty="0" smtClean="0">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dirty="0" smtClean="0">
                <a:latin typeface="微软雅黑" panose="020B0503020204020204" pitchFamily="34" charset="-122"/>
                <a:ea typeface="微软雅黑" panose="020B0503020204020204" pitchFamily="34" charset="-122"/>
                <a:cs typeface="微软雅黑" panose="020B0503020204020204" pitchFamily="34" charset="-122"/>
                <a:sym typeface="+mn-ea"/>
              </a:rPr>
              <a:t>黑油</a:t>
            </a:r>
            <a:r>
              <a:rPr lang="en-US" altLang="zh-CN" dirty="0" smtClean="0">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dirty="0" smtClean="0">
                <a:latin typeface="微软雅黑" panose="020B0503020204020204" pitchFamily="34" charset="-122"/>
                <a:ea typeface="微软雅黑" panose="020B0503020204020204" pitchFamily="34" charset="-122"/>
                <a:cs typeface="微软雅黑" panose="020B0503020204020204" pitchFamily="34" charset="-122"/>
                <a:sym typeface="+mn-ea"/>
              </a:rPr>
              <a:t>苯等一级致癌物含量超数十倍，硫含量超标</a:t>
            </a:r>
            <a:r>
              <a:rPr lang="en-US" altLang="zh-CN" dirty="0" smtClean="0">
                <a:latin typeface="微软雅黑" panose="020B0503020204020204" pitchFamily="34" charset="-122"/>
                <a:ea typeface="微软雅黑" panose="020B0503020204020204" pitchFamily="34" charset="-122"/>
                <a:cs typeface="微软雅黑" panose="020B0503020204020204" pitchFamily="34" charset="-122"/>
                <a:sym typeface="+mn-ea"/>
              </a:rPr>
              <a:t>100</a:t>
            </a:r>
            <a:r>
              <a:rPr lang="zh-CN" altLang="en-US" dirty="0" smtClean="0">
                <a:latin typeface="微软雅黑" panose="020B0503020204020204" pitchFamily="34" charset="-122"/>
                <a:ea typeface="微软雅黑" panose="020B0503020204020204" pitchFamily="34" charset="-122"/>
                <a:cs typeface="微软雅黑" panose="020B0503020204020204" pitchFamily="34" charset="-122"/>
                <a:sym typeface="+mn-ea"/>
              </a:rPr>
              <a:t>倍以上，最高</a:t>
            </a:r>
            <a:r>
              <a:rPr lang="en-US" altLang="zh-CN" dirty="0" smtClean="0">
                <a:latin typeface="微软雅黑" panose="020B0503020204020204" pitchFamily="34" charset="-122"/>
                <a:ea typeface="微软雅黑" panose="020B0503020204020204" pitchFamily="34" charset="-122"/>
                <a:cs typeface="微软雅黑" panose="020B0503020204020204" pitchFamily="34" charset="-122"/>
                <a:sym typeface="+mn-ea"/>
              </a:rPr>
              <a:t>5900mg/kg</a:t>
            </a:r>
            <a:r>
              <a:rPr lang="zh-CN" altLang="en-US" dirty="0" smtClean="0">
                <a:latin typeface="微软雅黑" panose="020B0503020204020204" pitchFamily="34" charset="-122"/>
                <a:ea typeface="微软雅黑" panose="020B0503020204020204" pitchFamily="34" charset="-122"/>
                <a:cs typeface="微软雅黑" panose="020B0503020204020204" pitchFamily="34" charset="-122"/>
                <a:sym typeface="+mn-ea"/>
              </a:rPr>
              <a:t>，超标</a:t>
            </a:r>
            <a:r>
              <a:rPr lang="en-US" altLang="zh-CN" dirty="0" smtClean="0">
                <a:latin typeface="微软雅黑" panose="020B0503020204020204" pitchFamily="34" charset="-122"/>
                <a:ea typeface="微软雅黑" panose="020B0503020204020204" pitchFamily="34" charset="-122"/>
                <a:cs typeface="微软雅黑" panose="020B0503020204020204" pitchFamily="34" charset="-122"/>
                <a:sym typeface="+mn-ea"/>
              </a:rPr>
              <a:t>590</a:t>
            </a:r>
            <a:r>
              <a:rPr lang="zh-CN" altLang="en-US" dirty="0" smtClean="0">
                <a:latin typeface="微软雅黑" panose="020B0503020204020204" pitchFamily="34" charset="-122"/>
                <a:ea typeface="微软雅黑" panose="020B0503020204020204" pitchFamily="34" charset="-122"/>
                <a:cs typeface="微软雅黑" panose="020B0503020204020204" pitchFamily="34" charset="-122"/>
                <a:sym typeface="+mn-ea"/>
              </a:rPr>
              <a:t>倍。</a:t>
            </a:r>
            <a:endParaRPr lang="zh-CN" altLang="en-US" b="0" dirty="0" smtClean="0">
              <a:latin typeface="微软雅黑" panose="020B0503020204020204" pitchFamily="34" charset="-122"/>
              <a:ea typeface="微软雅黑" panose="020B0503020204020204" pitchFamily="34" charset="-122"/>
              <a:cs typeface="微软雅黑" panose="020B0503020204020204" pitchFamily="34" charset="-122"/>
            </a:endParaRPr>
          </a:p>
          <a:p>
            <a:r>
              <a:rPr lang="zh-CN" dirty="0" smtClean="0">
                <a:latin typeface="微软雅黑" panose="020B0503020204020204" pitchFamily="34" charset="-122"/>
                <a:ea typeface="微软雅黑" panose="020B0503020204020204" pitchFamily="34" charset="-122"/>
                <a:cs typeface="微软雅黑" panose="020B0503020204020204" pitchFamily="34" charset="-122"/>
                <a:sym typeface="+mn-ea"/>
              </a:rPr>
              <a:t>此外不合格航空燃油有造成空中停车，机毁人亡的危险。</a:t>
            </a:r>
            <a:endParaRPr lang="zh-CN" b="0" dirty="0" smtClean="0">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a:t>遏制劣质黑油横行</a:t>
            </a:r>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pPr algn="l" eaLnBrk="1" hangingPunct="1">
              <a:lnSpc>
                <a:spcPct val="200000"/>
              </a:lnSpc>
            </a:pPr>
            <a:r>
              <a:rPr lang="zh-CN" altLang="en-US" dirty="0" smtClean="0">
                <a:latin typeface="微软雅黑" panose="020B0503020204020204" pitchFamily="34" charset="-122"/>
                <a:ea typeface="微软雅黑" panose="020B0503020204020204" pitchFamily="34" charset="-122"/>
                <a:cs typeface="Times New Roman" panose="02020603050405020304" pitchFamily="18" charset="0"/>
                <a:sym typeface="+mn-ea"/>
              </a:rPr>
              <a:t>为防止产品被掺杂掺假、以次充好、以假充真，迫切希望能够建立现场快速油品检测</a:t>
            </a:r>
            <a:endParaRPr lang="zh-CN" altLang="en-US" b="0" dirty="0" smtClean="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a:p>
            <a:pPr algn="l" eaLnBrk="1" hangingPunct="1">
              <a:lnSpc>
                <a:spcPct val="200000"/>
              </a:lnSpc>
            </a:pPr>
            <a:r>
              <a:rPr lang="zh-CN" altLang="en-US" dirty="0" smtClean="0">
                <a:latin typeface="微软雅黑" panose="020B0503020204020204" pitchFamily="34" charset="-122"/>
                <a:ea typeface="微软雅黑" panose="020B0503020204020204" pitchFamily="34" charset="-122"/>
                <a:cs typeface="Times New Roman" panose="02020603050405020304" pitchFamily="18" charset="0"/>
                <a:sym typeface="+mn-ea"/>
              </a:rPr>
              <a:t>手段，监控油罐车和加油站，实现全链条、全批次监控。</a:t>
            </a:r>
            <a:endParaRPr lang="zh-CN" altLang="en-US" b="0" dirty="0" smtClean="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a:p>
            <a:pPr algn="l" eaLnBrk="1" hangingPunct="1">
              <a:lnSpc>
                <a:spcPct val="200000"/>
              </a:lnSpc>
            </a:pPr>
            <a:r>
              <a:rPr lang="zh-CN" altLang="en-US" dirty="0" smtClean="0">
                <a:latin typeface="微软雅黑" panose="020B0503020204020204" pitchFamily="34" charset="-122"/>
                <a:ea typeface="微软雅黑" panose="020B0503020204020204" pitchFamily="34" charset="-122"/>
                <a:cs typeface="Times New Roman" panose="02020603050405020304" pitchFamily="18" charset="0"/>
                <a:sym typeface="+mn-ea"/>
              </a:rPr>
              <a:t>中国中化集团</a:t>
            </a:r>
            <a:r>
              <a:rPr lang="en-US" altLang="zh-CN" dirty="0" smtClean="0">
                <a:latin typeface="微软雅黑" panose="020B0503020204020204" pitchFamily="34" charset="-122"/>
                <a:ea typeface="微软雅黑" panose="020B0503020204020204" pitchFamily="34" charset="-122"/>
                <a:cs typeface="Times New Roman" panose="02020603050405020304" pitchFamily="18" charset="0"/>
                <a:sym typeface="+mn-ea"/>
              </a:rPr>
              <a:t>---</a:t>
            </a:r>
            <a:r>
              <a:rPr lang="zh-CN" altLang="en-US" dirty="0" smtClean="0">
                <a:latin typeface="微软雅黑" panose="020B0503020204020204" pitchFamily="34" charset="-122"/>
                <a:ea typeface="微软雅黑" panose="020B0503020204020204" pitchFamily="34" charset="-122"/>
                <a:cs typeface="Times New Roman" panose="02020603050405020304" pitchFamily="18" charset="0"/>
                <a:sym typeface="+mn-ea"/>
              </a:rPr>
              <a:t>已开展中国计量院开展油品参数定量分析模型合作研究基础</a:t>
            </a:r>
            <a:r>
              <a:rPr lang="zh-CN" altLang="en-US" dirty="0" smtClean="0">
                <a:solidFill>
                  <a:srgbClr val="C00000"/>
                </a:solidFill>
                <a:latin typeface="微软雅黑" panose="020B0503020204020204" pitchFamily="34" charset="-122"/>
                <a:ea typeface="微软雅黑" panose="020B0503020204020204" pitchFamily="34" charset="-122"/>
                <a:cs typeface="Times New Roman" panose="02020603050405020304" pitchFamily="18" charset="0"/>
                <a:sym typeface="+mn-ea"/>
              </a:rPr>
              <a:t>（金额）</a:t>
            </a:r>
            <a:endParaRPr lang="zh-CN" altLang="en-US" b="0" dirty="0" smtClean="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a:p>
            <a:pPr algn="l" eaLnBrk="1" hangingPunct="1">
              <a:lnSpc>
                <a:spcPct val="200000"/>
              </a:lnSpc>
            </a:pPr>
            <a:r>
              <a:rPr lang="en-US" altLang="zh-CN" dirty="0" smtClean="0">
                <a:latin typeface="微软雅黑" panose="020B0503020204020204" pitchFamily="34" charset="-122"/>
                <a:ea typeface="微软雅黑" panose="020B0503020204020204" pitchFamily="34" charset="-122"/>
                <a:cs typeface="Times New Roman" panose="02020603050405020304" pitchFamily="18" charset="0"/>
                <a:sym typeface="+mn-ea"/>
              </a:rPr>
              <a:t>                         </a:t>
            </a:r>
            <a:r>
              <a:rPr lang="zh-CN" altLang="en-US" dirty="0" smtClean="0">
                <a:latin typeface="微软雅黑" panose="020B0503020204020204" pitchFamily="34" charset="-122"/>
                <a:ea typeface="微软雅黑" panose="020B0503020204020204" pitchFamily="34" charset="-122"/>
                <a:cs typeface="Times New Roman" panose="02020603050405020304" pitchFamily="18" charset="0"/>
                <a:sym typeface="+mn-ea"/>
              </a:rPr>
              <a:t>希望开展近红外油品傅里叶快检装置和校准标准物质的研制</a:t>
            </a:r>
            <a:r>
              <a:rPr lang="en-US" altLang="zh-CN" dirty="0" smtClean="0">
                <a:solidFill>
                  <a:srgbClr val="C00000"/>
                </a:solidFill>
                <a:latin typeface="微软雅黑" panose="020B0503020204020204" pitchFamily="34" charset="-122"/>
                <a:ea typeface="微软雅黑" panose="020B0503020204020204" pitchFamily="34" charset="-122"/>
                <a:cs typeface="Times New Roman" panose="02020603050405020304" pitchFamily="18" charset="0"/>
                <a:sym typeface="+mn-ea"/>
              </a:rPr>
              <a:t>(</a:t>
            </a:r>
            <a:r>
              <a:rPr lang="zh-CN" altLang="en-US" dirty="0" smtClean="0">
                <a:solidFill>
                  <a:srgbClr val="C00000"/>
                </a:solidFill>
                <a:latin typeface="微软雅黑" panose="020B0503020204020204" pitchFamily="34" charset="-122"/>
                <a:ea typeface="微软雅黑" panose="020B0503020204020204" pitchFamily="34" charset="-122"/>
                <a:cs typeface="Times New Roman" panose="02020603050405020304" pitchFamily="18" charset="0"/>
                <a:sym typeface="+mn-ea"/>
              </a:rPr>
              <a:t>意向</a:t>
            </a:r>
            <a:r>
              <a:rPr lang="en-US" altLang="zh-CN" dirty="0" smtClean="0">
                <a:solidFill>
                  <a:srgbClr val="C00000"/>
                </a:solidFill>
                <a:latin typeface="微软雅黑" panose="020B0503020204020204" pitchFamily="34" charset="-122"/>
                <a:ea typeface="微软雅黑" panose="020B0503020204020204" pitchFamily="34" charset="-122"/>
                <a:cs typeface="Times New Roman" panose="02020603050405020304" pitchFamily="18" charset="0"/>
                <a:sym typeface="+mn-ea"/>
              </a:rPr>
              <a:t>)</a:t>
            </a:r>
            <a:r>
              <a:rPr lang="zh-CN" altLang="en-US" dirty="0" smtClean="0">
                <a:latin typeface="微软雅黑" panose="020B0503020204020204" pitchFamily="34" charset="-122"/>
                <a:ea typeface="微软雅黑" panose="020B0503020204020204" pitchFamily="34" charset="-122"/>
                <a:cs typeface="Times New Roman" panose="02020603050405020304" pitchFamily="18" charset="0"/>
                <a:sym typeface="+mn-ea"/>
              </a:rPr>
              <a:t>。</a:t>
            </a:r>
            <a:endParaRPr lang="zh-CN" altLang="en-US" b="0" dirty="0" smtClean="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a:p>
            <a:pPr algn="l" eaLnBrk="1" hangingPunct="1">
              <a:lnSpc>
                <a:spcPct val="200000"/>
              </a:lnSpc>
            </a:pPr>
            <a:r>
              <a:rPr lang="zh-CN" altLang="en-US" dirty="0" smtClean="0">
                <a:latin typeface="微软雅黑" panose="020B0503020204020204" pitchFamily="34" charset="-122"/>
                <a:ea typeface="微软雅黑" panose="020B0503020204020204" pitchFamily="34" charset="-122"/>
                <a:cs typeface="Times New Roman" panose="02020603050405020304" pitchFamily="18" charset="0"/>
                <a:sym typeface="+mn-ea"/>
              </a:rPr>
              <a:t>海军和空军受国外禁运，要求采购</a:t>
            </a:r>
            <a:r>
              <a:rPr lang="en-US" altLang="zh-CN" dirty="0" smtClean="0">
                <a:latin typeface="微软雅黑" panose="020B0503020204020204" pitchFamily="34" charset="-122"/>
                <a:ea typeface="微软雅黑" panose="020B0503020204020204" pitchFamily="34" charset="-122"/>
                <a:cs typeface="Times New Roman" panose="02020603050405020304" pitchFamily="18" charset="0"/>
                <a:sym typeface="+mn-ea"/>
              </a:rPr>
              <a:t>100</a:t>
            </a:r>
            <a:r>
              <a:rPr lang="zh-CN" altLang="en-US" dirty="0" smtClean="0">
                <a:latin typeface="微软雅黑" panose="020B0503020204020204" pitchFamily="34" charset="-122"/>
                <a:ea typeface="微软雅黑" panose="020B0503020204020204" pitchFamily="34" charset="-122"/>
                <a:cs typeface="Times New Roman" panose="02020603050405020304" pitchFamily="18" charset="0"/>
                <a:sym typeface="+mn-ea"/>
              </a:rPr>
              <a:t>套以上近红外傅里叶快检装置检测航空油料计划</a:t>
            </a:r>
            <a:endParaRPr lang="zh-CN" altLang="en-US" b="0" dirty="0" smtClean="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a:p>
            <a:pPr algn="l" eaLnBrk="1" hangingPunct="1">
              <a:lnSpc>
                <a:spcPct val="200000"/>
              </a:lnSpc>
            </a:pPr>
            <a:r>
              <a:rPr lang="en-US" altLang="zh-CN" dirty="0" smtClean="0">
                <a:latin typeface="微软雅黑" panose="020B0503020204020204" pitchFamily="34" charset="-122"/>
                <a:ea typeface="微软雅黑" panose="020B0503020204020204" pitchFamily="34" charset="-122"/>
                <a:cs typeface="Times New Roman" panose="02020603050405020304" pitchFamily="18" charset="0"/>
                <a:sym typeface="+mn-ea"/>
              </a:rPr>
              <a:t>                                   </a:t>
            </a:r>
            <a:r>
              <a:rPr lang="zh-CN" altLang="en-US" dirty="0" smtClean="0">
                <a:latin typeface="微软雅黑" panose="020B0503020204020204" pitchFamily="34" charset="-122"/>
                <a:ea typeface="微软雅黑" panose="020B0503020204020204" pitchFamily="34" charset="-122"/>
                <a:cs typeface="Times New Roman" panose="02020603050405020304" pitchFamily="18" charset="0"/>
                <a:sym typeface="+mn-ea"/>
              </a:rPr>
              <a:t>相关单位寻求与中国计量院开展联合研发。</a:t>
            </a:r>
            <a:endParaRPr lang="zh-CN" altLang="en-US" b="0" dirty="0" smtClean="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a:p>
            <a:pPr algn="l" eaLnBrk="1" hangingPunct="1">
              <a:lnSpc>
                <a:spcPct val="200000"/>
              </a:lnSpc>
            </a:pPr>
            <a:r>
              <a:rPr lang="zh-CN" altLang="en-US" dirty="0" smtClean="0">
                <a:latin typeface="微软雅黑" panose="020B0503020204020204" pitchFamily="34" charset="-122"/>
                <a:ea typeface="微软雅黑" panose="020B0503020204020204" pitchFamily="34" charset="-122"/>
                <a:cs typeface="Times New Roman" panose="02020603050405020304" pitchFamily="18" charset="0"/>
                <a:sym typeface="+mn-ea"/>
              </a:rPr>
              <a:t>傅里叶近红外油品快检技术，可以与正在申请的智慧计量相结合，逐步建立起覆盖全国的远程成品油</a:t>
            </a:r>
            <a:endParaRPr lang="zh-CN" altLang="en-US" b="0" dirty="0" smtClean="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a:p>
            <a:pPr algn="l" eaLnBrk="1" hangingPunct="1">
              <a:lnSpc>
                <a:spcPct val="200000"/>
              </a:lnSpc>
            </a:pPr>
            <a:r>
              <a:rPr lang="zh-CN" altLang="en-US" dirty="0" smtClean="0">
                <a:latin typeface="微软雅黑" panose="020B0503020204020204" pitchFamily="34" charset="-122"/>
                <a:ea typeface="微软雅黑" panose="020B0503020204020204" pitchFamily="34" charset="-122"/>
                <a:cs typeface="Times New Roman" panose="02020603050405020304" pitchFamily="18" charset="0"/>
                <a:sym typeface="+mn-ea"/>
              </a:rPr>
              <a:t>质量监控体系，实现远程计量和溯源。</a:t>
            </a:r>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目前国内集成电路量值仍然依赖国外。现在主要集成电路企业中唯一芯片制造技术自主可控的国资企业是上海华力华虹，规模仅次于中芯国际。华力华虹拥有</a:t>
            </a:r>
            <a:r>
              <a:rPr lang="en-US" altLang="zh-CN" dirty="0"/>
              <a:t>3</a:t>
            </a:r>
            <a:r>
              <a:rPr lang="zh-CN" altLang="en-US" dirty="0"/>
              <a:t>座</a:t>
            </a:r>
            <a:r>
              <a:rPr lang="en-US" altLang="zh-CN" dirty="0"/>
              <a:t>8</a:t>
            </a:r>
            <a:r>
              <a:rPr lang="zh-CN" altLang="en-US" dirty="0"/>
              <a:t>英寸和</a:t>
            </a:r>
            <a:r>
              <a:rPr lang="en-US" altLang="zh-CN" dirty="0"/>
              <a:t>3</a:t>
            </a:r>
            <a:r>
              <a:rPr lang="zh-CN" altLang="en-US" dirty="0"/>
              <a:t>座</a:t>
            </a:r>
            <a:r>
              <a:rPr lang="en-US" altLang="zh-CN" dirty="0"/>
              <a:t>12</a:t>
            </a:r>
            <a:r>
              <a:rPr lang="zh-CN" altLang="en-US" dirty="0"/>
              <a:t>英寸晶圆厂，以及</a:t>
            </a:r>
            <a:r>
              <a:rPr lang="en-US" altLang="zh-CN" dirty="0"/>
              <a:t>22/28nm</a:t>
            </a:r>
            <a:r>
              <a:rPr lang="zh-CN" altLang="en-US" dirty="0"/>
              <a:t>关键工艺。年产能</a:t>
            </a:r>
            <a:r>
              <a:rPr lang="en-US" altLang="zh-CN" dirty="0"/>
              <a:t>48</a:t>
            </a:r>
            <a:r>
              <a:rPr lang="zh-CN" altLang="en-US" dirty="0"/>
              <a:t>万晶圆片，芯片超过</a:t>
            </a:r>
            <a:r>
              <a:rPr lang="en-US" altLang="zh-CN" dirty="0"/>
              <a:t>4</a:t>
            </a:r>
            <a:r>
              <a:rPr lang="zh-CN" altLang="en-US" dirty="0"/>
              <a:t>亿片。</a:t>
            </a:r>
            <a:endParaRPr lang="zh-CN" altLang="en-US" dirty="0"/>
          </a:p>
          <a:p>
            <a:r>
              <a:rPr lang="zh-CN" altLang="en-US" dirty="0"/>
              <a:t>但是华力集成电路公司关键尺寸仍然溯源至国外。 </a:t>
            </a:r>
            <a:endParaRPr lang="en-US" altLang="zh-CN" baseline="0" dirty="0"/>
          </a:p>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dirty="0"/>
          </a:p>
        </p:txBody>
      </p:sp>
      <p:sp>
        <p:nvSpPr>
          <p:cNvPr id="4" name="Slide Number Placeholder 3"/>
          <p:cNvSpPr>
            <a:spLocks noGrp="1"/>
          </p:cNvSpPr>
          <p:nvPr>
            <p:ph type="sldNum" sz="quarter" idx="5"/>
          </p:nvPr>
        </p:nvSpPr>
        <p:spPr/>
        <p:txBody>
          <a:bodyPr/>
          <a:lstStyle/>
          <a:p>
            <a:fld id="{9A852313-2149-4423-B7C5-D8B2859F0068}"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美国封锁和“新冠”疫情对国内集成电路企业影响严重，为保证企业顺利复产复工，团队积极深入集成电路企业调研，了解当前企业亟需解决的问题。</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华力公司为确保公司未来平稳发展，向计量院需求量值溯源服务。 </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华力寻求校准溯源的标准片有台阶、栅格、膜厚标准片，数量分别为</a:t>
            </a:r>
            <a:r>
              <a:rPr lang="en-US" altLang="zh-CN" dirty="0"/>
              <a:t>4</a:t>
            </a:r>
            <a:r>
              <a:rPr lang="zh-CN" altLang="en-US" dirty="0"/>
              <a:t>、</a:t>
            </a:r>
            <a:r>
              <a:rPr lang="en-US" altLang="zh-CN" dirty="0"/>
              <a:t>2</a:t>
            </a:r>
            <a:r>
              <a:rPr lang="zh-CN" altLang="en-US" dirty="0"/>
              <a:t>和</a:t>
            </a:r>
            <a:r>
              <a:rPr lang="en-US" altLang="zh-CN" dirty="0"/>
              <a:t>20</a:t>
            </a:r>
            <a:r>
              <a:rPr lang="zh-CN" altLang="en-US" dirty="0"/>
              <a:t>片，可以看出膜厚标准片占大头，远多于其他标准片校准需求。 </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下面是华力</a:t>
            </a:r>
            <a:r>
              <a:rPr lang="en-US" altLang="zh-CN" dirty="0"/>
              <a:t>Fab5 </a:t>
            </a:r>
            <a:r>
              <a:rPr lang="zh-CN" altLang="en-US" dirty="0"/>
              <a:t>和</a:t>
            </a:r>
            <a:r>
              <a:rPr lang="en-US" altLang="zh-CN" dirty="0"/>
              <a:t>Fab6</a:t>
            </a:r>
            <a:r>
              <a:rPr lang="zh-CN" altLang="en-US" dirty="0"/>
              <a:t>两个</a:t>
            </a:r>
            <a:r>
              <a:rPr lang="en-US" altLang="zh-CN" dirty="0"/>
              <a:t>12</a:t>
            </a:r>
            <a:r>
              <a:rPr lang="zh-CN" altLang="en-US" dirty="0"/>
              <a:t>寸晶圆片厂对部分膜厚片的校准需求。两个关键量值是</a:t>
            </a:r>
            <a:r>
              <a:rPr lang="en-US" altLang="zh-CN" dirty="0"/>
              <a:t>12”</a:t>
            </a:r>
            <a:r>
              <a:rPr lang="zh-CN" altLang="en-US" dirty="0"/>
              <a:t>标准片以及不确定度要求</a:t>
            </a:r>
            <a:r>
              <a:rPr lang="en-US" altLang="zh-CN" dirty="0"/>
              <a:t>0.4nm</a:t>
            </a:r>
            <a:r>
              <a:rPr lang="zh-CN" altLang="en-US" dirty="0"/>
              <a:t>。 </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defRPr/>
            </a:pPr>
            <a:r>
              <a:rPr lang="zh-CN" altLang="en-US" baseline="0" dirty="0"/>
              <a:t>这是危机也是契机， 在疫情影响下，国产替代应发力摆脱国外垄断。</a:t>
            </a:r>
            <a:endParaRPr lang="zh-CN" altLang="en-US" baseline="0" dirty="0"/>
          </a:p>
        </p:txBody>
      </p:sp>
      <p:sp>
        <p:nvSpPr>
          <p:cNvPr id="4" name="Slide Number Placeholder 3"/>
          <p:cNvSpPr>
            <a:spLocks noGrp="1"/>
          </p:cNvSpPr>
          <p:nvPr>
            <p:ph type="sldNum" sz="quarter" idx="5"/>
          </p:nvPr>
        </p:nvSpPr>
        <p:spPr/>
        <p:txBody>
          <a:bodyPr/>
          <a:lstStyle/>
          <a:p>
            <a:fld id="{9A852313-2149-4423-B7C5-D8B2859F0068}"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但是对照目前计量院现有计量能力，我们发现无法满足晶圆膜厚片校准需求。体现在：</a:t>
            </a:r>
            <a:endParaRPr lang="en-US" altLang="zh-CN" dirty="0"/>
          </a:p>
          <a:p>
            <a:pPr eaLnBrk="1" hangingPunct="1">
              <a:lnSpc>
                <a:spcPct val="150000"/>
              </a:lnSpc>
            </a:pPr>
            <a:r>
              <a:rPr lang="en-US" altLang="zh-CN" sz="1200" b="0" dirty="0">
                <a:latin typeface="微软雅黑" panose="020B0503020204020204" pitchFamily="34" charset="-122"/>
                <a:ea typeface="微软雅黑" panose="020B0503020204020204" pitchFamily="34" charset="-122"/>
                <a:cs typeface="Times New Roman" panose="02020603050405020304" pitchFamily="18" charset="0"/>
              </a:rPr>
              <a:t>12”</a:t>
            </a:r>
            <a:r>
              <a:rPr lang="zh-CN" altLang="en-US" sz="1200" b="0" dirty="0">
                <a:latin typeface="微软雅黑" panose="020B0503020204020204" pitchFamily="34" charset="-122"/>
                <a:ea typeface="微软雅黑" panose="020B0503020204020204" pitchFamily="34" charset="-122"/>
                <a:cs typeface="Times New Roman" panose="02020603050405020304" pitchFamily="18" charset="0"/>
              </a:rPr>
              <a:t>晶圆级膜厚标准片直径</a:t>
            </a:r>
            <a:r>
              <a:rPr lang="en-US" altLang="zh-CN" sz="1200" b="0" dirty="0">
                <a:latin typeface="微软雅黑" panose="020B0503020204020204" pitchFamily="34" charset="-122"/>
                <a:ea typeface="微软雅黑" panose="020B0503020204020204" pitchFamily="34" charset="-122"/>
                <a:cs typeface="Times New Roman" panose="02020603050405020304" pitchFamily="18" charset="0"/>
              </a:rPr>
              <a:t>300mm</a:t>
            </a:r>
            <a:r>
              <a:rPr lang="zh-CN" altLang="en-US" sz="1200" b="0" dirty="0">
                <a:latin typeface="微软雅黑" panose="020B0503020204020204" pitchFamily="34" charset="-122"/>
                <a:ea typeface="微软雅黑" panose="020B0503020204020204" pitchFamily="34" charset="-122"/>
                <a:cs typeface="Times New Roman" panose="02020603050405020304" pitchFamily="18" charset="0"/>
              </a:rPr>
              <a:t>，计量院目前最大只能测量</a:t>
            </a:r>
            <a:r>
              <a:rPr lang="en-US" altLang="zh-CN" sz="1200" b="0" dirty="0">
                <a:latin typeface="微软雅黑" panose="020B0503020204020204" pitchFamily="34" charset="-122"/>
                <a:ea typeface="微软雅黑" panose="020B0503020204020204" pitchFamily="34" charset="-122"/>
                <a:cs typeface="Times New Roman" panose="02020603050405020304" pitchFamily="18" charset="0"/>
              </a:rPr>
              <a:t>150mm</a:t>
            </a:r>
            <a:r>
              <a:rPr lang="zh-CN" altLang="en-US" sz="1200" b="0" dirty="0">
                <a:latin typeface="微软雅黑" panose="020B0503020204020204" pitchFamily="34" charset="-122"/>
                <a:ea typeface="微软雅黑" panose="020B0503020204020204" pitchFamily="34" charset="-122"/>
                <a:cs typeface="Times New Roman" panose="02020603050405020304" pitchFamily="18" charset="0"/>
              </a:rPr>
              <a:t>的膜厚标准片，</a:t>
            </a:r>
            <a:r>
              <a:rPr lang="zh-CN" altLang="en-US" sz="1200" b="0" dirty="0">
                <a:solidFill>
                  <a:srgbClr val="FF9900"/>
                </a:solidFill>
                <a:latin typeface="微软雅黑" panose="020B0503020204020204" pitchFamily="34" charset="-122"/>
                <a:ea typeface="微软雅黑" panose="020B0503020204020204" pitchFamily="34" charset="-122"/>
                <a:cs typeface="Times New Roman" panose="02020603050405020304" pitchFamily="18" charset="0"/>
              </a:rPr>
              <a:t>尺寸不满足要求</a:t>
            </a:r>
            <a:r>
              <a:rPr lang="zh-CN" altLang="en-US" sz="1200" b="0" dirty="0">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1200" b="0" dirty="0">
              <a:latin typeface="微软雅黑" panose="020B0503020204020204" pitchFamily="34" charset="-122"/>
              <a:ea typeface="微软雅黑" panose="020B0503020204020204" pitchFamily="34"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b="0" dirty="0">
                <a:latin typeface="微软雅黑" panose="020B0503020204020204" pitchFamily="34" charset="-122"/>
                <a:ea typeface="微软雅黑" panose="020B0503020204020204" pitchFamily="34" charset="-122"/>
                <a:cs typeface="Times New Roman" panose="02020603050405020304" pitchFamily="18" charset="0"/>
              </a:rPr>
              <a:t>现在计量院所有的膜厚计量设备，测量不确定度都≥</a:t>
            </a:r>
            <a:r>
              <a:rPr lang="en-US" altLang="zh-CN" sz="1200" b="0" dirty="0">
                <a:latin typeface="微软雅黑" panose="020B0503020204020204" pitchFamily="34" charset="-122"/>
                <a:ea typeface="微软雅黑" panose="020B0503020204020204" pitchFamily="34" charset="-122"/>
                <a:cs typeface="Times New Roman" panose="02020603050405020304" pitchFamily="18" charset="0"/>
              </a:rPr>
              <a:t>1nm</a:t>
            </a:r>
            <a:r>
              <a:rPr lang="zh-CN" altLang="en-US" sz="1200" b="0"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1200" b="0" dirty="0">
                <a:solidFill>
                  <a:srgbClr val="FF9900"/>
                </a:solidFill>
                <a:latin typeface="微软雅黑" panose="020B0503020204020204" pitchFamily="34" charset="-122"/>
                <a:ea typeface="微软雅黑" panose="020B0503020204020204" pitchFamily="34" charset="-122"/>
                <a:cs typeface="Times New Roman" panose="02020603050405020304" pitchFamily="18" charset="0"/>
              </a:rPr>
              <a:t>不确定度不满足要求</a:t>
            </a:r>
            <a:r>
              <a:rPr lang="zh-CN" altLang="en-US" sz="1200" b="0" dirty="0">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1200" b="0" dirty="0">
              <a:latin typeface="微软雅黑" panose="020B0503020204020204" pitchFamily="34" charset="-122"/>
              <a:ea typeface="微软雅黑" panose="020B0503020204020204" pitchFamily="34" charset="-122"/>
              <a:cs typeface="Times New Roman" panose="02020603050405020304" pitchFamily="18" charset="0"/>
            </a:endParaRPr>
          </a:p>
          <a:p>
            <a:endParaRPr lang="en-US" altLang="zh-CN" dirty="0"/>
          </a:p>
        </p:txBody>
      </p:sp>
      <p:sp>
        <p:nvSpPr>
          <p:cNvPr id="4" name="Slide Number Placeholder 3"/>
          <p:cNvSpPr>
            <a:spLocks noGrp="1"/>
          </p:cNvSpPr>
          <p:nvPr>
            <p:ph type="sldNum" sz="quarter" idx="5"/>
          </p:nvPr>
        </p:nvSpPr>
        <p:spPr/>
        <p:txBody>
          <a:bodyPr/>
          <a:lstStyle/>
          <a:p>
            <a:fld id="{9A852313-2149-4423-B7C5-D8B2859F0068}"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just" defTabSz="914400" rtl="0" eaLnBrk="1" fontAlgn="auto" latinLnBrk="0" hangingPunct="1">
              <a:lnSpc>
                <a:spcPts val="3500"/>
              </a:lnSpc>
              <a:spcBef>
                <a:spcPts val="0"/>
              </a:spcBef>
              <a:spcAft>
                <a:spcPts val="0"/>
              </a:spcAft>
              <a:buClrTx/>
              <a:buSzTx/>
              <a:buFontTx/>
              <a:buNone/>
              <a:defRPr/>
            </a:pPr>
            <a:r>
              <a:rPr lang="zh-CN" altLang="en-US" sz="1200" kern="1200" dirty="0">
                <a:solidFill>
                  <a:schemeClr val="tx1"/>
                </a:solidFill>
                <a:effectLst/>
                <a:latin typeface="+mn-lt"/>
                <a:ea typeface="+mn-ea"/>
                <a:cs typeface="+mn-cs"/>
              </a:rPr>
              <a:t>对照国外集成电路膜厚校准计量方面。</a:t>
            </a:r>
            <a:endParaRPr lang="en-US" sz="1200" kern="1200" dirty="0">
              <a:solidFill>
                <a:schemeClr val="tx1"/>
              </a:solidFill>
              <a:effectLst/>
              <a:latin typeface="+mn-lt"/>
              <a:ea typeface="+mn-ea"/>
              <a:cs typeface="+mn-cs"/>
            </a:endParaRPr>
          </a:p>
          <a:p>
            <a:pPr algn="just">
              <a:lnSpc>
                <a:spcPts val="3500"/>
              </a:lnSpc>
            </a:pPr>
            <a:endParaRPr lang="en-US" altLang="zh-CN" dirty="0"/>
          </a:p>
          <a:p>
            <a:pPr algn="just">
              <a:lnSpc>
                <a:spcPts val="3500"/>
              </a:lnSpc>
            </a:pPr>
            <a:r>
              <a:rPr lang="zh-CN" altLang="en-US" dirty="0"/>
              <a:t>为支撑集成电路产业的发展，</a:t>
            </a:r>
            <a:r>
              <a:rPr lang="en-US" altLang="zh-CN" sz="1200" dirty="0">
                <a:latin typeface="微软雅黑" panose="020B0503020204020204" pitchFamily="34" charset="-122"/>
                <a:ea typeface="微软雅黑" panose="020B0503020204020204" pitchFamily="34" charset="-122"/>
              </a:rPr>
              <a:t>NIST</a:t>
            </a:r>
            <a:r>
              <a:rPr lang="zh-CN" altLang="en-US" sz="1200" dirty="0">
                <a:latin typeface="微软雅黑" panose="020B0503020204020204" pitchFamily="34" charset="-122"/>
                <a:ea typeface="微软雅黑" panose="020B0503020204020204" pitchFamily="34" charset="-122"/>
              </a:rPr>
              <a:t>研制了计量型激光椭偏仪。</a:t>
            </a:r>
            <a:r>
              <a:rPr lang="zh-CN" altLang="en-US" sz="1200" baseline="0" dirty="0">
                <a:latin typeface="微软雅黑" panose="020B0503020204020204" pitchFamily="34" charset="-122"/>
                <a:ea typeface="微软雅黑" panose="020B0503020204020204" pitchFamily="34" charset="-122"/>
              </a:rPr>
              <a:t> </a:t>
            </a:r>
            <a:r>
              <a:rPr lang="zh-CN" altLang="en-US" sz="1200" dirty="0">
                <a:latin typeface="微软雅黑" panose="020B0503020204020204" pitchFamily="34" charset="-122"/>
                <a:ea typeface="微软雅黑" panose="020B0503020204020204" pitchFamily="34" charset="-122"/>
              </a:rPr>
              <a:t>对偏振误差，激光波长和角度进行了溯源，膜厚值直接溯源到激光波长，因此标准不确定度优于</a:t>
            </a:r>
            <a:r>
              <a:rPr lang="en-US" altLang="zh-CN" sz="1200" dirty="0">
                <a:latin typeface="微软雅黑" panose="020B0503020204020204" pitchFamily="34" charset="-122"/>
                <a:ea typeface="微软雅黑" panose="020B0503020204020204" pitchFamily="34" charset="-122"/>
              </a:rPr>
              <a:t>0.2nm</a:t>
            </a:r>
            <a:endParaRPr lang="en-US" altLang="zh-CN" sz="1200" dirty="0">
              <a:latin typeface="微软雅黑" panose="020B0503020204020204" pitchFamily="34" charset="-122"/>
              <a:ea typeface="微软雅黑" panose="020B0503020204020204" pitchFamily="34" charset="-122"/>
            </a:endParaRPr>
          </a:p>
          <a:p>
            <a:pPr algn="just">
              <a:lnSpc>
                <a:spcPts val="3500"/>
              </a:lnSpc>
            </a:pPr>
            <a:r>
              <a:rPr lang="en-US" altLang="zh-CN" dirty="0"/>
              <a:t>NIST</a:t>
            </a:r>
            <a:r>
              <a:rPr lang="zh-CN" altLang="en-US" dirty="0"/>
              <a:t>使用计量型激光椭偏仪</a:t>
            </a:r>
            <a:r>
              <a:rPr lang="en-US" altLang="zh-CN" dirty="0"/>
              <a:t>-&gt;SRM</a:t>
            </a:r>
            <a:r>
              <a:rPr lang="zh-CN" altLang="en-US" dirty="0"/>
              <a:t>膜厚标准物质</a:t>
            </a:r>
            <a:r>
              <a:rPr lang="en-US" altLang="zh-CN" dirty="0"/>
              <a:t>-&gt;VLSI</a:t>
            </a:r>
            <a:r>
              <a:rPr lang="zh-CN" altLang="en-US" dirty="0"/>
              <a:t>集成电路计量公司</a:t>
            </a:r>
            <a:r>
              <a:rPr lang="en-US" altLang="zh-CN" dirty="0"/>
              <a:t>-&gt;</a:t>
            </a:r>
            <a:r>
              <a:rPr lang="zh-CN" altLang="en-US" dirty="0"/>
              <a:t>集成电路企业</a:t>
            </a:r>
            <a:r>
              <a:rPr lang="zh-CN" altLang="en-US" baseline="0" dirty="0"/>
              <a:t> </a:t>
            </a:r>
            <a:endParaRPr lang="en-US" altLang="zh-CN" baseline="0" dirty="0"/>
          </a:p>
          <a:p>
            <a:r>
              <a:rPr lang="zh-CN" altLang="en-US" baseline="0" dirty="0"/>
              <a:t>形成了从量值源头到最终企业用户的完整溯源链</a:t>
            </a:r>
            <a:endParaRPr lang="zh-CN" altLang="en-US" dirty="0"/>
          </a:p>
        </p:txBody>
      </p:sp>
      <p:sp>
        <p:nvSpPr>
          <p:cNvPr id="4" name="灯片编号占位符 3"/>
          <p:cNvSpPr>
            <a:spLocks noGrp="1"/>
          </p:cNvSpPr>
          <p:nvPr>
            <p:ph type="sldNum" sz="quarter" idx="10"/>
          </p:nvPr>
        </p:nvSpPr>
        <p:spPr/>
        <p:txBody>
          <a:bodyPr/>
          <a:lstStyle/>
          <a:p>
            <a:fld id="{9A852313-2149-4423-B7C5-D8B2859F0068}"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aseline="0" dirty="0"/>
              <a:t>目前国内在膜厚量值校准方面一个是集成电路企业，通过外国标准片溯源到国外，目前收到严格的封锁。 </a:t>
            </a:r>
            <a:endParaRPr lang="en-US" altLang="zh-CN" baseline="0" dirty="0"/>
          </a:p>
          <a:p>
            <a:r>
              <a:rPr lang="en-US" altLang="zh-CN" baseline="0" dirty="0"/>
              <a:t>                                                </a:t>
            </a:r>
            <a:r>
              <a:rPr lang="zh-CN" altLang="en-US" baseline="0" dirty="0"/>
              <a:t>一个是计量检测机构，通过多级校准溯源，多级误差传递，不确定度有所扩大。</a:t>
            </a:r>
            <a:endParaRPr lang="en-US" altLang="zh-CN" baseline="0" dirty="0"/>
          </a:p>
          <a:p>
            <a:endParaRPr lang="en-US" altLang="zh-CN" baseline="0" dirty="0"/>
          </a:p>
          <a:p>
            <a:r>
              <a:rPr lang="zh-CN" altLang="en-US" dirty="0"/>
              <a:t>目前状况是国内晶圆级膜厚标准片无法直接溯源</a:t>
            </a: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9A852313-2149-4423-B7C5-D8B2859F0068}"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4" name="矩形 7"/>
          <p:cNvSpPr/>
          <p:nvPr userDrawn="1"/>
        </p:nvSpPr>
        <p:spPr>
          <a:xfrm>
            <a:off x="0" y="939200"/>
            <a:ext cx="12192000" cy="72008"/>
          </a:xfrm>
          <a:prstGeom prst="rect">
            <a:avLst/>
          </a:prstGeom>
          <a:gradFill flip="none" rotWithShape="1">
            <a:gsLst>
              <a:gs pos="0">
                <a:srgbClr val="6699FF">
                  <a:shade val="30000"/>
                  <a:satMod val="115000"/>
                </a:srgbClr>
              </a:gs>
              <a:gs pos="50000">
                <a:srgbClr val="6699FF">
                  <a:shade val="67500"/>
                  <a:satMod val="115000"/>
                </a:srgbClr>
              </a:gs>
              <a:gs pos="100000">
                <a:srgbClr val="6699FF">
                  <a:shade val="100000"/>
                  <a:satMod val="115000"/>
                </a:srgbClr>
              </a:gs>
            </a:gsLst>
            <a:lin ang="0" scaled="1"/>
            <a:tileRect/>
          </a:gradFill>
        </p:spPr>
        <p:style>
          <a:lnRef idx="3">
            <a:schemeClr val="lt1"/>
          </a:lnRef>
          <a:fillRef idx="1">
            <a:schemeClr val="accent2"/>
          </a:fillRef>
          <a:effectRef idx="1">
            <a:schemeClr val="accent2"/>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4800" b="1" i="0" u="none" strike="noStrike" kern="1200" cap="none" spc="0" normalizeH="0" baseline="0" noProof="0">
              <a:ln>
                <a:noFill/>
              </a:ln>
              <a:solidFill>
                <a:srgbClr val="FFFFFF"/>
              </a:solidFill>
              <a:effectLst/>
              <a:uLnTx/>
              <a:uFillTx/>
              <a:latin typeface="黑体" panose="02010609060101010101" pitchFamily="2" charset="-122"/>
              <a:ea typeface="黑体" panose="02010609060101010101" pitchFamily="2" charset="-122"/>
              <a:cs typeface="+mn-cs"/>
            </a:endParaRPr>
          </a:p>
        </p:txBody>
      </p:sp>
      <p:pic>
        <p:nvPicPr>
          <p:cNvPr id="5" name="图片 9"/>
          <p:cNvPicPr>
            <a:picLocks noChangeAspect="1"/>
          </p:cNvPicPr>
          <p:nvPr userDrawn="1"/>
        </p:nvPicPr>
        <p:blipFill>
          <a:blip r:embed="rId2" cstate="print"/>
          <a:srcRect/>
          <a:stretch>
            <a:fillRect/>
          </a:stretch>
        </p:blipFill>
        <p:spPr bwMode="auto">
          <a:xfrm>
            <a:off x="0" y="-26988"/>
            <a:ext cx="12192000" cy="1019176"/>
          </a:xfrm>
          <a:prstGeom prst="rect">
            <a:avLst/>
          </a:prstGeom>
          <a:noFill/>
          <a:ln w="9525">
            <a:noFill/>
            <a:miter lim="800000"/>
            <a:headEnd/>
            <a:tailEnd/>
          </a:ln>
        </p:spPr>
      </p:pic>
      <p:sp>
        <p:nvSpPr>
          <p:cNvPr id="2050" name="Rectangle 2"/>
          <p:cNvSpPr>
            <a:spLocks noGrp="1" noChangeArrowheads="1"/>
          </p:cNvSpPr>
          <p:nvPr>
            <p:ph type="ctrTitle"/>
          </p:nvPr>
        </p:nvSpPr>
        <p:spPr>
          <a:xfrm>
            <a:off x="914400" y="2130426"/>
            <a:ext cx="10363200" cy="1470025"/>
          </a:xfrm>
        </p:spPr>
        <p:txBody>
          <a:bodyPr/>
          <a:lstStyle>
            <a:lvl1pPr>
              <a:defRPr sz="4800" b="1">
                <a:solidFill>
                  <a:srgbClr val="FF0000"/>
                </a:solidFill>
                <a:effectLst>
                  <a:outerShdw blurRad="38100" dist="38100" dir="2700000" algn="tl">
                    <a:srgbClr val="000000">
                      <a:alpha val="43137"/>
                    </a:srgbClr>
                  </a:outerShdw>
                </a:effectLst>
                <a:latin typeface="黑体" panose="02010609060101010101" pitchFamily="2" charset="-122"/>
                <a:ea typeface="黑体" panose="02010609060101010101" pitchFamily="2" charset="-122"/>
              </a:defRPr>
            </a:lvl1pPr>
          </a:lstStyle>
          <a:p>
            <a:r>
              <a:rPr lang="zh-CN" altLang="en-US" dirty="0"/>
              <a:t>单击此处编辑母版标题样式</a:t>
            </a:r>
            <a:endParaRPr lang="zh-CN" altLang="en-US" dirty="0"/>
          </a:p>
        </p:txBody>
      </p:sp>
      <p:sp>
        <p:nvSpPr>
          <p:cNvPr id="2051" name="Rectangle 3"/>
          <p:cNvSpPr>
            <a:spLocks noGrp="1" noChangeArrowheads="1"/>
          </p:cNvSpPr>
          <p:nvPr>
            <p:ph type="subTitle" idx="1"/>
          </p:nvPr>
        </p:nvSpPr>
        <p:spPr>
          <a:xfrm>
            <a:off x="1828800" y="3886200"/>
            <a:ext cx="8534400" cy="1752600"/>
          </a:xfrm>
        </p:spPr>
        <p:txBody>
          <a:bodyPr/>
          <a:lstStyle>
            <a:lvl1pPr marL="0" indent="0" algn="ctr">
              <a:buFontTx/>
              <a:buNone/>
              <a:defRPr b="1">
                <a:solidFill>
                  <a:srgbClr val="FFC000"/>
                </a:solidFill>
              </a:defRPr>
            </a:lvl1pPr>
          </a:lstStyle>
          <a:p>
            <a:r>
              <a:rPr lang="zh-CN" altLang="en-US"/>
              <a:t>单击此处编辑母版副标题样式</a:t>
            </a:r>
            <a:endParaRPr lang="zh-CN" altLang="en-US"/>
          </a:p>
        </p:txBody>
      </p:sp>
      <p:sp>
        <p:nvSpPr>
          <p:cNvPr id="6" name="Rectangle 4"/>
          <p:cNvSpPr>
            <a:spLocks noGrp="1" noChangeArrowheads="1"/>
          </p:cNvSpPr>
          <p:nvPr>
            <p:ph type="dt" sz="half" idx="10"/>
          </p:nvPr>
        </p:nvSpPr>
        <p:spPr>
          <a:xfrm>
            <a:off x="4368800" y="6237288"/>
            <a:ext cx="2844800" cy="476250"/>
          </a:xfrm>
        </p:spPr>
        <p:txBody>
          <a:bodyPr/>
          <a:lstStyle>
            <a:lvl1pPr>
              <a:defRPr/>
            </a:lvl1pPr>
          </a:lstStyle>
          <a:p>
            <a:pPr fontAlgn="base">
              <a:spcBef>
                <a:spcPct val="0"/>
              </a:spcBef>
              <a:spcAft>
                <a:spcPct val="0"/>
              </a:spcAft>
              <a:defRPr/>
            </a:pPr>
            <a:endParaRPr lang="en-US" altLang="zh-CN">
              <a:solidFill>
                <a:srgbClr val="000000"/>
              </a:solidFill>
            </a:endParaRPr>
          </a:p>
        </p:txBody>
      </p:sp>
      <p:sp>
        <p:nvSpPr>
          <p:cNvPr id="7" name="Rectangle 5"/>
          <p:cNvSpPr>
            <a:spLocks noGrp="1" noChangeArrowheads="1"/>
          </p:cNvSpPr>
          <p:nvPr>
            <p:ph type="ftr" sz="quarter" idx="11"/>
          </p:nvPr>
        </p:nvSpPr>
        <p:spPr/>
        <p:txBody>
          <a:bodyPr/>
          <a:lstStyle>
            <a:lvl1pPr>
              <a:defRPr/>
            </a:lvl1pPr>
          </a:lstStyle>
          <a:p>
            <a:pPr fontAlgn="base">
              <a:spcBef>
                <a:spcPct val="0"/>
              </a:spcBef>
              <a:spcAft>
                <a:spcPct val="0"/>
              </a:spcAft>
              <a:defRPr/>
            </a:pPr>
            <a:endParaRPr lang="en-US" altLang="zh-CN">
              <a:solidFill>
                <a:srgbClr val="000000"/>
              </a:solidFill>
            </a:endParaRPr>
          </a:p>
        </p:txBody>
      </p:sp>
      <p:sp>
        <p:nvSpPr>
          <p:cNvPr id="8" name="Rectangle 6"/>
          <p:cNvSpPr>
            <a:spLocks noGrp="1" noChangeArrowheads="1"/>
          </p:cNvSpPr>
          <p:nvPr>
            <p:ph type="sldNum" sz="quarter" idx="12"/>
          </p:nvPr>
        </p:nvSpPr>
        <p:spPr>
          <a:xfrm>
            <a:off x="912284" y="6237288"/>
            <a:ext cx="2844800" cy="476250"/>
          </a:xfrm>
        </p:spPr>
        <p:txBody>
          <a:bodyPr/>
          <a:lstStyle>
            <a:lvl1pPr algn="l">
              <a:defRPr>
                <a:solidFill>
                  <a:schemeClr val="tx1"/>
                </a:solidFill>
              </a:defRPr>
            </a:lvl1pPr>
          </a:lstStyle>
          <a:p>
            <a:pPr fontAlgn="base">
              <a:spcBef>
                <a:spcPct val="0"/>
              </a:spcBef>
              <a:spcAft>
                <a:spcPct val="0"/>
              </a:spcAft>
              <a:defRPr/>
            </a:pPr>
            <a:fld id="{1E9374E4-614F-47CF-8ADE-BB046C4DCAFD}" type="slidenum">
              <a:rPr lang="en-US" altLang="zh-CN" smtClean="0">
                <a:solidFill>
                  <a:srgbClr val="000000"/>
                </a:solidFill>
              </a:rPr>
            </a:fld>
            <a:endParaRPr lang="en-US" altLang="zh-CN" dirty="0">
              <a:solidFill>
                <a:srgbClr val="000000"/>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pic>
        <p:nvPicPr>
          <p:cNvPr id="4" name="图片 11"/>
          <p:cNvPicPr>
            <a:picLocks noChangeAspect="1"/>
          </p:cNvPicPr>
          <p:nvPr userDrawn="1"/>
        </p:nvPicPr>
        <p:blipFill>
          <a:blip r:embed="rId2" cstate="print"/>
          <a:srcRect/>
          <a:stretch>
            <a:fillRect/>
          </a:stretch>
        </p:blipFill>
        <p:spPr bwMode="auto">
          <a:xfrm>
            <a:off x="0" y="0"/>
            <a:ext cx="12192000" cy="6858000"/>
          </a:xfrm>
          <a:prstGeom prst="rect">
            <a:avLst/>
          </a:prstGeom>
          <a:noFill/>
          <a:ln w="9525">
            <a:noFill/>
            <a:miter lim="800000"/>
            <a:headEnd/>
            <a:tailEnd/>
          </a:ln>
        </p:spPr>
      </p:pic>
      <p:sp>
        <p:nvSpPr>
          <p:cNvPr id="5" name="矩形 8"/>
          <p:cNvSpPr/>
          <p:nvPr userDrawn="1"/>
        </p:nvSpPr>
        <p:spPr>
          <a:xfrm>
            <a:off x="0" y="836712"/>
            <a:ext cx="12192000" cy="71338"/>
          </a:xfrm>
          <a:prstGeom prst="rect">
            <a:avLst/>
          </a:prstGeom>
          <a:gradFill flip="none" rotWithShape="1">
            <a:gsLst>
              <a:gs pos="0">
                <a:srgbClr val="6699FF">
                  <a:shade val="30000"/>
                  <a:satMod val="115000"/>
                </a:srgbClr>
              </a:gs>
              <a:gs pos="50000">
                <a:srgbClr val="6699FF">
                  <a:shade val="67500"/>
                  <a:satMod val="115000"/>
                </a:srgbClr>
              </a:gs>
              <a:gs pos="100000">
                <a:srgbClr val="6699FF">
                  <a:shade val="100000"/>
                  <a:satMod val="115000"/>
                </a:srgbClr>
              </a:gs>
            </a:gsLst>
            <a:lin ang="0" scaled="1"/>
            <a:tileRect/>
          </a:gradFill>
        </p:spPr>
        <p:style>
          <a:lnRef idx="3">
            <a:schemeClr val="lt1"/>
          </a:lnRef>
          <a:fillRef idx="1">
            <a:schemeClr val="accent2"/>
          </a:fillRef>
          <a:effectRef idx="1">
            <a:schemeClr val="accent2"/>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4800" b="1" i="0" u="none" strike="noStrike" kern="1200" cap="none" spc="0" normalizeH="0" baseline="0" noProof="0">
              <a:ln>
                <a:noFill/>
              </a:ln>
              <a:solidFill>
                <a:srgbClr val="FFFFFF"/>
              </a:solidFill>
              <a:effectLst/>
              <a:uLnTx/>
              <a:uFillTx/>
              <a:latin typeface="黑体" panose="02010609060101010101" pitchFamily="2" charset="-122"/>
              <a:ea typeface="黑体" panose="02010609060101010101" pitchFamily="2" charset="-122"/>
              <a:cs typeface="+mn-cs"/>
            </a:endParaRPr>
          </a:p>
        </p:txBody>
      </p:sp>
      <p:sp>
        <p:nvSpPr>
          <p:cNvPr id="6" name="椭圆 10"/>
          <p:cNvSpPr/>
          <p:nvPr userDrawn="1"/>
        </p:nvSpPr>
        <p:spPr>
          <a:xfrm>
            <a:off x="-144693" y="692696"/>
            <a:ext cx="864460" cy="360040"/>
          </a:xfrm>
          <a:prstGeom prst="ellipse">
            <a:avLst/>
          </a:prstGeom>
          <a:solidFill>
            <a:schemeClr val="bg1"/>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4800" b="1" i="0" u="none" strike="noStrike" kern="1200" cap="none" spc="0" normalizeH="0" baseline="0" noProof="0">
              <a:ln>
                <a:noFill/>
              </a:ln>
              <a:solidFill>
                <a:srgbClr val="FFFFFF"/>
              </a:solidFill>
              <a:effectLst/>
              <a:uLnTx/>
              <a:uFillTx/>
              <a:latin typeface="黑体" panose="02010609060101010101" pitchFamily="2" charset="-122"/>
              <a:ea typeface="黑体" panose="02010609060101010101" pitchFamily="2" charset="-122"/>
              <a:cs typeface="+mn-cs"/>
            </a:endParaRPr>
          </a:p>
        </p:txBody>
      </p:sp>
      <p:sp>
        <p:nvSpPr>
          <p:cNvPr id="2" name="标题 1"/>
          <p:cNvSpPr>
            <a:spLocks noGrp="1"/>
          </p:cNvSpPr>
          <p:nvPr>
            <p:ph type="title"/>
          </p:nvPr>
        </p:nvSpPr>
        <p:spPr>
          <a:xfrm>
            <a:off x="596379" y="-22786"/>
            <a:ext cx="10972800" cy="859498"/>
          </a:xfrm>
        </p:spPr>
        <p:txBody>
          <a:bodyPr rtlCol="0">
            <a:noAutofit/>
          </a:bodyPr>
          <a:lstStyle>
            <a:lvl1pPr algn="l">
              <a:defRPr kumimoji="0" lang="zh-CN" altLang="en-US" sz="3600" b="1" i="0" u="none" strike="noStrike" kern="1200" cap="none" spc="0" normalizeH="0" baseline="0" dirty="0">
                <a:ln>
                  <a:noFill/>
                </a:ln>
                <a:gradFill flip="none" rotWithShape="1">
                  <a:gsLst>
                    <a:gs pos="0">
                      <a:srgbClr val="0070C0">
                        <a:shade val="30000"/>
                        <a:satMod val="115000"/>
                      </a:srgbClr>
                    </a:gs>
                    <a:gs pos="50000">
                      <a:srgbClr val="0070C0">
                        <a:shade val="67500"/>
                        <a:satMod val="115000"/>
                      </a:srgbClr>
                    </a:gs>
                    <a:gs pos="100000">
                      <a:srgbClr val="0070C0">
                        <a:shade val="100000"/>
                        <a:satMod val="115000"/>
                      </a:srgbClr>
                    </a:gs>
                  </a:gsLst>
                  <a:lin ang="5400000" scaled="1"/>
                  <a:tileRect/>
                </a:gradFill>
                <a:effectLst/>
                <a:uLnTx/>
                <a:uFillTx/>
                <a:latin typeface="微软雅黑" panose="020B0503020204020204" pitchFamily="34" charset="-122"/>
                <a:ea typeface="微软雅黑" panose="020B0503020204020204" pitchFamily="34" charset="-122"/>
              </a:defRPr>
            </a:lvl1pPr>
          </a:lstStyle>
          <a:p>
            <a:pPr lvl="0"/>
            <a:r>
              <a:rPr lang="zh-CN" altLang="en-US" dirty="0"/>
              <a:t>单击此处编辑母版标题样式</a:t>
            </a:r>
            <a:endParaRPr lang="zh-CN" altLang="en-US" dirty="0"/>
          </a:p>
        </p:txBody>
      </p:sp>
      <p:sp>
        <p:nvSpPr>
          <p:cNvPr id="3" name="内容占位符 2"/>
          <p:cNvSpPr>
            <a:spLocks noGrp="1"/>
          </p:cNvSpPr>
          <p:nvPr>
            <p:ph idx="1"/>
          </p:nvPr>
        </p:nvSpPr>
        <p:spPr>
          <a:xfrm>
            <a:off x="609600" y="1052736"/>
            <a:ext cx="10972800" cy="5184576"/>
          </a:xfrm>
        </p:spPr>
        <p:txBody>
          <a:bodyPr/>
          <a:lstStyle>
            <a:lvl1pPr>
              <a:lnSpc>
                <a:spcPct val="120000"/>
              </a:lnSpc>
              <a:defRPr>
                <a:solidFill>
                  <a:schemeClr val="tx1">
                    <a:lumMod val="85000"/>
                    <a:lumOff val="15000"/>
                  </a:schemeClr>
                </a:solidFill>
                <a:latin typeface="微软雅黑" panose="020B0503020204020204" pitchFamily="34" charset="-122"/>
                <a:ea typeface="微软雅黑" panose="020B0503020204020204" pitchFamily="34" charset="-122"/>
              </a:defRPr>
            </a:lvl1pPr>
            <a:lvl2pPr>
              <a:lnSpc>
                <a:spcPct val="120000"/>
              </a:lnSpc>
              <a:defRPr>
                <a:solidFill>
                  <a:schemeClr val="tx1">
                    <a:lumMod val="85000"/>
                    <a:lumOff val="15000"/>
                  </a:schemeClr>
                </a:solidFill>
                <a:latin typeface="微软雅黑" panose="020B0503020204020204" pitchFamily="34" charset="-122"/>
                <a:ea typeface="微软雅黑" panose="020B0503020204020204" pitchFamily="34" charset="-122"/>
              </a:defRPr>
            </a:lvl2pPr>
            <a:lvl3pPr>
              <a:lnSpc>
                <a:spcPct val="120000"/>
              </a:lnSpc>
              <a:defRPr>
                <a:solidFill>
                  <a:schemeClr val="tx1">
                    <a:lumMod val="85000"/>
                    <a:lumOff val="15000"/>
                  </a:schemeClr>
                </a:solidFill>
                <a:latin typeface="微软雅黑" panose="020B0503020204020204" pitchFamily="34" charset="-122"/>
                <a:ea typeface="微软雅黑" panose="020B0503020204020204" pitchFamily="34" charset="-122"/>
              </a:defRPr>
            </a:lvl3pPr>
            <a:lvl4pPr>
              <a:lnSpc>
                <a:spcPct val="120000"/>
              </a:lnSpc>
              <a:defRPr>
                <a:solidFill>
                  <a:schemeClr val="tx1">
                    <a:lumMod val="85000"/>
                    <a:lumOff val="15000"/>
                  </a:schemeClr>
                </a:solidFill>
                <a:latin typeface="微软雅黑" panose="020B0503020204020204" pitchFamily="34" charset="-122"/>
                <a:ea typeface="微软雅黑" panose="020B0503020204020204" pitchFamily="34" charset="-122"/>
              </a:defRPr>
            </a:lvl4pPr>
            <a:lvl5pPr>
              <a:lnSpc>
                <a:spcPct val="120000"/>
              </a:lnSpc>
              <a:defRPr>
                <a:solidFill>
                  <a:schemeClr val="tx1">
                    <a:lumMod val="85000"/>
                    <a:lumOff val="15000"/>
                  </a:schemeClr>
                </a:solidFill>
                <a:latin typeface="微软雅黑" panose="020B0503020204020204" pitchFamily="34" charset="-122"/>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7" name="Rectangle 4"/>
          <p:cNvSpPr>
            <a:spLocks noGrp="1" noChangeArrowheads="1"/>
          </p:cNvSpPr>
          <p:nvPr>
            <p:ph type="dt" sz="half" idx="10"/>
          </p:nvPr>
        </p:nvSpPr>
        <p:spPr>
          <a:xfrm>
            <a:off x="4464051" y="6453188"/>
            <a:ext cx="2844800" cy="476250"/>
          </a:xfrm>
        </p:spPr>
        <p:txBody>
          <a:bodyPr/>
          <a:lstStyle>
            <a:lvl1pPr>
              <a:defRPr/>
            </a:lvl1pPr>
          </a:lstStyle>
          <a:p>
            <a:pPr fontAlgn="base">
              <a:spcBef>
                <a:spcPct val="0"/>
              </a:spcBef>
              <a:spcAft>
                <a:spcPct val="0"/>
              </a:spcAft>
              <a:defRPr/>
            </a:pPr>
            <a:endParaRPr lang="en-US" altLang="zh-CN">
              <a:solidFill>
                <a:srgbClr val="000000"/>
              </a:solidFill>
            </a:endParaRPr>
          </a:p>
        </p:txBody>
      </p:sp>
      <p:sp>
        <p:nvSpPr>
          <p:cNvPr id="8" name="Rectangle 5"/>
          <p:cNvSpPr>
            <a:spLocks noGrp="1" noChangeArrowheads="1"/>
          </p:cNvSpPr>
          <p:nvPr>
            <p:ph type="ftr" sz="quarter" idx="11"/>
          </p:nvPr>
        </p:nvSpPr>
        <p:spPr>
          <a:xfrm>
            <a:off x="8015817" y="6453188"/>
            <a:ext cx="3860800" cy="476250"/>
          </a:xfrm>
        </p:spPr>
        <p:txBody>
          <a:bodyPr/>
          <a:lstStyle>
            <a:lvl1pPr>
              <a:defRPr/>
            </a:lvl1pPr>
          </a:lstStyle>
          <a:p>
            <a:pPr fontAlgn="base">
              <a:spcBef>
                <a:spcPct val="0"/>
              </a:spcBef>
              <a:spcAft>
                <a:spcPct val="0"/>
              </a:spcAft>
              <a:defRPr/>
            </a:pPr>
            <a:endParaRPr lang="en-US" altLang="zh-CN">
              <a:solidFill>
                <a:srgbClr val="000000"/>
              </a:solidFill>
            </a:endParaRPr>
          </a:p>
        </p:txBody>
      </p:sp>
      <p:sp>
        <p:nvSpPr>
          <p:cNvPr id="9" name="Rectangle 6"/>
          <p:cNvSpPr>
            <a:spLocks noGrp="1" noChangeArrowheads="1"/>
          </p:cNvSpPr>
          <p:nvPr>
            <p:ph type="sldNum" sz="quarter" idx="12"/>
          </p:nvPr>
        </p:nvSpPr>
        <p:spPr>
          <a:xfrm>
            <a:off x="624417" y="6453188"/>
            <a:ext cx="2844800" cy="476250"/>
          </a:xfrm>
        </p:spPr>
        <p:txBody>
          <a:bodyPr/>
          <a:lstStyle>
            <a:lvl1pPr algn="l">
              <a:defRPr/>
            </a:lvl1pPr>
          </a:lstStyle>
          <a:p>
            <a:pPr fontAlgn="base">
              <a:spcBef>
                <a:spcPct val="0"/>
              </a:spcBef>
              <a:spcAft>
                <a:spcPct val="0"/>
              </a:spcAft>
              <a:defRPr/>
            </a:pPr>
            <a:fld id="{C63F2659-208D-4BFD-B028-DA08AD621CD8}" type="slidenum">
              <a:rPr lang="en-US" altLang="zh-CN" smtClean="0">
                <a:solidFill>
                  <a:srgbClr val="000000"/>
                </a:solidFill>
              </a:rPr>
            </a:fld>
            <a:r>
              <a:rPr lang="en-US" altLang="zh-CN">
                <a:solidFill>
                  <a:srgbClr val="000000"/>
                </a:solidFill>
              </a:rPr>
              <a:t> </a:t>
            </a:r>
            <a:endParaRPr lang="en-US" altLang="zh-CN" dirty="0">
              <a:solidFill>
                <a:srgbClr val="00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grpId="0" nodeType="withEffect">
                                  <p:stCondLst>
                                    <p:cond delay="0"/>
                                  </p:stCondLst>
                                  <p:childTnLst>
                                    <p:animMotion origin="layout" path="M -1.11111E-6 4.22757E-6 L 1.00399 4.22757E-6 " pathEditMode="relative" rAng="0" ptsTypes="AA">
                                      <p:cBhvr>
                                        <p:cTn id="6" dur="1500" fill="hold"/>
                                        <p:tgtEl>
                                          <p:spTgt spid="6"/>
                                        </p:tgtEl>
                                        <p:attrNameLst>
                                          <p:attrName>ppt_x</p:attrName>
                                          <p:attrName>ppt_y</p:attrName>
                                        </p:attrNameLst>
                                      </p:cBhvr>
                                      <p:rCtr x="5019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cxnSp>
        <p:nvCxnSpPr>
          <p:cNvPr id="2" name="直接连接符 1"/>
          <p:cNvCxnSpPr/>
          <p:nvPr userDrawn="1"/>
        </p:nvCxnSpPr>
        <p:spPr>
          <a:xfrm>
            <a:off x="1007533" y="833967"/>
            <a:ext cx="10464800"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nvGrpSpPr>
          <p:cNvPr id="3" name="Group 7"/>
          <p:cNvGrpSpPr/>
          <p:nvPr userDrawn="1"/>
        </p:nvGrpSpPr>
        <p:grpSpPr bwMode="auto">
          <a:xfrm>
            <a:off x="431802" y="391587"/>
            <a:ext cx="520700" cy="273049"/>
            <a:chOff x="0" y="0"/>
            <a:chExt cx="1041399" cy="549275"/>
          </a:xfrm>
        </p:grpSpPr>
        <p:sp>
          <p:nvSpPr>
            <p:cNvPr id="4" name="Freeform 16"/>
            <p:cNvSpPr/>
            <p:nvPr/>
          </p:nvSpPr>
          <p:spPr bwMode="auto">
            <a:xfrm>
              <a:off x="0" y="0"/>
              <a:ext cx="361950" cy="549275"/>
            </a:xfrm>
            <a:custGeom>
              <a:avLst/>
              <a:gdLst>
                <a:gd name="T0" fmla="*/ 2147483646 w 400"/>
                <a:gd name="T1" fmla="*/ 2147483646 h 608"/>
                <a:gd name="T2" fmla="*/ 2147483646 w 400"/>
                <a:gd name="T3" fmla="*/ 0 h 608"/>
                <a:gd name="T4" fmla="*/ 2147483646 w 400"/>
                <a:gd name="T5" fmla="*/ 2147483646 h 608"/>
                <a:gd name="T6" fmla="*/ 2147483646 w 400"/>
                <a:gd name="T7" fmla="*/ 2147483646 h 608"/>
                <a:gd name="T8" fmla="*/ 0 w 400"/>
                <a:gd name="T9" fmla="*/ 2147483646 h 608"/>
                <a:gd name="T10" fmla="*/ 2147483646 w 400"/>
                <a:gd name="T11" fmla="*/ 2147483646 h 608"/>
                <a:gd name="T12" fmla="*/ 2147483646 w 400"/>
                <a:gd name="T13" fmla="*/ 2147483646 h 60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400" h="608">
                  <a:moveTo>
                    <a:pt x="4" y="92"/>
                  </a:moveTo>
                  <a:lnTo>
                    <a:pt x="96" y="0"/>
                  </a:lnTo>
                  <a:lnTo>
                    <a:pt x="400" y="304"/>
                  </a:lnTo>
                  <a:lnTo>
                    <a:pt x="96" y="608"/>
                  </a:lnTo>
                  <a:lnTo>
                    <a:pt x="0" y="512"/>
                  </a:lnTo>
                  <a:lnTo>
                    <a:pt x="212" y="300"/>
                  </a:lnTo>
                  <a:lnTo>
                    <a:pt x="4" y="92"/>
                  </a:lnTo>
                  <a:close/>
                </a:path>
              </a:pathLst>
            </a:custGeom>
            <a:solidFill>
              <a:srgbClr val="005DA2"/>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800"/>
            </a:p>
          </p:txBody>
        </p:sp>
        <p:sp>
          <p:nvSpPr>
            <p:cNvPr id="5" name="Freeform 17"/>
            <p:cNvSpPr/>
            <p:nvPr/>
          </p:nvSpPr>
          <p:spPr bwMode="auto">
            <a:xfrm>
              <a:off x="338137" y="0"/>
              <a:ext cx="360362" cy="549275"/>
            </a:xfrm>
            <a:custGeom>
              <a:avLst/>
              <a:gdLst>
                <a:gd name="T0" fmla="*/ 2147483646 w 399"/>
                <a:gd name="T1" fmla="*/ 2147483646 h 608"/>
                <a:gd name="T2" fmla="*/ 2147483646 w 399"/>
                <a:gd name="T3" fmla="*/ 0 h 608"/>
                <a:gd name="T4" fmla="*/ 2147483646 w 399"/>
                <a:gd name="T5" fmla="*/ 2147483646 h 608"/>
                <a:gd name="T6" fmla="*/ 2147483646 w 399"/>
                <a:gd name="T7" fmla="*/ 2147483646 h 608"/>
                <a:gd name="T8" fmla="*/ 0 w 399"/>
                <a:gd name="T9" fmla="*/ 2147483646 h 608"/>
                <a:gd name="T10" fmla="*/ 2147483646 w 399"/>
                <a:gd name="T11" fmla="*/ 2147483646 h 608"/>
                <a:gd name="T12" fmla="*/ 2147483646 w 399"/>
                <a:gd name="T13" fmla="*/ 2147483646 h 60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99" h="608">
                  <a:moveTo>
                    <a:pt x="4" y="92"/>
                  </a:moveTo>
                  <a:lnTo>
                    <a:pt x="96" y="0"/>
                  </a:lnTo>
                  <a:lnTo>
                    <a:pt x="399" y="304"/>
                  </a:lnTo>
                  <a:lnTo>
                    <a:pt x="96" y="608"/>
                  </a:lnTo>
                  <a:lnTo>
                    <a:pt x="0" y="512"/>
                  </a:lnTo>
                  <a:lnTo>
                    <a:pt x="212" y="300"/>
                  </a:lnTo>
                  <a:lnTo>
                    <a:pt x="4" y="92"/>
                  </a:lnTo>
                  <a:close/>
                </a:path>
              </a:pathLst>
            </a:custGeom>
            <a:solidFill>
              <a:srgbClr val="3992D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800"/>
            </a:p>
          </p:txBody>
        </p:sp>
        <p:sp>
          <p:nvSpPr>
            <p:cNvPr id="6" name="Freeform 18"/>
            <p:cNvSpPr/>
            <p:nvPr/>
          </p:nvSpPr>
          <p:spPr bwMode="auto">
            <a:xfrm>
              <a:off x="681037" y="0"/>
              <a:ext cx="360362" cy="549275"/>
            </a:xfrm>
            <a:custGeom>
              <a:avLst/>
              <a:gdLst>
                <a:gd name="T0" fmla="*/ 2147483646 w 399"/>
                <a:gd name="T1" fmla="*/ 2147483646 h 608"/>
                <a:gd name="T2" fmla="*/ 2147483646 w 399"/>
                <a:gd name="T3" fmla="*/ 0 h 608"/>
                <a:gd name="T4" fmla="*/ 2147483646 w 399"/>
                <a:gd name="T5" fmla="*/ 2147483646 h 608"/>
                <a:gd name="T6" fmla="*/ 2147483646 w 399"/>
                <a:gd name="T7" fmla="*/ 2147483646 h 608"/>
                <a:gd name="T8" fmla="*/ 0 w 399"/>
                <a:gd name="T9" fmla="*/ 2147483646 h 608"/>
                <a:gd name="T10" fmla="*/ 2147483646 w 399"/>
                <a:gd name="T11" fmla="*/ 2147483646 h 608"/>
                <a:gd name="T12" fmla="*/ 2147483646 w 399"/>
                <a:gd name="T13" fmla="*/ 2147483646 h 60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99" h="608">
                  <a:moveTo>
                    <a:pt x="4" y="92"/>
                  </a:moveTo>
                  <a:lnTo>
                    <a:pt x="95" y="0"/>
                  </a:lnTo>
                  <a:lnTo>
                    <a:pt x="399" y="304"/>
                  </a:lnTo>
                  <a:lnTo>
                    <a:pt x="95" y="608"/>
                  </a:lnTo>
                  <a:lnTo>
                    <a:pt x="0" y="512"/>
                  </a:lnTo>
                  <a:lnTo>
                    <a:pt x="212" y="300"/>
                  </a:lnTo>
                  <a:lnTo>
                    <a:pt x="4" y="92"/>
                  </a:lnTo>
                  <a:close/>
                </a:path>
              </a:pathLst>
            </a:custGeom>
            <a:solidFill>
              <a:srgbClr val="F796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1800"/>
            </a:p>
          </p:txBody>
        </p:sp>
      </p:grpSp>
      <p:pic>
        <p:nvPicPr>
          <p:cNvPr id="7" name="Picture 3" descr="C:\Users\SONGZHENFEI\Downloads\[2013]100号关于启用新院标识\[2013]100号关于启用新院标识的通知\透明背景计量院标志png\标准横向组合标志.png"/>
          <p:cNvPicPr>
            <a:picLocks noChangeAspect="1" noChangeArrowheads="1"/>
          </p:cNvPicPr>
          <p:nvPr userDrawn="1"/>
        </p:nvPicPr>
        <p:blipFill>
          <a:blip r:embed="rId2">
            <a:extLst>
              <a:ext uri="{28A0092B-C50C-407E-A947-70E740481C1C}">
                <a14:useLocalDpi xmlns:a14="http://schemas.microsoft.com/office/drawing/2010/main" val="0"/>
              </a:ext>
            </a:extLst>
          </a:blip>
          <a:srcRect t="34309" b="41365"/>
          <a:stretch>
            <a:fillRect/>
          </a:stretch>
        </p:blipFill>
        <p:spPr bwMode="auto">
          <a:xfrm>
            <a:off x="8784169" y="228603"/>
            <a:ext cx="2976033" cy="512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矩形 7"/>
          <p:cNvSpPr/>
          <p:nvPr userDrawn="1"/>
        </p:nvSpPr>
        <p:spPr>
          <a:xfrm flipV="1">
            <a:off x="-25093" y="6669359"/>
            <a:ext cx="12217093" cy="188640"/>
          </a:xfrm>
          <a:prstGeom prst="rect">
            <a:avLst/>
          </a:prstGeom>
          <a:solidFill>
            <a:srgbClr val="005C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10"/>
          </a:p>
        </p:txBody>
      </p:sp>
      <p:sp>
        <p:nvSpPr>
          <p:cNvPr id="9" name="文本框 8"/>
          <p:cNvSpPr txBox="1"/>
          <p:nvPr userDrawn="1"/>
        </p:nvSpPr>
        <p:spPr>
          <a:xfrm>
            <a:off x="591785" y="6639163"/>
            <a:ext cx="2778325" cy="184666"/>
          </a:xfrm>
          <a:prstGeom prst="rect">
            <a:avLst/>
          </a:prstGeom>
          <a:noFill/>
        </p:spPr>
        <p:txBody>
          <a:bodyPr wrap="none" rtlCol="0">
            <a:spAutoFit/>
          </a:bodyPr>
          <a:lstStyle/>
          <a:p>
            <a:r>
              <a:rPr lang="en-US" altLang="zh-CN" sz="600" b="0" spc="50" dirty="0">
                <a:solidFill>
                  <a:schemeClr val="bg1">
                    <a:lumMod val="75000"/>
                  </a:schemeClr>
                </a:solidFill>
                <a:latin typeface="Arial" panose="020B0604020202020204" pitchFamily="34" charset="0"/>
                <a:ea typeface="微软雅黑" panose="020B0503020204020204" pitchFamily="34" charset="-122"/>
                <a:cs typeface="Arial" panose="020B0604020202020204" pitchFamily="34" charset="0"/>
              </a:rPr>
              <a:t>Center for Advanced Measurement Science (CAMS), NIM</a:t>
            </a:r>
            <a:r>
              <a:rPr lang="en-US" altLang="zh-CN" sz="600" b="0" spc="50" baseline="0" dirty="0">
                <a:solidFill>
                  <a:schemeClr val="bg1">
                    <a:lumMod val="75000"/>
                  </a:schemeClr>
                </a:solidFill>
                <a:latin typeface="Arial" panose="020B0604020202020204" pitchFamily="34" charset="0"/>
                <a:ea typeface="微软雅黑" panose="020B0503020204020204" pitchFamily="34" charset="-122"/>
                <a:cs typeface="Arial" panose="020B0604020202020204" pitchFamily="34" charset="0"/>
              </a:rPr>
              <a:t>, China</a:t>
            </a:r>
            <a:endParaRPr lang="zh-CN" altLang="en-US" sz="600" b="0" spc="50" dirty="0">
              <a:solidFill>
                <a:schemeClr val="bg1">
                  <a:lumMod val="75000"/>
                </a:schemeClr>
              </a:solidFill>
              <a:latin typeface="Arial" panose="020B0604020202020204" pitchFamily="34" charset="0"/>
              <a:ea typeface="微软雅黑" panose="020B0503020204020204" pitchFamily="34" charset="-122"/>
              <a:cs typeface="Arial" panose="020B0604020202020204" pitchFamily="34" charset="0"/>
            </a:endParaRPr>
          </a:p>
        </p:txBody>
      </p:sp>
      <p:sp>
        <p:nvSpPr>
          <p:cNvPr id="10" name="TextBox 15"/>
          <p:cNvSpPr txBox="1"/>
          <p:nvPr userDrawn="1"/>
        </p:nvSpPr>
        <p:spPr>
          <a:xfrm>
            <a:off x="10961513" y="6618373"/>
            <a:ext cx="895129" cy="215444"/>
          </a:xfrm>
          <a:prstGeom prst="rect">
            <a:avLst/>
          </a:prstGeom>
          <a:noFill/>
        </p:spPr>
        <p:txBody>
          <a:bodyPr wrap="square" rtlCol="0">
            <a:spAutoFit/>
          </a:bodyPr>
          <a:lstStyle/>
          <a:p>
            <a:pPr algn="ctr"/>
            <a:fld id="{2EEF1883-7A0E-4F66-9932-E581691AD397}" type="slidenum">
              <a:rPr lang="zh-CN" altLang="en-US" sz="800" b="0" smtClean="0">
                <a:solidFill>
                  <a:schemeClr val="bg1"/>
                </a:solidFill>
                <a:latin typeface="微软雅黑 Light" panose="020B0502040204020203" pitchFamily="34" charset="-122"/>
                <a:ea typeface="微软雅黑 Light" panose="020B0502040204020203" pitchFamily="34" charset="-122"/>
              </a:rPr>
            </a:fld>
            <a:r>
              <a:rPr lang="zh-CN" altLang="en-US" sz="800" b="0" dirty="0">
                <a:solidFill>
                  <a:schemeClr val="bg1"/>
                </a:solidFill>
                <a:latin typeface="微软雅黑 Light" panose="020B0502040204020203" pitchFamily="34" charset="-122"/>
                <a:ea typeface="微软雅黑 Light" panose="020B0502040204020203" pitchFamily="34" charset="-122"/>
              </a:rPr>
              <a:t> </a:t>
            </a:r>
            <a:endParaRPr lang="zh-CN" altLang="en-US" sz="800" b="0" dirty="0">
              <a:solidFill>
                <a:schemeClr val="bg1"/>
              </a:solidFill>
              <a:latin typeface="微软雅黑 Light" panose="020B0502040204020203" pitchFamily="34" charset="-122"/>
              <a:ea typeface="微软雅黑 Light" panose="020B0502040204020203"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Masters/_rels/slideMaster1.xml.rels><?xml version="1.0" encoding="UTF-8" standalone="yes"?>
<Relationships xmlns="http://schemas.openxmlformats.org/package/2006/relationships"><Relationship Id="rId4" Type="http://schemas.openxmlformats.org/officeDocument/2006/relationships/theme" Target="../theme/theme1.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bwMode="auto">
          <a:xfrm>
            <a:off x="609600" y="274638"/>
            <a:ext cx="10972800" cy="1143000"/>
          </a:xfrm>
          <a:prstGeom prst="rect">
            <a:avLst/>
          </a:prstGeom>
          <a:noFill/>
          <a:ln w="9525">
            <a:noFill/>
            <a:miter lim="800000"/>
          </a:ln>
        </p:spPr>
        <p:txBody>
          <a:bodyPr vert="horz" wrap="square" lIns="91440" tIns="45720" rIns="91440" bIns="45720" numCol="1" anchor="ctr" anchorCtr="0" compatLnSpc="1"/>
          <a:lstStyle/>
          <a:p>
            <a:pPr lvl="0"/>
            <a:r>
              <a:rPr lang="zh-CN" altLang="en-US"/>
              <a:t>单击此处编辑母版标题样式</a:t>
            </a:r>
            <a:endParaRPr lang="zh-CN" altLang="en-US"/>
          </a:p>
        </p:txBody>
      </p:sp>
      <p:sp>
        <p:nvSpPr>
          <p:cNvPr id="3075" name="Rectangle 3"/>
          <p:cNvSpPr>
            <a:spLocks noGrp="1" noChangeArrowheads="1"/>
          </p:cNvSpPr>
          <p:nvPr>
            <p:ph type="body" idx="1"/>
          </p:nvPr>
        </p:nvSpPr>
        <p:spPr bwMode="auto">
          <a:xfrm>
            <a:off x="609600" y="1600201"/>
            <a:ext cx="10972800" cy="4525963"/>
          </a:xfrm>
          <a:prstGeom prst="rect">
            <a:avLst/>
          </a:prstGeom>
          <a:noFill/>
          <a:ln w="9525">
            <a:noFill/>
            <a:miter lim="800000"/>
          </a:ln>
        </p:spPr>
        <p:txBody>
          <a:bodyPr vert="horz" wrap="square" lIns="91440" tIns="45720" rIns="91440" bIns="45720" numCol="1" anchor="t" anchorCtr="0" compatLnSpc="1"/>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11" name="Rectangle 4"/>
          <p:cNvSpPr>
            <a:spLocks noGrp="1" noChangeArrowheads="1"/>
          </p:cNvSpPr>
          <p:nvPr>
            <p:ph type="dt" sz="half" idx="2"/>
          </p:nvPr>
        </p:nvSpPr>
        <p:spPr bwMode="auto">
          <a:xfrm>
            <a:off x="4464051" y="6237288"/>
            <a:ext cx="2844800" cy="476250"/>
          </a:xfrm>
          <a:prstGeom prst="rect">
            <a:avLst/>
          </a:prstGeom>
          <a:ln>
            <a:miter lim="800000"/>
          </a:ln>
        </p:spPr>
        <p:txBody>
          <a:bodyPr vert="horz" wrap="square" lIns="91440" tIns="45720" rIns="91440" bIns="45720" numCol="1" anchor="t" anchorCtr="0" compatLnSpc="1"/>
          <a:lstStyle>
            <a:lvl1pPr>
              <a:defRPr sz="1400" b="0">
                <a:solidFill>
                  <a:schemeClr val="tx1"/>
                </a:solidFill>
                <a:latin typeface="Arial" panose="020B0604020202020204" pitchFamily="34" charset="0"/>
                <a:ea typeface="宋体" panose="02010600030101010101" pitchFamily="2" charset="-122"/>
              </a:defRPr>
            </a:lvl1pPr>
          </a:lstStyle>
          <a:p>
            <a:pPr fontAlgn="base">
              <a:spcBef>
                <a:spcPct val="0"/>
              </a:spcBef>
              <a:spcAft>
                <a:spcPct val="0"/>
              </a:spcAft>
              <a:defRPr/>
            </a:pPr>
            <a:endParaRPr lang="en-US" altLang="zh-CN">
              <a:solidFill>
                <a:srgbClr val="000000"/>
              </a:solidFill>
            </a:endParaRPr>
          </a:p>
        </p:txBody>
      </p:sp>
      <p:sp>
        <p:nvSpPr>
          <p:cNvPr id="12" name="Rectangle 5"/>
          <p:cNvSpPr>
            <a:spLocks noGrp="1" noChangeArrowheads="1"/>
          </p:cNvSpPr>
          <p:nvPr>
            <p:ph type="ftr" sz="quarter" idx="3"/>
          </p:nvPr>
        </p:nvSpPr>
        <p:spPr bwMode="auto">
          <a:xfrm>
            <a:off x="8015817" y="6237288"/>
            <a:ext cx="3860800" cy="476250"/>
          </a:xfrm>
          <a:prstGeom prst="rect">
            <a:avLst/>
          </a:prstGeom>
          <a:ln>
            <a:miter lim="800000"/>
          </a:ln>
        </p:spPr>
        <p:txBody>
          <a:bodyPr vert="horz" wrap="square" lIns="91440" tIns="45720" rIns="91440" bIns="45720" numCol="1" anchor="t" anchorCtr="0" compatLnSpc="1"/>
          <a:lstStyle>
            <a:lvl1pPr algn="ctr">
              <a:defRPr sz="1400" b="0">
                <a:solidFill>
                  <a:schemeClr val="tx1"/>
                </a:solidFill>
                <a:latin typeface="Arial" panose="020B0604020202020204" pitchFamily="34" charset="0"/>
                <a:ea typeface="宋体" panose="02010600030101010101" pitchFamily="2" charset="-122"/>
              </a:defRPr>
            </a:lvl1pPr>
          </a:lstStyle>
          <a:p>
            <a:pPr fontAlgn="base">
              <a:spcBef>
                <a:spcPct val="0"/>
              </a:spcBef>
              <a:spcAft>
                <a:spcPct val="0"/>
              </a:spcAft>
              <a:defRPr/>
            </a:pPr>
            <a:endParaRPr lang="en-US" altLang="zh-CN">
              <a:solidFill>
                <a:srgbClr val="000000"/>
              </a:solidFill>
            </a:endParaRPr>
          </a:p>
        </p:txBody>
      </p:sp>
      <p:sp>
        <p:nvSpPr>
          <p:cNvPr id="13" name="Rectangle 6"/>
          <p:cNvSpPr>
            <a:spLocks noGrp="1" noChangeArrowheads="1"/>
          </p:cNvSpPr>
          <p:nvPr>
            <p:ph type="sldNum" sz="quarter" idx="4"/>
          </p:nvPr>
        </p:nvSpPr>
        <p:spPr bwMode="auto">
          <a:xfrm>
            <a:off x="624417" y="6237288"/>
            <a:ext cx="2844800" cy="476250"/>
          </a:xfrm>
          <a:prstGeom prst="rect">
            <a:avLst/>
          </a:prstGeom>
          <a:ln>
            <a:miter lim="800000"/>
          </a:ln>
        </p:spPr>
        <p:txBody>
          <a:bodyPr vert="horz" wrap="square" lIns="91440" tIns="45720" rIns="91440" bIns="45720" numCol="1" anchor="t" anchorCtr="0" compatLnSpc="1"/>
          <a:lstStyle>
            <a:lvl1pPr algn="l">
              <a:defRPr sz="1400" b="0">
                <a:solidFill>
                  <a:schemeClr val="tx1"/>
                </a:solidFill>
                <a:latin typeface="Arial" panose="020B0604020202020204" pitchFamily="34" charset="0"/>
                <a:ea typeface="宋体" panose="02010600030101010101" pitchFamily="2" charset="-122"/>
              </a:defRPr>
            </a:lvl1pPr>
          </a:lstStyle>
          <a:p>
            <a:pPr fontAlgn="base">
              <a:spcBef>
                <a:spcPct val="0"/>
              </a:spcBef>
              <a:spcAft>
                <a:spcPct val="0"/>
              </a:spcAft>
              <a:defRPr/>
            </a:pPr>
            <a:fld id="{BCE6FAF8-B0F8-4448-82D8-F5352549CB9A}" type="slidenum">
              <a:rPr lang="en-US" altLang="zh-CN" smtClean="0">
                <a:solidFill>
                  <a:srgbClr val="000000"/>
                </a:solidFill>
              </a:rPr>
            </a:fld>
            <a:r>
              <a:rPr lang="en-US" altLang="zh-CN">
                <a:solidFill>
                  <a:srgbClr val="000000"/>
                </a:solidFill>
              </a:rPr>
              <a:t> </a:t>
            </a:r>
            <a:endParaRPr lang="en-US" altLang="zh-CN" dirty="0">
              <a:solidFill>
                <a:srgbClr val="000000"/>
              </a:solidFill>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hf hdr="0" ftr="0" dt="0"/>
  <p:txStyles>
    <p:titleStyle>
      <a:lvl1pPr algn="ctr" rtl="0" eaLnBrk="0" fontAlgn="base" hangingPunct="0">
        <a:spcBef>
          <a:spcPct val="0"/>
        </a:spcBef>
        <a:spcAft>
          <a:spcPct val="0"/>
        </a:spcAft>
        <a:defRPr sz="4000">
          <a:solidFill>
            <a:schemeClr val="tx2"/>
          </a:solidFill>
          <a:latin typeface="+mj-lt"/>
          <a:ea typeface="+mj-ea"/>
          <a:cs typeface="+mj-cs"/>
        </a:defRPr>
      </a:lvl1pPr>
      <a:lvl2pPr algn="ctr" rtl="0" eaLnBrk="0" fontAlgn="base" hangingPunct="0">
        <a:spcBef>
          <a:spcPct val="0"/>
        </a:spcBef>
        <a:spcAft>
          <a:spcPct val="0"/>
        </a:spcAft>
        <a:defRPr sz="4000">
          <a:solidFill>
            <a:schemeClr val="tx2"/>
          </a:solidFill>
          <a:latin typeface="黑体" panose="02010609060101010101" pitchFamily="2" charset="-122"/>
          <a:ea typeface="黑体" panose="02010609060101010101" pitchFamily="2" charset="-122"/>
        </a:defRPr>
      </a:lvl2pPr>
      <a:lvl3pPr algn="ctr" rtl="0" eaLnBrk="0" fontAlgn="base" hangingPunct="0">
        <a:spcBef>
          <a:spcPct val="0"/>
        </a:spcBef>
        <a:spcAft>
          <a:spcPct val="0"/>
        </a:spcAft>
        <a:defRPr sz="4000">
          <a:solidFill>
            <a:schemeClr val="tx2"/>
          </a:solidFill>
          <a:latin typeface="黑体" panose="02010609060101010101" pitchFamily="2" charset="-122"/>
          <a:ea typeface="黑体" panose="02010609060101010101" pitchFamily="2" charset="-122"/>
        </a:defRPr>
      </a:lvl3pPr>
      <a:lvl4pPr algn="ctr" rtl="0" eaLnBrk="0" fontAlgn="base" hangingPunct="0">
        <a:spcBef>
          <a:spcPct val="0"/>
        </a:spcBef>
        <a:spcAft>
          <a:spcPct val="0"/>
        </a:spcAft>
        <a:defRPr sz="4000">
          <a:solidFill>
            <a:schemeClr val="tx2"/>
          </a:solidFill>
          <a:latin typeface="黑体" panose="02010609060101010101" pitchFamily="2" charset="-122"/>
          <a:ea typeface="黑体" panose="02010609060101010101" pitchFamily="2" charset="-122"/>
        </a:defRPr>
      </a:lvl4pPr>
      <a:lvl5pPr algn="ctr" rtl="0" eaLnBrk="0" fontAlgn="base" hangingPunct="0">
        <a:spcBef>
          <a:spcPct val="0"/>
        </a:spcBef>
        <a:spcAft>
          <a:spcPct val="0"/>
        </a:spcAft>
        <a:defRPr sz="4000">
          <a:solidFill>
            <a:schemeClr val="tx2"/>
          </a:solidFill>
          <a:latin typeface="黑体" panose="02010609060101010101" pitchFamily="2" charset="-122"/>
          <a:ea typeface="黑体" panose="02010609060101010101" pitchFamily="2" charset="-122"/>
        </a:defRPr>
      </a:lvl5pPr>
      <a:lvl6pPr marL="457200"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3.xml"/><Relationship Id="rId2" Type="http://schemas.openxmlformats.org/officeDocument/2006/relationships/image" Target="../media/image18.jpeg"/><Relationship Id="rId1" Type="http://schemas.openxmlformats.org/officeDocument/2006/relationships/image" Target="../media/image17.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3.xml"/><Relationship Id="rId2" Type="http://schemas.openxmlformats.org/officeDocument/2006/relationships/image" Target="../media/image20.jpeg"/><Relationship Id="rId1" Type="http://schemas.openxmlformats.org/officeDocument/2006/relationships/image" Target="../media/image19.jpeg"/></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3.xml"/><Relationship Id="rId2" Type="http://schemas.openxmlformats.org/officeDocument/2006/relationships/image" Target="../media/image22.jpeg"/><Relationship Id="rId1" Type="http://schemas.openxmlformats.org/officeDocument/2006/relationships/image" Target="../media/image21.jpe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5" Type="http://schemas.openxmlformats.org/officeDocument/2006/relationships/notesSlide" Target="../notesSlides/notesSlide13.xml"/><Relationship Id="rId4" Type="http://schemas.openxmlformats.org/officeDocument/2006/relationships/slideLayout" Target="../slideLayouts/slideLayout3.xml"/><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image" Target="../media/image23.png"/></Relationships>
</file>

<file path=ppt/slides/_rels/slide19.xml.rels><?xml version="1.0" encoding="UTF-8" standalone="yes"?>
<Relationships xmlns="http://schemas.openxmlformats.org/package/2006/relationships"><Relationship Id="rId9" Type="http://schemas.openxmlformats.org/officeDocument/2006/relationships/image" Target="../media/image35.png"/><Relationship Id="rId8" Type="http://schemas.openxmlformats.org/officeDocument/2006/relationships/image" Target="../media/image34.png"/><Relationship Id="rId7" Type="http://schemas.openxmlformats.org/officeDocument/2006/relationships/image" Target="../media/image33.png"/><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 Id="rId3" Type="http://schemas.openxmlformats.org/officeDocument/2006/relationships/image" Target="../media/image29.png"/><Relationship Id="rId2" Type="http://schemas.openxmlformats.org/officeDocument/2006/relationships/image" Target="../media/image28.svg"/><Relationship Id="rId15" Type="http://schemas.openxmlformats.org/officeDocument/2006/relationships/notesSlide" Target="../notesSlides/notesSlide14.xml"/><Relationship Id="rId14" Type="http://schemas.openxmlformats.org/officeDocument/2006/relationships/slideLayout" Target="../slideLayouts/slideLayout3.xml"/><Relationship Id="rId13" Type="http://schemas.openxmlformats.org/officeDocument/2006/relationships/image" Target="../media/image39.png"/><Relationship Id="rId12" Type="http://schemas.openxmlformats.org/officeDocument/2006/relationships/image" Target="../media/image38.png"/><Relationship Id="rId11" Type="http://schemas.openxmlformats.org/officeDocument/2006/relationships/image" Target="../media/image37.png"/><Relationship Id="rId10" Type="http://schemas.openxmlformats.org/officeDocument/2006/relationships/image" Target="../media/image36.png"/><Relationship Id="rId1" Type="http://schemas.openxmlformats.org/officeDocument/2006/relationships/image" Target="../media/image2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5" Type="http://schemas.openxmlformats.org/officeDocument/2006/relationships/notesSlide" Target="../notesSlides/notesSlide15.xml"/><Relationship Id="rId4" Type="http://schemas.openxmlformats.org/officeDocument/2006/relationships/slideLayout" Target="../slideLayouts/slideLayout3.xml"/><Relationship Id="rId3" Type="http://schemas.openxmlformats.org/officeDocument/2006/relationships/image" Target="../media/image43.jpeg"/><Relationship Id="rId2" Type="http://schemas.openxmlformats.org/officeDocument/2006/relationships/image" Target="../media/image42.jpeg"/><Relationship Id="rId1" Type="http://schemas.openxmlformats.org/officeDocument/2006/relationships/image" Target="../media/image41.jpe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3.xml"/><Relationship Id="rId1" Type="http://schemas.openxmlformats.org/officeDocument/2006/relationships/image" Target="../media/image44.em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7" Type="http://schemas.openxmlformats.org/officeDocument/2006/relationships/notesSlide" Target="../notesSlides/notesSlide19.xml"/><Relationship Id="rId6" Type="http://schemas.openxmlformats.org/officeDocument/2006/relationships/vmlDrawing" Target="../drawings/vmlDrawing1.vml"/><Relationship Id="rId5" Type="http://schemas.openxmlformats.org/officeDocument/2006/relationships/slideLayout" Target="../slideLayouts/slideLayout3.xml"/><Relationship Id="rId4" Type="http://schemas.openxmlformats.org/officeDocument/2006/relationships/image" Target="../media/image47.emf"/><Relationship Id="rId3" Type="http://schemas.openxmlformats.org/officeDocument/2006/relationships/oleObject" Target="../embeddings/oleObject1.bin"/><Relationship Id="rId2" Type="http://schemas.openxmlformats.org/officeDocument/2006/relationships/image" Target="../media/image46.png"/><Relationship Id="rId1" Type="http://schemas.openxmlformats.org/officeDocument/2006/relationships/image" Target="../media/image45.jpeg"/></Relationships>
</file>

<file path=ppt/slides/_rels/slide26.xml.rels><?xml version="1.0" encoding="UTF-8" standalone="yes"?>
<Relationships xmlns="http://schemas.openxmlformats.org/package/2006/relationships"><Relationship Id="rId6" Type="http://schemas.openxmlformats.org/officeDocument/2006/relationships/notesSlide" Target="../notesSlides/notesSlide20.xml"/><Relationship Id="rId5" Type="http://schemas.openxmlformats.org/officeDocument/2006/relationships/slideLayout" Target="../slideLayouts/slideLayout3.xml"/><Relationship Id="rId4" Type="http://schemas.openxmlformats.org/officeDocument/2006/relationships/image" Target="../media/image51.jpeg"/><Relationship Id="rId3" Type="http://schemas.openxmlformats.org/officeDocument/2006/relationships/image" Target="../media/image50.jpeg"/><Relationship Id="rId2" Type="http://schemas.openxmlformats.org/officeDocument/2006/relationships/image" Target="../media/image49.jpeg"/><Relationship Id="rId1" Type="http://schemas.openxmlformats.org/officeDocument/2006/relationships/image" Target="../media/image48.jpeg"/></Relationships>
</file>

<file path=ppt/slides/_rels/slide27.xml.rels><?xml version="1.0" encoding="UTF-8" standalone="yes"?>
<Relationships xmlns="http://schemas.openxmlformats.org/package/2006/relationships"><Relationship Id="rId9" Type="http://schemas.openxmlformats.org/officeDocument/2006/relationships/image" Target="../media/image60.jpeg"/><Relationship Id="rId8" Type="http://schemas.openxmlformats.org/officeDocument/2006/relationships/image" Target="../media/image59.jpeg"/><Relationship Id="rId7" Type="http://schemas.openxmlformats.org/officeDocument/2006/relationships/image" Target="../media/image58.png"/><Relationship Id="rId6" Type="http://schemas.openxmlformats.org/officeDocument/2006/relationships/image" Target="../media/image57.jpeg"/><Relationship Id="rId5" Type="http://schemas.openxmlformats.org/officeDocument/2006/relationships/image" Target="../media/image56.jpeg"/><Relationship Id="rId4" Type="http://schemas.openxmlformats.org/officeDocument/2006/relationships/image" Target="../media/image55.jpeg"/><Relationship Id="rId3" Type="http://schemas.openxmlformats.org/officeDocument/2006/relationships/image" Target="../media/image54.jpeg"/><Relationship Id="rId2" Type="http://schemas.openxmlformats.org/officeDocument/2006/relationships/image" Target="../media/image53.jpeg"/><Relationship Id="rId12" Type="http://schemas.openxmlformats.org/officeDocument/2006/relationships/notesSlide" Target="../notesSlides/notesSlide21.xml"/><Relationship Id="rId11" Type="http://schemas.openxmlformats.org/officeDocument/2006/relationships/slideLayout" Target="../slideLayouts/slideLayout3.xml"/><Relationship Id="rId10" Type="http://schemas.openxmlformats.org/officeDocument/2006/relationships/image" Target="../media/image61.jpeg"/><Relationship Id="rId1" Type="http://schemas.openxmlformats.org/officeDocument/2006/relationships/image" Target="../media/image52.png"/></Relationships>
</file>

<file path=ppt/slides/_rels/slide28.xml.rels><?xml version="1.0" encoding="UTF-8" standalone="yes"?>
<Relationships xmlns="http://schemas.openxmlformats.org/package/2006/relationships"><Relationship Id="rId6" Type="http://schemas.openxmlformats.org/officeDocument/2006/relationships/notesSlide" Target="../notesSlides/notesSlide22.xml"/><Relationship Id="rId5" Type="http://schemas.openxmlformats.org/officeDocument/2006/relationships/slideLayout" Target="../slideLayouts/slideLayout3.xml"/><Relationship Id="rId4" Type="http://schemas.openxmlformats.org/officeDocument/2006/relationships/image" Target="../media/image65.jpeg"/><Relationship Id="rId3" Type="http://schemas.openxmlformats.org/officeDocument/2006/relationships/image" Target="../media/image64.png"/><Relationship Id="rId2" Type="http://schemas.openxmlformats.org/officeDocument/2006/relationships/image" Target="../media/image63.jpeg"/><Relationship Id="rId1" Type="http://schemas.openxmlformats.org/officeDocument/2006/relationships/image" Target="../media/image62.jpe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6" Type="http://schemas.openxmlformats.org/officeDocument/2006/relationships/notesSlide" Target="../notesSlides/notesSlide3.xml"/><Relationship Id="rId5" Type="http://schemas.openxmlformats.org/officeDocument/2006/relationships/slideLayout" Target="../slideLayouts/slideLayout3.xml"/><Relationship Id="rId4" Type="http://schemas.openxmlformats.org/officeDocument/2006/relationships/image" Target="../media/image7.jpeg"/><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image" Target="../media/image4.jpe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3.xml"/><Relationship Id="rId1" Type="http://schemas.openxmlformats.org/officeDocument/2006/relationships/image" Target="../media/image66.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68.png"/><Relationship Id="rId1" Type="http://schemas.openxmlformats.org/officeDocument/2006/relationships/image" Target="../media/image67.jpe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8" Type="http://schemas.openxmlformats.org/officeDocument/2006/relationships/slideLayout" Target="../slideLayouts/slideLayout3.xml"/><Relationship Id="rId7" Type="http://schemas.openxmlformats.org/officeDocument/2006/relationships/image" Target="../media/image12.GIF"/><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jpeg"/><Relationship Id="rId3" Type="http://schemas.openxmlformats.org/officeDocument/2006/relationships/tags" Target="../tags/tag2.xml"/><Relationship Id="rId2" Type="http://schemas.openxmlformats.org/officeDocument/2006/relationships/image" Target="../media/image8.png"/><Relationship Id="rId1" Type="http://schemas.openxmlformats.org/officeDocument/2006/relationships/tags" Target="../tags/tag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14.jpeg"/><Relationship Id="rId1" Type="http://schemas.openxmlformats.org/officeDocument/2006/relationships/image" Target="../media/image13.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3.xml"/><Relationship Id="rId2" Type="http://schemas.openxmlformats.org/officeDocument/2006/relationships/image" Target="../media/image16.png"/><Relationship Id="rId1" Type="http://schemas.openxmlformats.org/officeDocument/2006/relationships/image" Target="../media/image15.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965911" y="1804831"/>
            <a:ext cx="10260177" cy="1928814"/>
          </a:xfrm>
        </p:spPr>
        <p:txBody>
          <a:bodyPr/>
          <a:lstStyle/>
          <a:p>
            <a:pPr>
              <a:lnSpc>
                <a:spcPct val="130000"/>
              </a:lnSpc>
              <a:spcBef>
                <a:spcPts val="1800"/>
              </a:spcBef>
              <a:defRPr/>
            </a:pPr>
            <a:r>
              <a:rPr lang="zh-CN" altLang="en-US" sz="4000" dirty="0">
                <a:solidFill>
                  <a:srgbClr val="2D2D8A"/>
                </a:solidFill>
                <a:effectLst/>
                <a:latin typeface="微软雅黑" panose="020B0503020204020204" pitchFamily="34" charset="-122"/>
                <a:ea typeface="微软雅黑" panose="020B0503020204020204" pitchFamily="34" charset="-122"/>
              </a:rPr>
              <a:t>汽柴油及航空燃油近红外光谱快检装置</a:t>
            </a:r>
            <a:br>
              <a:rPr lang="zh-CN" altLang="en-US" sz="4000" dirty="0">
                <a:solidFill>
                  <a:srgbClr val="2D2D8A"/>
                </a:solidFill>
                <a:effectLst/>
                <a:latin typeface="微软雅黑" panose="020B0503020204020204" pitchFamily="34" charset="-122"/>
                <a:ea typeface="微软雅黑" panose="020B0503020204020204" pitchFamily="34" charset="-122"/>
              </a:rPr>
            </a:br>
            <a:r>
              <a:rPr lang="zh-CN" altLang="en-US" sz="4000" dirty="0">
                <a:solidFill>
                  <a:srgbClr val="2D2D8A"/>
                </a:solidFill>
                <a:effectLst/>
                <a:latin typeface="微软雅黑" panose="020B0503020204020204" pitchFamily="34" charset="-122"/>
                <a:ea typeface="微软雅黑" panose="020B0503020204020204" pitchFamily="34" charset="-122"/>
              </a:rPr>
              <a:t>及标准物质能力建设</a:t>
            </a:r>
            <a:endParaRPr lang="zh-CN" altLang="en-US" sz="4000" dirty="0">
              <a:solidFill>
                <a:srgbClr val="2D2D8A"/>
              </a:solidFill>
              <a:effectLst/>
              <a:latin typeface="微软雅黑" panose="020B0503020204020204" pitchFamily="34" charset="-122"/>
              <a:ea typeface="微软雅黑" panose="020B0503020204020204" pitchFamily="34" charset="-122"/>
            </a:endParaRPr>
          </a:p>
        </p:txBody>
      </p:sp>
      <p:sp>
        <p:nvSpPr>
          <p:cNvPr id="19459" name="副标题 2"/>
          <p:cNvSpPr>
            <a:spLocks noGrp="1"/>
          </p:cNvSpPr>
          <p:nvPr>
            <p:ph type="subTitle" idx="1"/>
          </p:nvPr>
        </p:nvSpPr>
        <p:spPr>
          <a:xfrm>
            <a:off x="3636281" y="4330974"/>
            <a:ext cx="6877793" cy="1152128"/>
          </a:xfrm>
        </p:spPr>
        <p:txBody>
          <a:bodyPr/>
          <a:lstStyle/>
          <a:p>
            <a:pPr algn="l">
              <a:lnSpc>
                <a:spcPct val="150000"/>
              </a:lnSpc>
              <a:spcBef>
                <a:spcPts val="600"/>
              </a:spcBef>
            </a:pPr>
            <a:r>
              <a:rPr lang="zh-CN" altLang="en-US" sz="2400" dirty="0">
                <a:solidFill>
                  <a:srgbClr val="2D2D8A"/>
                </a:solidFill>
                <a:latin typeface="微软雅黑" panose="020B0503020204020204" pitchFamily="34" charset="-122"/>
                <a:ea typeface="微软雅黑" panose="020B0503020204020204" pitchFamily="34" charset="-122"/>
              </a:rPr>
              <a:t>汇报人：    </a:t>
            </a:r>
            <a:r>
              <a:rPr lang="zh-CN" altLang="en-US" sz="2400" dirty="0">
                <a:solidFill>
                  <a:schemeClr val="tx1"/>
                </a:solidFill>
                <a:latin typeface="微软雅黑" panose="020B0503020204020204" pitchFamily="34" charset="-122"/>
                <a:ea typeface="微软雅黑" panose="020B0503020204020204" pitchFamily="34" charset="-122"/>
              </a:rPr>
              <a:t>李   琪   </a:t>
            </a:r>
            <a:endParaRPr lang="en-US" altLang="zh-CN" sz="2400" dirty="0">
              <a:solidFill>
                <a:schemeClr val="tx1"/>
              </a:solidFill>
              <a:latin typeface="微软雅黑" panose="020B0503020204020204" pitchFamily="34" charset="-122"/>
              <a:ea typeface="微软雅黑" panose="020B0503020204020204" pitchFamily="34" charset="-122"/>
              <a:sym typeface="微软雅黑" panose="020B0503020204020204" pitchFamily="34" charset="-122"/>
            </a:endParaRPr>
          </a:p>
          <a:p>
            <a:pPr algn="l">
              <a:lnSpc>
                <a:spcPct val="150000"/>
              </a:lnSpc>
              <a:spcBef>
                <a:spcPts val="600"/>
              </a:spcBef>
            </a:pPr>
            <a:r>
              <a:rPr lang="zh-CN" altLang="en-US" sz="2400" dirty="0">
                <a:solidFill>
                  <a:srgbClr val="2D2D8A"/>
                </a:solidFill>
                <a:latin typeface="微软雅黑" panose="020B0503020204020204" pitchFamily="34" charset="-122"/>
                <a:ea typeface="微软雅黑" panose="020B0503020204020204" pitchFamily="34" charset="-122"/>
                <a:sym typeface="微软雅黑" panose="020B0503020204020204" pitchFamily="34" charset="-122"/>
              </a:rPr>
              <a:t>申请单位： </a:t>
            </a:r>
            <a:r>
              <a:rPr lang="zh-CN" altLang="en-US" sz="2400" dirty="0">
                <a:solidFill>
                  <a:schemeClr val="tx1"/>
                </a:solidFill>
                <a:latin typeface="微软雅黑" panose="020B0503020204020204" pitchFamily="34" charset="-122"/>
                <a:ea typeface="微软雅黑" panose="020B0503020204020204" pitchFamily="34" charset="-122"/>
                <a:sym typeface="微软雅黑" panose="020B0503020204020204" pitchFamily="34" charset="-122"/>
              </a:rPr>
              <a:t>环境中心油品室</a:t>
            </a:r>
            <a:endParaRPr lang="en-US" altLang="zh-CN" sz="2400" dirty="0">
              <a:solidFill>
                <a:schemeClr val="tx1"/>
              </a:solidFill>
              <a:latin typeface="微软雅黑" panose="020B0503020204020204" pitchFamily="34" charset="-122"/>
              <a:ea typeface="微软雅黑" panose="020B0503020204020204" pitchFamily="34" charset="-122"/>
              <a:sym typeface="微软雅黑" panose="020B0503020204020204" pitchFamily="34" charset="-122"/>
            </a:endParaRPr>
          </a:p>
          <a:p>
            <a:pPr algn="l">
              <a:lnSpc>
                <a:spcPct val="150000"/>
              </a:lnSpc>
              <a:spcBef>
                <a:spcPts val="600"/>
              </a:spcBef>
            </a:pPr>
            <a:r>
              <a:rPr lang="zh-CN" altLang="en-US" sz="2400" dirty="0">
                <a:solidFill>
                  <a:srgbClr val="2D2D8A"/>
                </a:solidFill>
                <a:latin typeface="微软雅黑" panose="020B0503020204020204" pitchFamily="34" charset="-122"/>
                <a:ea typeface="微软雅黑" panose="020B0503020204020204" pitchFamily="34" charset="-122"/>
                <a:sym typeface="微软雅黑" panose="020B0503020204020204" pitchFamily="34" charset="-122"/>
              </a:rPr>
              <a:t>汇报日期： </a:t>
            </a:r>
            <a:r>
              <a:rPr lang="en-US" altLang="zh-CN" sz="2400" dirty="0">
                <a:solidFill>
                  <a:srgbClr val="2D2D8A"/>
                </a:solidFill>
                <a:latin typeface="微软雅黑" panose="020B0503020204020204" pitchFamily="34" charset="-122"/>
                <a:ea typeface="微软雅黑" panose="020B0503020204020204" pitchFamily="34" charset="-122"/>
                <a:sym typeface="微软雅黑" panose="020B0503020204020204" pitchFamily="34" charset="-122"/>
              </a:rPr>
              <a:t>2022</a:t>
            </a:r>
            <a:r>
              <a:rPr lang="zh-CN" altLang="en-US" sz="2400" dirty="0">
                <a:solidFill>
                  <a:srgbClr val="2D2D8A"/>
                </a:solidFill>
                <a:latin typeface="微软雅黑" panose="020B0503020204020204" pitchFamily="34" charset="-122"/>
                <a:ea typeface="微软雅黑" panose="020B0503020204020204" pitchFamily="34" charset="-122"/>
                <a:sym typeface="微软雅黑" panose="020B0503020204020204" pitchFamily="34" charset="-122"/>
              </a:rPr>
              <a:t>年</a:t>
            </a:r>
            <a:r>
              <a:rPr lang="en-US" altLang="zh-CN" sz="2400" dirty="0">
                <a:solidFill>
                  <a:srgbClr val="2D2D8A"/>
                </a:solidFill>
                <a:latin typeface="微软雅黑" panose="020B0503020204020204" pitchFamily="34" charset="-122"/>
                <a:ea typeface="微软雅黑" panose="020B0503020204020204" pitchFamily="34" charset="-122"/>
                <a:sym typeface="微软雅黑" panose="020B0503020204020204" pitchFamily="34" charset="-122"/>
              </a:rPr>
              <a:t>6</a:t>
            </a:r>
            <a:r>
              <a:rPr lang="zh-CN" altLang="en-US" sz="2400" dirty="0">
                <a:solidFill>
                  <a:srgbClr val="2D2D8A"/>
                </a:solidFill>
                <a:latin typeface="微软雅黑" panose="020B0503020204020204" pitchFamily="34" charset="-122"/>
                <a:ea typeface="微软雅黑" panose="020B0503020204020204" pitchFamily="34" charset="-122"/>
                <a:sym typeface="微软雅黑" panose="020B0503020204020204" pitchFamily="34" charset="-122"/>
              </a:rPr>
              <a:t>月</a:t>
            </a:r>
            <a:endParaRPr lang="en-US" altLang="zh-CN" sz="2400" dirty="0">
              <a:solidFill>
                <a:srgbClr val="2D2D8A"/>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 name="矩形 5"/>
          <p:cNvSpPr/>
          <p:nvPr/>
        </p:nvSpPr>
        <p:spPr>
          <a:xfrm>
            <a:off x="1" y="531908"/>
            <a:ext cx="4217670" cy="461665"/>
          </a:xfrm>
          <a:prstGeom prst="rect">
            <a:avLst/>
          </a:prstGeom>
        </p:spPr>
        <p:txBody>
          <a:bodyPr wrap="square">
            <a:spAutoFit/>
          </a:bodyPr>
          <a:lstStyle/>
          <a:p>
            <a:pPr lvl="0" fontAlgn="base">
              <a:spcBef>
                <a:spcPct val="0"/>
              </a:spcBef>
              <a:spcAft>
                <a:spcPct val="0"/>
              </a:spcAft>
              <a:defRPr/>
            </a:pPr>
            <a:r>
              <a:rPr lang="zh-CN" altLang="en-US" sz="2400" b="1" dirty="0">
                <a:solidFill>
                  <a:srgbClr val="FF0000"/>
                </a:solidFill>
                <a:latin typeface="微软雅黑" panose="020B0503020204020204" pitchFamily="34" charset="-122"/>
                <a:ea typeface="微软雅黑" panose="020B0503020204020204" pitchFamily="34" charset="-122"/>
              </a:rPr>
              <a:t>  质量技术基础能力建设专项 </a:t>
            </a:r>
            <a:endParaRPr lang="zh-CN" altLang="en-US" sz="2400" b="1" dirty="0">
              <a:solidFill>
                <a:srgbClr val="FF0000"/>
              </a:solidFill>
              <a:latin typeface="微软雅黑" panose="020B0503020204020204" pitchFamily="34" charset="-122"/>
              <a:ea typeface="微软雅黑" panose="020B0503020204020204" pitchFamily="34" charset="-122"/>
            </a:endParaRPr>
          </a:p>
        </p:txBody>
      </p:sp>
      <p:sp>
        <p:nvSpPr>
          <p:cNvPr id="106500" name="AutoShape 4" descr="https://timgsa.baidu.com/timg?image&amp;quality=80&amp;size=b9999_10000&amp;sec=1484113286567&amp;di=b1aafe20b12f9ac4c90b7adb5607a919&amp;imgtype=0&amp;src=http%3A%2F%2Fs4.sinaimg.cn%2Fmw690%2F005Svp5zzy6PyrC3RKjf3%26690"/>
          <p:cNvSpPr>
            <a:spLocks noChangeAspect="1" noChangeArrowheads="1"/>
          </p:cNvSpPr>
          <p:nvPr/>
        </p:nvSpPr>
        <p:spPr bwMode="auto">
          <a:xfrm>
            <a:off x="1679575" y="-1608138"/>
            <a:ext cx="4762500" cy="3362326"/>
          </a:xfrm>
          <a:prstGeom prst="rect">
            <a:avLst/>
          </a:prstGeom>
          <a:noFill/>
        </p:spPr>
        <p:txBody>
          <a:bodyPr vert="horz" wrap="square" lIns="91440" tIns="45720" rIns="91440" bIns="45720" numCol="1" anchor="t" anchorCtr="0" compatLnSpc="1"/>
          <a:lstStyle/>
          <a:p>
            <a:pPr fontAlgn="base">
              <a:spcBef>
                <a:spcPct val="0"/>
              </a:spcBef>
              <a:spcAft>
                <a:spcPct val="0"/>
              </a:spcAft>
              <a:defRPr/>
            </a:pPr>
            <a:endParaRPr lang="zh-CN" altLang="en-US" sz="4800" b="1">
              <a:solidFill>
                <a:srgbClr val="FF0000"/>
              </a:solidFill>
              <a:latin typeface="黑体" panose="02010609060101010101" pitchFamily="2" charset="-122"/>
              <a:ea typeface="宋体" panose="02010600030101010101" pitchFamily="2" charset="-122"/>
            </a:endParaRPr>
          </a:p>
        </p:txBody>
      </p:sp>
    </p:spTree>
  </p:cSld>
  <p:clrMapOvr>
    <a:masterClrMapping/>
  </p:clrMapOvr>
  <p:transition advTm="9812"/>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266710" y="1181677"/>
            <a:ext cx="4967109" cy="3215487"/>
          </a:xfrm>
          <a:prstGeom prst="rect">
            <a:avLst/>
          </a:prstGeom>
        </p:spPr>
      </p:pic>
      <p:sp>
        <p:nvSpPr>
          <p:cNvPr id="3" name="TextBox 2"/>
          <p:cNvSpPr txBox="1"/>
          <p:nvPr/>
        </p:nvSpPr>
        <p:spPr bwMode="auto">
          <a:xfrm>
            <a:off x="1159156" y="4537384"/>
            <a:ext cx="5182216" cy="1689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rtlCol="0">
            <a:spAutoFit/>
          </a:bodyPr>
          <a:lstStyle/>
          <a:p>
            <a:pPr eaLnBrk="1" hangingPunct="1">
              <a:lnSpc>
                <a:spcPct val="150000"/>
              </a:lnSpc>
            </a:pPr>
            <a:r>
              <a:rPr lang="en-US" altLang="zh-CN" sz="2400" b="1" dirty="0">
                <a:latin typeface="微软雅黑" panose="020B0503020204020204" pitchFamily="34" charset="-122"/>
                <a:ea typeface="微软雅黑" panose="020B0503020204020204" pitchFamily="34" charset="-122"/>
                <a:cs typeface="Times New Roman" panose="02020603050405020304" pitchFamily="18" charset="0"/>
              </a:rPr>
              <a:t>12”</a:t>
            </a: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晶圆级膜厚标准片直径</a:t>
            </a:r>
            <a:r>
              <a:rPr lang="en-US" altLang="zh-CN" sz="2400" b="1" dirty="0">
                <a:latin typeface="微软雅黑" panose="020B0503020204020204" pitchFamily="34" charset="-122"/>
                <a:ea typeface="微软雅黑" panose="020B0503020204020204" pitchFamily="34" charset="-122"/>
                <a:cs typeface="Times New Roman" panose="02020603050405020304" pitchFamily="18" charset="0"/>
              </a:rPr>
              <a:t>300mm</a:t>
            </a: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2400" b="1" dirty="0">
              <a:latin typeface="微软雅黑" panose="020B0503020204020204" pitchFamily="34" charset="-122"/>
              <a:ea typeface="微软雅黑" panose="020B0503020204020204" pitchFamily="34" charset="-122"/>
              <a:cs typeface="Times New Roman" panose="02020603050405020304" pitchFamily="18" charset="0"/>
            </a:endParaRPr>
          </a:p>
          <a:p>
            <a:pPr eaLnBrk="1" hangingPunct="1">
              <a:lnSpc>
                <a:spcPct val="150000"/>
              </a:lnSpc>
            </a:pP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计量院目前最大只能测量</a:t>
            </a:r>
            <a:r>
              <a:rPr lang="en-US" altLang="zh-CN" sz="2400" b="1" dirty="0">
                <a:latin typeface="微软雅黑" panose="020B0503020204020204" pitchFamily="34" charset="-122"/>
                <a:ea typeface="微软雅黑" panose="020B0503020204020204" pitchFamily="34" charset="-122"/>
                <a:cs typeface="Times New Roman" panose="02020603050405020304" pitchFamily="18" charset="0"/>
              </a:rPr>
              <a:t>150mm</a:t>
            </a: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的膜厚标准片，</a:t>
            </a:r>
            <a:r>
              <a:rPr lang="zh-CN" altLang="en-US" sz="2400" b="1" dirty="0">
                <a:solidFill>
                  <a:srgbClr val="FF9900"/>
                </a:solidFill>
                <a:latin typeface="微软雅黑" panose="020B0503020204020204" pitchFamily="34" charset="-122"/>
                <a:ea typeface="微软雅黑" panose="020B0503020204020204" pitchFamily="34" charset="-122"/>
                <a:cs typeface="Times New Roman" panose="02020603050405020304" pitchFamily="18" charset="0"/>
              </a:rPr>
              <a:t>尺寸不满足要求</a:t>
            </a: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2400" b="1" dirty="0">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6" name="Picture 5"/>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90811" y="1181677"/>
            <a:ext cx="4494809" cy="3215487"/>
          </a:xfrm>
          <a:prstGeom prst="rect">
            <a:avLst/>
          </a:prstGeom>
          <a:noFill/>
          <a:ln>
            <a:noFill/>
          </a:ln>
        </p:spPr>
      </p:pic>
      <p:sp>
        <p:nvSpPr>
          <p:cNvPr id="8" name="矩形 16"/>
          <p:cNvSpPr/>
          <p:nvPr/>
        </p:nvSpPr>
        <p:spPr>
          <a:xfrm>
            <a:off x="947378" y="110601"/>
            <a:ext cx="7901654" cy="646331"/>
          </a:xfrm>
          <a:prstGeom prst="rect">
            <a:avLst/>
          </a:prstGeom>
          <a:noFill/>
          <a:ln w="9525">
            <a:noFill/>
          </a:ln>
        </p:spPr>
        <p:txBody>
          <a:bodyPr wrap="square">
            <a:spAutoFit/>
          </a:bodyPr>
          <a:lstStyle/>
          <a:p>
            <a:pPr eaLnBrk="1" hangingPunct="1"/>
            <a:r>
              <a:rPr lang="zh-CN" altLang="en-US" sz="3600" b="1" dirty="0">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3200" b="1" dirty="0">
                <a:latin typeface="Times New Roman" panose="02020603050405020304" pitchFamily="18" charset="0"/>
                <a:ea typeface="微软雅黑" panose="020B0503020204020204" pitchFamily="34" charset="-122"/>
                <a:cs typeface="Times New Roman" panose="02020603050405020304" pitchFamily="18" charset="0"/>
              </a:rPr>
              <a:t>现有计量能力无法校准晶圆膜厚片</a:t>
            </a:r>
            <a:endParaRPr lang="zh-CN" altLang="en-US" sz="3200"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9" name="TextBox 8"/>
          <p:cNvSpPr txBox="1"/>
          <p:nvPr/>
        </p:nvSpPr>
        <p:spPr bwMode="auto">
          <a:xfrm>
            <a:off x="6705714" y="4537384"/>
            <a:ext cx="5182216" cy="1689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rtlCol="0">
            <a:spAutoFit/>
          </a:bodyPr>
          <a:lstStyle/>
          <a:p>
            <a:pPr>
              <a:lnSpc>
                <a:spcPct val="150000"/>
              </a:lnSpc>
            </a:pP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现在计量院所有的膜厚计量设备，测量不确定度都≥</a:t>
            </a:r>
            <a:r>
              <a:rPr lang="en-US" altLang="zh-CN" sz="2400" b="1" dirty="0">
                <a:latin typeface="微软雅黑" panose="020B0503020204020204" pitchFamily="34" charset="-122"/>
                <a:ea typeface="微软雅黑" panose="020B0503020204020204" pitchFamily="34" charset="-122"/>
                <a:cs typeface="Times New Roman" panose="02020603050405020304" pitchFamily="18" charset="0"/>
              </a:rPr>
              <a:t>1nm</a:t>
            </a: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b="1" dirty="0">
                <a:solidFill>
                  <a:srgbClr val="FF9900"/>
                </a:solidFill>
                <a:latin typeface="微软雅黑" panose="020B0503020204020204" pitchFamily="34" charset="-122"/>
                <a:ea typeface="微软雅黑" panose="020B0503020204020204" pitchFamily="34" charset="-122"/>
                <a:cs typeface="Times New Roman" panose="02020603050405020304" pitchFamily="18" charset="0"/>
              </a:rPr>
              <a:t>不确定度不满足要求</a:t>
            </a: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2400" b="1" dirty="0">
              <a:latin typeface="微软雅黑" panose="020B0503020204020204" pitchFamily="34" charset="-122"/>
              <a:ea typeface="微软雅黑" panose="020B0503020204020204" pitchFamily="34" charset="-122"/>
              <a:cs typeface="Times New Roman" panose="02020603050405020304" pitchFamily="18"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标题 1"/>
          <p:cNvSpPr txBox="1"/>
          <p:nvPr/>
        </p:nvSpPr>
        <p:spPr>
          <a:xfrm>
            <a:off x="266700" y="229707"/>
            <a:ext cx="3520373" cy="418058"/>
          </a:xfrm>
          <a:prstGeom prst="rect">
            <a:avLst/>
          </a:prstGeom>
        </p:spPr>
        <p:txBody>
          <a:bodyPr/>
          <a:lstStyle>
            <a:lvl1pPr algn="ctr" rtl="0" eaLnBrk="0" fontAlgn="base" hangingPunct="0">
              <a:spcBef>
                <a:spcPct val="0"/>
              </a:spcBef>
              <a:spcAft>
                <a:spcPct val="0"/>
              </a:spcAft>
              <a:defRPr sz="4000">
                <a:solidFill>
                  <a:schemeClr val="tx2"/>
                </a:solidFill>
                <a:latin typeface="+mj-lt"/>
                <a:ea typeface="+mj-ea"/>
                <a:cs typeface="+mj-cs"/>
              </a:defRPr>
            </a:lvl1pPr>
            <a:lvl2pPr algn="ctr" rtl="0" eaLnBrk="0" fontAlgn="base" hangingPunct="0">
              <a:spcBef>
                <a:spcPct val="0"/>
              </a:spcBef>
              <a:spcAft>
                <a:spcPct val="0"/>
              </a:spcAft>
              <a:defRPr sz="4000">
                <a:solidFill>
                  <a:schemeClr val="tx2"/>
                </a:solidFill>
                <a:latin typeface="黑体" panose="02010609060101010101" pitchFamily="2" charset="-122"/>
                <a:ea typeface="黑体" panose="02010609060101010101" pitchFamily="2" charset="-122"/>
              </a:defRPr>
            </a:lvl2pPr>
            <a:lvl3pPr algn="ctr" rtl="0" eaLnBrk="0" fontAlgn="base" hangingPunct="0">
              <a:spcBef>
                <a:spcPct val="0"/>
              </a:spcBef>
              <a:spcAft>
                <a:spcPct val="0"/>
              </a:spcAft>
              <a:defRPr sz="4000">
                <a:solidFill>
                  <a:schemeClr val="tx2"/>
                </a:solidFill>
                <a:latin typeface="黑体" panose="02010609060101010101" pitchFamily="2" charset="-122"/>
                <a:ea typeface="黑体" panose="02010609060101010101" pitchFamily="2" charset="-122"/>
              </a:defRPr>
            </a:lvl3pPr>
            <a:lvl4pPr algn="ctr" rtl="0" eaLnBrk="0" fontAlgn="base" hangingPunct="0">
              <a:spcBef>
                <a:spcPct val="0"/>
              </a:spcBef>
              <a:spcAft>
                <a:spcPct val="0"/>
              </a:spcAft>
              <a:defRPr sz="4000">
                <a:solidFill>
                  <a:schemeClr val="tx2"/>
                </a:solidFill>
                <a:latin typeface="黑体" panose="02010609060101010101" pitchFamily="2" charset="-122"/>
                <a:ea typeface="黑体" panose="02010609060101010101" pitchFamily="2" charset="-122"/>
              </a:defRPr>
            </a:lvl4pPr>
            <a:lvl5pPr algn="ctr" rtl="0" eaLnBrk="0" fontAlgn="base" hangingPunct="0">
              <a:spcBef>
                <a:spcPct val="0"/>
              </a:spcBef>
              <a:spcAft>
                <a:spcPct val="0"/>
              </a:spcAft>
              <a:defRPr sz="4000">
                <a:solidFill>
                  <a:schemeClr val="tx2"/>
                </a:solidFill>
                <a:latin typeface="黑体" panose="02010609060101010101" pitchFamily="2" charset="-122"/>
                <a:ea typeface="黑体" panose="02010609060101010101" pitchFamily="2" charset="-122"/>
              </a:defRPr>
            </a:lvl5pPr>
            <a:lvl6pPr marL="457200"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eaLnBrk="1" fontAlgn="auto" hangingPunct="1">
              <a:spcAft>
                <a:spcPts val="0"/>
              </a:spcAft>
              <a:defRPr/>
            </a:pPr>
            <a:r>
              <a:rPr lang="zh-CN" altLang="en-US" sz="3200" b="1" kern="0" dirty="0">
                <a:solidFill>
                  <a:schemeClr val="tx1"/>
                </a:solidFill>
                <a:latin typeface="微软雅黑" panose="020B0503020204020204" pitchFamily="34" charset="-122"/>
                <a:ea typeface="微软雅黑" panose="020B0503020204020204" pitchFamily="34" charset="-122"/>
              </a:rPr>
              <a:t>汇报提纲</a:t>
            </a:r>
            <a:endParaRPr lang="zh-CN" altLang="en-US" sz="3200" b="1" kern="0" dirty="0">
              <a:solidFill>
                <a:schemeClr val="tx1"/>
              </a:solidFill>
              <a:latin typeface="微软雅黑" panose="020B0503020204020204" pitchFamily="34" charset="-122"/>
              <a:ea typeface="微软雅黑" panose="020B0503020204020204" pitchFamily="34" charset="-122"/>
            </a:endParaRPr>
          </a:p>
        </p:txBody>
      </p:sp>
      <p:sp>
        <p:nvSpPr>
          <p:cNvPr id="15" name="TextBox 4"/>
          <p:cNvSpPr txBox="1">
            <a:spLocks noChangeArrowheads="1"/>
          </p:cNvSpPr>
          <p:nvPr/>
        </p:nvSpPr>
        <p:spPr bwMode="auto">
          <a:xfrm>
            <a:off x="4631043" y="1529373"/>
            <a:ext cx="3057247" cy="7439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lvl="0" algn="dist" fontAlgn="base">
              <a:lnSpc>
                <a:spcPct val="150000"/>
              </a:lnSpc>
              <a:spcBef>
                <a:spcPct val="0"/>
              </a:spcBef>
              <a:spcAft>
                <a:spcPct val="0"/>
              </a:spcAft>
              <a:buNone/>
            </a:pPr>
            <a:r>
              <a:rPr lang="zh-CN" altLang="en-US" b="1" dirty="0">
                <a:solidFill>
                  <a:schemeClr val="accent2"/>
                </a:solidFill>
              </a:rPr>
              <a:t>背景与迫切性</a:t>
            </a:r>
            <a:endParaRPr lang="en-US" altLang="zh-CN" b="1" dirty="0">
              <a:solidFill>
                <a:schemeClr val="accent2"/>
              </a:solidFill>
            </a:endParaRPr>
          </a:p>
        </p:txBody>
      </p:sp>
      <p:sp>
        <p:nvSpPr>
          <p:cNvPr id="18" name="AutoShape 22"/>
          <p:cNvSpPr>
            <a:spLocks noChangeArrowheads="1"/>
          </p:cNvSpPr>
          <p:nvPr/>
        </p:nvSpPr>
        <p:spPr bwMode="auto">
          <a:xfrm>
            <a:off x="3823005" y="1735736"/>
            <a:ext cx="539750" cy="503238"/>
          </a:xfrm>
          <a:prstGeom prst="bevel">
            <a:avLst>
              <a:gd name="adj" fmla="val 12500"/>
            </a:avLst>
          </a:prstGeom>
          <a:solidFill>
            <a:srgbClr val="6699FF"/>
          </a:solidFill>
          <a:ln>
            <a:noFill/>
          </a:ln>
          <a:effectLst/>
        </p:spPr>
        <p:txBody>
          <a:bodyPr wrap="none" anchor="ctr"/>
          <a:lstStyle/>
          <a:p>
            <a:pPr algn="ctr" latinLnBrk="1">
              <a:defRPr/>
            </a:pPr>
            <a:r>
              <a:rPr lang="zh-CN" altLang="en-US" sz="3200" b="1" kern="0" dirty="0">
                <a:solidFill>
                  <a:schemeClr val="bg1"/>
                </a:solidFill>
                <a:effectLst>
                  <a:outerShdw blurRad="38100" dist="38100" dir="2700000" algn="tl">
                    <a:srgbClr val="000000"/>
                  </a:outerShdw>
                </a:effectLst>
                <a:latin typeface="微软雅黑" panose="020B0503020204020204" pitchFamily="34" charset="-122"/>
                <a:ea typeface="微软雅黑" panose="020B0503020204020204" pitchFamily="34" charset="-122"/>
                <a:sym typeface="Arial" panose="020B0604020202020204" pitchFamily="34" charset="0"/>
              </a:rPr>
              <a:t>一</a:t>
            </a:r>
            <a:endParaRPr lang="zh-CN" altLang="en-US" sz="3200" b="1" kern="0" dirty="0">
              <a:solidFill>
                <a:schemeClr val="bg1"/>
              </a:solidFill>
              <a:effectLst>
                <a:outerShdw blurRad="38100" dist="38100" dir="2700000" algn="tl">
                  <a:srgbClr val="000000"/>
                </a:outerShdw>
              </a:effectLst>
              <a:latin typeface="微软雅黑" panose="020B0503020204020204" pitchFamily="34" charset="-122"/>
              <a:ea typeface="微软雅黑" panose="020B0503020204020204" pitchFamily="34" charset="-122"/>
              <a:sym typeface="Arial" panose="020B0604020202020204" pitchFamily="34" charset="0"/>
            </a:endParaRPr>
          </a:p>
        </p:txBody>
      </p:sp>
      <p:sp>
        <p:nvSpPr>
          <p:cNvPr id="19" name="AutoShape 22"/>
          <p:cNvSpPr>
            <a:spLocks noChangeArrowheads="1"/>
          </p:cNvSpPr>
          <p:nvPr/>
        </p:nvSpPr>
        <p:spPr bwMode="auto">
          <a:xfrm>
            <a:off x="3823005" y="2572350"/>
            <a:ext cx="539750" cy="503238"/>
          </a:xfrm>
          <a:prstGeom prst="bevel">
            <a:avLst>
              <a:gd name="adj" fmla="val 12500"/>
            </a:avLst>
          </a:prstGeom>
          <a:solidFill>
            <a:srgbClr val="6699FF"/>
          </a:solidFill>
          <a:ln>
            <a:noFill/>
          </a:ln>
          <a:effectLst/>
        </p:spPr>
        <p:txBody>
          <a:bodyPr wrap="none" anchor="ctr"/>
          <a:lstStyle/>
          <a:p>
            <a:pPr algn="ctr" latinLnBrk="1">
              <a:defRPr/>
            </a:pPr>
            <a:r>
              <a:rPr lang="zh-CN" altLang="en-US" sz="3200" b="1" kern="0" dirty="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sym typeface="Arial" panose="020B0604020202020204" pitchFamily="34" charset="0"/>
              </a:rPr>
              <a:t>二</a:t>
            </a:r>
            <a:endParaRPr lang="zh-CN" altLang="en-US" sz="3200" b="1" kern="0" dirty="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sym typeface="Arial" panose="020B0604020202020204" pitchFamily="34" charset="0"/>
            </a:endParaRPr>
          </a:p>
        </p:txBody>
      </p:sp>
      <p:sp>
        <p:nvSpPr>
          <p:cNvPr id="20" name="AutoShape 22"/>
          <p:cNvSpPr>
            <a:spLocks noChangeArrowheads="1"/>
          </p:cNvSpPr>
          <p:nvPr/>
        </p:nvSpPr>
        <p:spPr bwMode="auto">
          <a:xfrm>
            <a:off x="3823005" y="3408964"/>
            <a:ext cx="539750" cy="504825"/>
          </a:xfrm>
          <a:prstGeom prst="bevel">
            <a:avLst>
              <a:gd name="adj" fmla="val 12500"/>
            </a:avLst>
          </a:prstGeom>
          <a:solidFill>
            <a:srgbClr val="6699FF"/>
          </a:solidFill>
          <a:ln>
            <a:noFill/>
          </a:ln>
          <a:effectLst/>
        </p:spPr>
        <p:txBody>
          <a:bodyPr wrap="none" anchor="ctr"/>
          <a:lstStyle/>
          <a:p>
            <a:pPr algn="ctr" latinLnBrk="1">
              <a:defRPr/>
            </a:pPr>
            <a:r>
              <a:rPr lang="zh-CN" altLang="en-US" sz="3200" b="1" kern="0" dirty="0">
                <a:solidFill>
                  <a:schemeClr val="bg1"/>
                </a:solidFill>
                <a:effectLst>
                  <a:outerShdw blurRad="38100" dist="38100" dir="2700000" algn="tl">
                    <a:srgbClr val="000000"/>
                  </a:outerShdw>
                </a:effectLst>
                <a:latin typeface="微软雅黑" panose="020B0503020204020204" pitchFamily="34" charset="-122"/>
                <a:ea typeface="微软雅黑" panose="020B0503020204020204" pitchFamily="34" charset="-122"/>
                <a:sym typeface="Arial" panose="020B0604020202020204" pitchFamily="34" charset="0"/>
              </a:rPr>
              <a:t>三</a:t>
            </a:r>
            <a:endParaRPr lang="zh-CN" altLang="en-US" sz="3200" b="1" kern="0" dirty="0">
              <a:solidFill>
                <a:schemeClr val="bg1"/>
              </a:solidFill>
              <a:effectLst>
                <a:outerShdw blurRad="38100" dist="38100" dir="2700000" algn="tl">
                  <a:srgbClr val="000000"/>
                </a:outerShdw>
              </a:effectLst>
              <a:latin typeface="微软雅黑" panose="020B0503020204020204" pitchFamily="34" charset="-122"/>
              <a:ea typeface="微软雅黑" panose="020B0503020204020204" pitchFamily="34" charset="-122"/>
              <a:sym typeface="Arial" panose="020B0604020202020204" pitchFamily="34" charset="0"/>
            </a:endParaRPr>
          </a:p>
        </p:txBody>
      </p:sp>
      <p:sp>
        <p:nvSpPr>
          <p:cNvPr id="21" name="AutoShape 22"/>
          <p:cNvSpPr>
            <a:spLocks noChangeArrowheads="1"/>
          </p:cNvSpPr>
          <p:nvPr/>
        </p:nvSpPr>
        <p:spPr bwMode="auto">
          <a:xfrm>
            <a:off x="3823005" y="4248033"/>
            <a:ext cx="539750" cy="503238"/>
          </a:xfrm>
          <a:prstGeom prst="bevel">
            <a:avLst>
              <a:gd name="adj" fmla="val 12500"/>
            </a:avLst>
          </a:prstGeom>
          <a:solidFill>
            <a:srgbClr val="6699FF"/>
          </a:solidFill>
          <a:ln>
            <a:noFill/>
          </a:ln>
          <a:effectLst/>
        </p:spPr>
        <p:txBody>
          <a:bodyPr wrap="none" anchor="ctr"/>
          <a:lstStyle/>
          <a:p>
            <a:pPr algn="ctr" latinLnBrk="1">
              <a:defRPr/>
            </a:pPr>
            <a:r>
              <a:rPr lang="zh-CN" altLang="en-US" sz="3200" b="1" kern="0" dirty="0">
                <a:solidFill>
                  <a:schemeClr val="bg1"/>
                </a:solidFill>
                <a:effectLst>
                  <a:outerShdw blurRad="38100" dist="38100" dir="2700000" algn="tl">
                    <a:srgbClr val="000000"/>
                  </a:outerShdw>
                </a:effectLst>
                <a:latin typeface="微软雅黑" panose="020B0503020204020204" pitchFamily="34" charset="-122"/>
                <a:ea typeface="微软雅黑" panose="020B0503020204020204" pitchFamily="34" charset="-122"/>
                <a:sym typeface="Arial" panose="020B0604020202020204" pitchFamily="34" charset="0"/>
              </a:rPr>
              <a:t>四</a:t>
            </a:r>
            <a:endParaRPr lang="zh-CN" altLang="en-US" sz="3200" b="1" kern="0" dirty="0">
              <a:solidFill>
                <a:schemeClr val="bg1"/>
              </a:solidFill>
              <a:effectLst>
                <a:outerShdw blurRad="38100" dist="38100" dir="2700000" algn="tl">
                  <a:srgbClr val="000000"/>
                </a:outerShdw>
              </a:effectLst>
              <a:latin typeface="微软雅黑" panose="020B0503020204020204" pitchFamily="34" charset="-122"/>
              <a:ea typeface="微软雅黑" panose="020B0503020204020204" pitchFamily="34" charset="-122"/>
              <a:sym typeface="Arial" panose="020B0604020202020204" pitchFamily="34" charset="0"/>
            </a:endParaRPr>
          </a:p>
        </p:txBody>
      </p:sp>
      <p:sp>
        <p:nvSpPr>
          <p:cNvPr id="22" name="矩形 13"/>
          <p:cNvSpPr>
            <a:spLocks noChangeArrowheads="1"/>
          </p:cNvSpPr>
          <p:nvPr/>
        </p:nvSpPr>
        <p:spPr bwMode="auto">
          <a:xfrm>
            <a:off x="4631044" y="2365514"/>
            <a:ext cx="3057247" cy="7439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lvl="0" fontAlgn="base">
              <a:lnSpc>
                <a:spcPct val="150000"/>
              </a:lnSpc>
              <a:spcBef>
                <a:spcPct val="0"/>
              </a:spcBef>
              <a:spcAft>
                <a:spcPct val="0"/>
              </a:spcAft>
              <a:buNone/>
            </a:pPr>
            <a:r>
              <a:rPr lang="zh-CN" altLang="en-US" b="1" dirty="0">
                <a:solidFill>
                  <a:srgbClr val="FF0000"/>
                </a:solidFill>
              </a:rPr>
              <a:t>现状与提升效果</a:t>
            </a:r>
            <a:endParaRPr lang="zh-CN" altLang="en-US" b="1" dirty="0">
              <a:solidFill>
                <a:srgbClr val="FF0000"/>
              </a:solidFill>
            </a:endParaRPr>
          </a:p>
        </p:txBody>
      </p:sp>
      <p:sp>
        <p:nvSpPr>
          <p:cNvPr id="23" name="矩形 15"/>
          <p:cNvSpPr>
            <a:spLocks noChangeArrowheads="1"/>
          </p:cNvSpPr>
          <p:nvPr/>
        </p:nvSpPr>
        <p:spPr bwMode="auto">
          <a:xfrm>
            <a:off x="4631041" y="3234179"/>
            <a:ext cx="3057247" cy="7439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fontAlgn="base">
              <a:lnSpc>
                <a:spcPct val="150000"/>
              </a:lnSpc>
              <a:spcBef>
                <a:spcPct val="0"/>
              </a:spcBef>
              <a:spcAft>
                <a:spcPct val="0"/>
              </a:spcAft>
              <a:buNone/>
              <a:defRPr/>
            </a:pPr>
            <a:r>
              <a:rPr lang="zh-CN" altLang="en-US" b="1" dirty="0">
                <a:solidFill>
                  <a:srgbClr val="2D2D8A"/>
                </a:solidFill>
              </a:rPr>
              <a:t>技术方案与指标</a:t>
            </a:r>
            <a:endParaRPr lang="zh-CN" altLang="en-US" b="1" dirty="0">
              <a:solidFill>
                <a:srgbClr val="2D2D8A"/>
              </a:solidFill>
            </a:endParaRPr>
          </a:p>
        </p:txBody>
      </p:sp>
      <p:sp>
        <p:nvSpPr>
          <p:cNvPr id="24" name="AutoShape 22"/>
          <p:cNvSpPr>
            <a:spLocks noChangeArrowheads="1"/>
          </p:cNvSpPr>
          <p:nvPr/>
        </p:nvSpPr>
        <p:spPr bwMode="auto">
          <a:xfrm>
            <a:off x="3823005" y="5080624"/>
            <a:ext cx="539750" cy="503237"/>
          </a:xfrm>
          <a:prstGeom prst="bevel">
            <a:avLst>
              <a:gd name="adj" fmla="val 12500"/>
            </a:avLst>
          </a:prstGeom>
          <a:solidFill>
            <a:srgbClr val="6699FF"/>
          </a:solidFill>
          <a:ln>
            <a:noFill/>
          </a:ln>
          <a:effectLst/>
        </p:spPr>
        <p:txBody>
          <a:bodyPr wrap="none" anchor="ctr"/>
          <a:lstStyle/>
          <a:p>
            <a:pPr algn="ctr" latinLnBrk="1">
              <a:defRPr/>
            </a:pPr>
            <a:r>
              <a:rPr lang="zh-CN" altLang="en-US" sz="3200" b="1" kern="0" dirty="0">
                <a:solidFill>
                  <a:schemeClr val="bg1"/>
                </a:solidFill>
                <a:effectLst>
                  <a:outerShdw blurRad="38100" dist="38100" dir="2700000" algn="tl">
                    <a:srgbClr val="000000"/>
                  </a:outerShdw>
                </a:effectLst>
                <a:latin typeface="微软雅黑" panose="020B0503020204020204" pitchFamily="34" charset="-122"/>
                <a:ea typeface="微软雅黑" panose="020B0503020204020204" pitchFamily="34" charset="-122"/>
                <a:sym typeface="Arial" panose="020B0604020202020204" pitchFamily="34" charset="0"/>
              </a:rPr>
              <a:t>五</a:t>
            </a:r>
            <a:endParaRPr lang="zh-CN" altLang="en-US" sz="3200" b="1" kern="0" dirty="0">
              <a:solidFill>
                <a:schemeClr val="bg1"/>
              </a:solidFill>
              <a:effectLst>
                <a:outerShdw blurRad="38100" dist="38100" dir="2700000" algn="tl">
                  <a:srgbClr val="000000"/>
                </a:outerShdw>
              </a:effectLst>
              <a:latin typeface="微软雅黑" panose="020B0503020204020204" pitchFamily="34" charset="-122"/>
              <a:ea typeface="微软雅黑" panose="020B0503020204020204" pitchFamily="34" charset="-122"/>
              <a:sym typeface="Arial" panose="020B0604020202020204" pitchFamily="34" charset="0"/>
            </a:endParaRPr>
          </a:p>
        </p:txBody>
      </p:sp>
      <p:sp>
        <p:nvSpPr>
          <p:cNvPr id="25" name="矩形 21"/>
          <p:cNvSpPr>
            <a:spLocks noChangeArrowheads="1"/>
          </p:cNvSpPr>
          <p:nvPr/>
        </p:nvSpPr>
        <p:spPr bwMode="auto">
          <a:xfrm>
            <a:off x="4631042" y="4853281"/>
            <a:ext cx="3057246" cy="7439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lvl="0" algn="dist" fontAlgn="base">
              <a:lnSpc>
                <a:spcPct val="150000"/>
              </a:lnSpc>
              <a:spcBef>
                <a:spcPct val="0"/>
              </a:spcBef>
              <a:spcAft>
                <a:spcPct val="0"/>
              </a:spcAft>
              <a:buNone/>
            </a:pPr>
            <a:r>
              <a:rPr lang="zh-CN" altLang="en-US" b="1" dirty="0">
                <a:solidFill>
                  <a:srgbClr val="2D2D8A"/>
                </a:solidFill>
              </a:rPr>
              <a:t>预算与成果效益</a:t>
            </a:r>
            <a:endParaRPr lang="zh-CN" altLang="en-US" b="1" dirty="0">
              <a:solidFill>
                <a:srgbClr val="2D2D8A"/>
              </a:solidFill>
            </a:endParaRPr>
          </a:p>
        </p:txBody>
      </p:sp>
      <p:sp>
        <p:nvSpPr>
          <p:cNvPr id="27" name="矩形 21"/>
          <p:cNvSpPr>
            <a:spLocks noChangeArrowheads="1"/>
          </p:cNvSpPr>
          <p:nvPr/>
        </p:nvSpPr>
        <p:spPr bwMode="auto">
          <a:xfrm>
            <a:off x="4631042" y="4070320"/>
            <a:ext cx="3057246" cy="7439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lvl="0" algn="dist" fontAlgn="base">
              <a:lnSpc>
                <a:spcPct val="150000"/>
              </a:lnSpc>
              <a:spcBef>
                <a:spcPct val="0"/>
              </a:spcBef>
              <a:spcAft>
                <a:spcPct val="0"/>
              </a:spcAft>
              <a:buNone/>
            </a:pPr>
            <a:r>
              <a:rPr lang="zh-CN" altLang="en-US" b="1" dirty="0">
                <a:solidFill>
                  <a:srgbClr val="2D2D8A"/>
                </a:solidFill>
              </a:rPr>
              <a:t>团队研究基础</a:t>
            </a:r>
            <a:endParaRPr lang="zh-CN" altLang="en-US" b="1" dirty="0">
              <a:solidFill>
                <a:srgbClr val="2D2D8A"/>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矩形: 圆角 36"/>
          <p:cNvSpPr/>
          <p:nvPr/>
        </p:nvSpPr>
        <p:spPr bwMode="auto">
          <a:xfrm>
            <a:off x="6861378" y="5285852"/>
            <a:ext cx="4612936" cy="1150891"/>
          </a:xfrm>
          <a:prstGeom prst="roundRect">
            <a:avLst/>
          </a:prstGeom>
          <a:solidFill>
            <a:schemeClr val="bg1">
              <a:lumMod val="95000"/>
            </a:schemeClr>
          </a:solidFill>
          <a:ln w="9525" cap="flat" cmpd="sng">
            <a:noFill/>
            <a:bevel/>
          </a:ln>
          <a:effectLst/>
        </p:spPr>
        <p:txBody>
          <a:bodyPr wrap="square" rtlCol="0" anchor="ctr">
            <a:spAutoFit/>
          </a:bodyPr>
          <a:lstStyle/>
          <a:p>
            <a:pPr marL="342900" indent="-342900" algn="ctr" eaLnBrk="0" hangingPunct="0">
              <a:lnSpc>
                <a:spcPct val="150000"/>
              </a:lnSpc>
            </a:pPr>
            <a:endParaRPr lang="zh-CN" altLang="en-US" sz="1600" dirty="0"/>
          </a:p>
        </p:txBody>
      </p:sp>
      <p:sp>
        <p:nvSpPr>
          <p:cNvPr id="36" name="矩形: 圆角 35"/>
          <p:cNvSpPr/>
          <p:nvPr/>
        </p:nvSpPr>
        <p:spPr bwMode="auto">
          <a:xfrm>
            <a:off x="854250" y="4503965"/>
            <a:ext cx="5241750" cy="2002461"/>
          </a:xfrm>
          <a:prstGeom prst="roundRect">
            <a:avLst/>
          </a:prstGeom>
          <a:solidFill>
            <a:schemeClr val="bg1">
              <a:lumMod val="95000"/>
            </a:schemeClr>
          </a:solidFill>
          <a:ln w="9525" cap="flat" cmpd="sng">
            <a:noFill/>
            <a:bevel/>
          </a:ln>
          <a:effectLst/>
        </p:spPr>
        <p:txBody>
          <a:bodyPr wrap="square" rtlCol="0" anchor="ctr">
            <a:spAutoFit/>
          </a:bodyPr>
          <a:lstStyle/>
          <a:p>
            <a:pPr marL="342900" indent="-342900" algn="ctr" eaLnBrk="0" hangingPunct="0">
              <a:lnSpc>
                <a:spcPct val="150000"/>
              </a:lnSpc>
            </a:pPr>
            <a:endParaRPr lang="zh-CN" altLang="en-US" sz="1600" dirty="0"/>
          </a:p>
        </p:txBody>
      </p:sp>
      <p:sp>
        <p:nvSpPr>
          <p:cNvPr id="2" name="矩形 16"/>
          <p:cNvSpPr/>
          <p:nvPr/>
        </p:nvSpPr>
        <p:spPr>
          <a:xfrm>
            <a:off x="947378" y="266918"/>
            <a:ext cx="7901654" cy="584775"/>
          </a:xfrm>
          <a:prstGeom prst="rect">
            <a:avLst/>
          </a:prstGeom>
          <a:noFill/>
          <a:ln w="9525">
            <a:noFill/>
          </a:ln>
        </p:spPr>
        <p:txBody>
          <a:bodyPr wrap="square">
            <a:spAutoFit/>
          </a:bodyPr>
          <a:lstStyle/>
          <a:p>
            <a:r>
              <a:rPr lang="zh-CN" altLang="en-US" sz="3200" b="1" dirty="0">
                <a:latin typeface="微软雅黑" panose="020B0503020204020204" pitchFamily="34" charset="-122"/>
                <a:ea typeface="微软雅黑" panose="020B0503020204020204" pitchFamily="34" charset="-122"/>
              </a:rPr>
              <a:t>国外研究现状：</a:t>
            </a:r>
            <a:r>
              <a:rPr lang="en-US" altLang="zh-CN" sz="3200" b="1" dirty="0">
                <a:latin typeface="微软雅黑" panose="020B0503020204020204" pitchFamily="34" charset="-122"/>
                <a:ea typeface="微软雅黑" panose="020B0503020204020204" pitchFamily="34" charset="-122"/>
              </a:rPr>
              <a:t>NIST</a:t>
            </a:r>
            <a:r>
              <a:rPr lang="zh-CN" altLang="en-US" sz="3200" b="1" dirty="0">
                <a:latin typeface="微软雅黑" panose="020B0503020204020204" pitchFamily="34" charset="-122"/>
                <a:ea typeface="微软雅黑" panose="020B0503020204020204" pitchFamily="34" charset="-122"/>
              </a:rPr>
              <a:t>计量型椭偏仪</a:t>
            </a:r>
            <a:endParaRPr lang="zh-CN" altLang="en-US" sz="3200" b="1" dirty="0">
              <a:latin typeface="微软雅黑" panose="020B0503020204020204" pitchFamily="34" charset="-122"/>
              <a:ea typeface="微软雅黑" panose="020B0503020204020204" pitchFamily="34" charset="-122"/>
            </a:endParaRPr>
          </a:p>
        </p:txBody>
      </p:sp>
      <p:sp>
        <p:nvSpPr>
          <p:cNvPr id="20" name="AutoShape 6" descr="Spectrometer Goniometer - Advanced Researcher Version - Global ..."/>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US"/>
          </a:p>
        </p:txBody>
      </p:sp>
      <p:pic>
        <p:nvPicPr>
          <p:cNvPr id="3080" name="Picture 8"/>
          <p:cNvPicPr>
            <a:picLocks noChangeAspect="1" noChangeArrowheads="1"/>
          </p:cNvPicPr>
          <p:nvPr/>
        </p:nvPicPr>
        <p:blipFill rotWithShape="1">
          <a:blip r:embed="rId1">
            <a:extLst>
              <a:ext uri="{28A0092B-C50C-407E-A947-70E740481C1C}">
                <a14:useLocalDpi xmlns:a14="http://schemas.microsoft.com/office/drawing/2010/main" val="0"/>
              </a:ext>
            </a:extLst>
          </a:blip>
          <a:srcRect l="1" r="14099"/>
          <a:stretch>
            <a:fillRect/>
          </a:stretch>
        </p:blipFill>
        <p:spPr bwMode="auto">
          <a:xfrm>
            <a:off x="854250" y="2085306"/>
            <a:ext cx="5241750" cy="2228596"/>
          </a:xfrm>
          <a:prstGeom prst="rect">
            <a:avLst/>
          </a:prstGeom>
          <a:noFill/>
          <a:extLst>
            <a:ext uri="{909E8E84-426E-40DD-AFC4-6F175D3DCCD1}">
              <a14:hiddenFill xmlns:a14="http://schemas.microsoft.com/office/drawing/2010/main">
                <a:solidFill>
                  <a:srgbClr val="FFFFFF"/>
                </a:solidFill>
              </a14:hiddenFill>
            </a:ext>
          </a:extLst>
        </p:spPr>
      </p:pic>
      <p:sp>
        <p:nvSpPr>
          <p:cNvPr id="56" name="文本框 15"/>
          <p:cNvSpPr txBox="1"/>
          <p:nvPr/>
        </p:nvSpPr>
        <p:spPr>
          <a:xfrm>
            <a:off x="1273360" y="4549047"/>
            <a:ext cx="4403530" cy="1887696"/>
          </a:xfrm>
          <a:prstGeom prst="rect">
            <a:avLst/>
          </a:prstGeom>
          <a:noFill/>
        </p:spPr>
        <p:txBody>
          <a:bodyPr wrap="square" rtlCol="0">
            <a:spAutoFit/>
          </a:bodyPr>
          <a:lstStyle/>
          <a:p>
            <a:pPr algn="just">
              <a:lnSpc>
                <a:spcPts val="3500"/>
              </a:lnSpc>
            </a:pP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NIST</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研制了</a:t>
            </a:r>
            <a:r>
              <a:rPr lang="zh-CN" altLang="en-US"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计量型激光椭偏仪</a:t>
            </a:r>
            <a:endPar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endParaRPr>
          </a:p>
          <a:p>
            <a:pPr algn="just">
              <a:lnSpc>
                <a:spcPts val="3500"/>
              </a:lnSpc>
            </a:pPr>
            <a:endPar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endParaRPr>
          </a:p>
          <a:p>
            <a:pPr algn="just">
              <a:lnSpc>
                <a:spcPts val="3500"/>
              </a:lnSpc>
            </a:pP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膜厚值</a:t>
            </a:r>
            <a:r>
              <a:rPr lang="zh-CN" altLang="en-US"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直接溯源</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到激光波长，因此标准不确定度优于</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0.2nm</a:t>
            </a:r>
            <a:endPar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7" name="文本框 15"/>
          <p:cNvSpPr txBox="1"/>
          <p:nvPr/>
        </p:nvSpPr>
        <p:spPr>
          <a:xfrm>
            <a:off x="7127033" y="5383770"/>
            <a:ext cx="4236343" cy="990015"/>
          </a:xfrm>
          <a:prstGeom prst="rect">
            <a:avLst/>
          </a:prstGeom>
          <a:noFill/>
        </p:spPr>
        <p:txBody>
          <a:bodyPr wrap="square" rtlCol="0">
            <a:spAutoFit/>
          </a:bodyPr>
          <a:lstStyle/>
          <a:p>
            <a:pPr algn="just">
              <a:lnSpc>
                <a:spcPts val="3500"/>
              </a:lnSpc>
            </a:pPr>
            <a:r>
              <a:rPr lang="zh-CN" altLang="en-US" sz="2400" b="1" dirty="0">
                <a:latin typeface="微软雅黑" panose="020B0503020204020204" pitchFamily="34" charset="-122"/>
                <a:ea typeface="微软雅黑" panose="020B0503020204020204" pitchFamily="34" charset="-122"/>
              </a:rPr>
              <a:t>基于计量型激光椭偏仪，研制了相应的</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SRM</a:t>
            </a:r>
            <a:r>
              <a:rPr lang="zh-CN" altLang="en-US" sz="2400" b="1" dirty="0">
                <a:latin typeface="微软雅黑" panose="020B0503020204020204" pitchFamily="34" charset="-122"/>
                <a:ea typeface="微软雅黑" panose="020B0503020204020204" pitchFamily="34" charset="-122"/>
              </a:rPr>
              <a:t>膜厚标准物质 </a:t>
            </a:r>
            <a:endParaRPr lang="zh-CN" altLang="en-US" sz="2400" b="1" dirty="0">
              <a:latin typeface="微软雅黑" panose="020B0503020204020204" pitchFamily="34" charset="-122"/>
              <a:ea typeface="微软雅黑" panose="020B0503020204020204" pitchFamily="34" charset="-122"/>
            </a:endParaRPr>
          </a:p>
        </p:txBody>
      </p:sp>
      <p:grpSp>
        <p:nvGrpSpPr>
          <p:cNvPr id="58" name="组合 34"/>
          <p:cNvGrpSpPr/>
          <p:nvPr/>
        </p:nvGrpSpPr>
        <p:grpSpPr>
          <a:xfrm>
            <a:off x="947378" y="1076398"/>
            <a:ext cx="4605672" cy="657521"/>
            <a:chOff x="707571" y="957114"/>
            <a:chExt cx="4293836" cy="563354"/>
          </a:xfrm>
        </p:grpSpPr>
        <p:pic>
          <p:nvPicPr>
            <p:cNvPr id="59" name="Picture 2" descr="Image result for nist"/>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b="62656"/>
            <a:stretch>
              <a:fillRect/>
            </a:stretch>
          </p:blipFill>
          <p:spPr bwMode="auto">
            <a:xfrm>
              <a:off x="707571" y="999905"/>
              <a:ext cx="3133827" cy="483271"/>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2" descr="Image result for nist"/>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39637"/>
            <a:stretch>
              <a:fillRect/>
            </a:stretch>
          </p:blipFill>
          <p:spPr bwMode="auto">
            <a:xfrm>
              <a:off x="2741335" y="957114"/>
              <a:ext cx="2260072" cy="56335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3" name="组合 32"/>
          <p:cNvGrpSpPr/>
          <p:nvPr/>
        </p:nvGrpSpPr>
        <p:grpSpPr>
          <a:xfrm>
            <a:off x="7795425" y="1059031"/>
            <a:ext cx="2801505" cy="3852177"/>
            <a:chOff x="8218619" y="1700558"/>
            <a:chExt cx="2801505" cy="3852177"/>
          </a:xfrm>
        </p:grpSpPr>
        <p:sp>
          <p:nvSpPr>
            <p:cNvPr id="4" name="矩形: 圆角 3"/>
            <p:cNvSpPr/>
            <p:nvPr/>
          </p:nvSpPr>
          <p:spPr bwMode="auto">
            <a:xfrm>
              <a:off x="8544560" y="1827832"/>
              <a:ext cx="1046480" cy="446931"/>
            </a:xfrm>
            <a:prstGeom prst="roundRect">
              <a:avLst/>
            </a:prstGeom>
            <a:noFill/>
            <a:ln w="9525" cap="flat" cmpd="sng">
              <a:noFill/>
              <a:bevel/>
            </a:ln>
            <a:effectLst/>
          </p:spPr>
          <p:txBody>
            <a:bodyPr wrap="square" rtlCol="0" anchor="ctr">
              <a:spAutoFit/>
            </a:bodyPr>
            <a:lstStyle/>
            <a:p>
              <a:pPr marL="342900" indent="-342900" algn="ctr" eaLnBrk="0" hangingPunct="0">
                <a:lnSpc>
                  <a:spcPct val="150000"/>
                </a:lnSpc>
              </a:pPr>
              <a:endParaRPr lang="zh-CN" altLang="en-US" sz="1600" b="1" dirty="0">
                <a:latin typeface="+mj-lt"/>
              </a:endParaRPr>
            </a:p>
          </p:txBody>
        </p:sp>
        <p:sp>
          <p:nvSpPr>
            <p:cNvPr id="5" name="矩形: 圆角 4"/>
            <p:cNvSpPr/>
            <p:nvPr/>
          </p:nvSpPr>
          <p:spPr bwMode="auto">
            <a:xfrm>
              <a:off x="8641975" y="1857921"/>
              <a:ext cx="1827621" cy="446931"/>
            </a:xfrm>
            <a:prstGeom prst="roundRect">
              <a:avLst/>
            </a:prstGeom>
            <a:noFill/>
            <a:ln w="28575" cap="flat" cmpd="sng">
              <a:solidFill>
                <a:srgbClr val="005CA2"/>
              </a:solidFill>
              <a:bevel/>
            </a:ln>
            <a:effectLst/>
          </p:spPr>
          <p:txBody>
            <a:bodyPr wrap="square" rtlCol="0" anchor="ctr">
              <a:spAutoFit/>
            </a:bodyPr>
            <a:lstStyle/>
            <a:p>
              <a:pPr marL="342900" indent="-342900" algn="ctr" eaLnBrk="0" hangingPunct="0">
                <a:lnSpc>
                  <a:spcPct val="150000"/>
                </a:lnSpc>
              </a:pPr>
              <a:endParaRPr lang="zh-CN" altLang="en-US" sz="1600" b="1" dirty="0">
                <a:latin typeface="+mj-lt"/>
              </a:endParaRPr>
            </a:p>
          </p:txBody>
        </p:sp>
        <p:sp>
          <p:nvSpPr>
            <p:cNvPr id="6" name="文本框 5"/>
            <p:cNvSpPr txBox="1"/>
            <p:nvPr/>
          </p:nvSpPr>
          <p:spPr bwMode="auto">
            <a:xfrm>
              <a:off x="8641975" y="1700558"/>
              <a:ext cx="173501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rtlCol="0">
              <a:spAutoFit/>
            </a:bodyPr>
            <a:lstStyle/>
            <a:p>
              <a:pPr eaLnBrk="1" hangingPunct="1">
                <a:lnSpc>
                  <a:spcPct val="200000"/>
                </a:lnSpc>
              </a:pPr>
              <a:r>
                <a:rPr lang="en-US" altLang="zh-CN" b="1" dirty="0">
                  <a:latin typeface="+mj-lt"/>
                  <a:cs typeface="Times New Roman" panose="02020603050405020304" pitchFamily="18" charset="0"/>
                </a:rPr>
                <a:t>   </a:t>
              </a:r>
              <a:r>
                <a:rPr lang="zh-CN" altLang="en-US" b="1" dirty="0">
                  <a:latin typeface="Times New Roman" panose="02020603050405020304" pitchFamily="18" charset="0"/>
                  <a:cs typeface="Times New Roman" panose="02020603050405020304" pitchFamily="18" charset="0"/>
                </a:rPr>
                <a:t>激光波长</a:t>
              </a:r>
              <a:endParaRPr lang="zh-CN" altLang="en-US" sz="1800" b="1" dirty="0">
                <a:latin typeface="+mj-lt"/>
                <a:cs typeface="Times New Roman" panose="02020603050405020304" pitchFamily="18" charset="0"/>
              </a:endParaRPr>
            </a:p>
          </p:txBody>
        </p:sp>
        <p:sp>
          <p:nvSpPr>
            <p:cNvPr id="17" name="矩形: 圆角 16"/>
            <p:cNvSpPr/>
            <p:nvPr/>
          </p:nvSpPr>
          <p:spPr bwMode="auto">
            <a:xfrm>
              <a:off x="8289692" y="3575837"/>
              <a:ext cx="2547738" cy="830997"/>
            </a:xfrm>
            <a:prstGeom prst="roundRect">
              <a:avLst/>
            </a:prstGeom>
            <a:noFill/>
            <a:ln w="28575" cap="flat" cmpd="sng">
              <a:solidFill>
                <a:srgbClr val="005CA2"/>
              </a:solidFill>
              <a:bevel/>
            </a:ln>
            <a:effectLst/>
          </p:spPr>
          <p:txBody>
            <a:bodyPr wrap="square" rtlCol="0" anchor="ctr">
              <a:spAutoFit/>
            </a:bodyPr>
            <a:lstStyle/>
            <a:p>
              <a:pPr marL="342900" indent="-342900" algn="ctr" eaLnBrk="0" hangingPunct="0">
                <a:lnSpc>
                  <a:spcPct val="150000"/>
                </a:lnSpc>
              </a:pPr>
              <a:endParaRPr lang="zh-CN" altLang="en-US" sz="1600" b="1" dirty="0">
                <a:latin typeface="+mj-lt"/>
              </a:endParaRPr>
            </a:p>
          </p:txBody>
        </p:sp>
        <p:sp>
          <p:nvSpPr>
            <p:cNvPr id="18" name="文本框 17"/>
            <p:cNvSpPr txBox="1"/>
            <p:nvPr/>
          </p:nvSpPr>
          <p:spPr bwMode="auto">
            <a:xfrm>
              <a:off x="8218619" y="3632568"/>
              <a:ext cx="2801505"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rtlCol="0">
              <a:spAutoFit/>
            </a:bodyPr>
            <a:lstStyle/>
            <a:p>
              <a:pPr eaLnBrk="1" hangingPunct="1"/>
              <a:r>
                <a:rPr lang="en-US" altLang="zh-CN" sz="2000" b="1" dirty="0">
                  <a:latin typeface="Times New Roman" panose="02020603050405020304" pitchFamily="18" charset="0"/>
                  <a:cs typeface="Times New Roman" panose="02020603050405020304" pitchFamily="18" charset="0"/>
                </a:rPr>
                <a:t>SRM2531</a:t>
              </a:r>
              <a:r>
                <a:rPr lang="zh-CN" altLang="en-US" sz="2000" b="1" dirty="0">
                  <a:latin typeface="Times New Roman" panose="02020603050405020304" pitchFamily="18" charset="0"/>
                  <a:cs typeface="Times New Roman" panose="02020603050405020304" pitchFamily="18" charset="0"/>
                </a:rPr>
                <a:t>、</a:t>
              </a:r>
              <a:r>
                <a:rPr lang="en-US" altLang="zh-CN" sz="2000" b="1" dirty="0">
                  <a:latin typeface="Times New Roman" panose="02020603050405020304" pitchFamily="18" charset="0"/>
                  <a:cs typeface="Times New Roman" panose="02020603050405020304" pitchFamily="18" charset="0"/>
                </a:rPr>
                <a:t>SRM2532</a:t>
              </a:r>
              <a:r>
                <a:rPr lang="zh-CN" altLang="en-US" sz="2000" b="1" dirty="0">
                  <a:latin typeface="Times New Roman" panose="02020603050405020304" pitchFamily="18" charset="0"/>
                  <a:cs typeface="Times New Roman" panose="02020603050405020304" pitchFamily="18" charset="0"/>
                </a:rPr>
                <a:t>、</a:t>
              </a:r>
              <a:endParaRPr lang="en-US" altLang="zh-CN" sz="2000" b="1" dirty="0">
                <a:latin typeface="Times New Roman" panose="02020603050405020304" pitchFamily="18" charset="0"/>
                <a:cs typeface="Times New Roman" panose="02020603050405020304" pitchFamily="18" charset="0"/>
              </a:endParaRPr>
            </a:p>
            <a:p>
              <a:r>
                <a:rPr lang="en-US" altLang="zh-CN" sz="2000" b="1" dirty="0">
                  <a:latin typeface="Times New Roman" panose="02020603050405020304" pitchFamily="18" charset="0"/>
                  <a:cs typeface="Times New Roman" panose="02020603050405020304" pitchFamily="18" charset="0"/>
                </a:rPr>
                <a:t>SRM2533</a:t>
              </a:r>
              <a:r>
                <a:rPr lang="zh-CN" altLang="en-US" sz="2000" b="1" dirty="0">
                  <a:latin typeface="Times New Roman" panose="02020603050405020304" pitchFamily="18" charset="0"/>
                  <a:cs typeface="Times New Roman" panose="02020603050405020304" pitchFamily="18" charset="0"/>
                </a:rPr>
                <a:t>、</a:t>
              </a:r>
              <a:r>
                <a:rPr lang="en-US" altLang="zh-CN" sz="2000" b="1" dirty="0">
                  <a:latin typeface="Times New Roman" panose="02020603050405020304" pitchFamily="18" charset="0"/>
                  <a:cs typeface="Times New Roman" panose="02020603050405020304" pitchFamily="18" charset="0"/>
                </a:rPr>
                <a:t>SRM2534</a:t>
              </a:r>
              <a:endParaRPr lang="en-US" altLang="zh-CN" sz="2000" b="1" dirty="0">
                <a:latin typeface="Times New Roman" panose="02020603050405020304" pitchFamily="18" charset="0"/>
                <a:cs typeface="Times New Roman" panose="02020603050405020304" pitchFamily="18" charset="0"/>
              </a:endParaRPr>
            </a:p>
          </p:txBody>
        </p:sp>
        <p:sp>
          <p:nvSpPr>
            <p:cNvPr id="26" name="矩形: 圆角 25"/>
            <p:cNvSpPr/>
            <p:nvPr/>
          </p:nvSpPr>
          <p:spPr bwMode="auto">
            <a:xfrm>
              <a:off x="8616270" y="2574663"/>
              <a:ext cx="1827621" cy="717461"/>
            </a:xfrm>
            <a:prstGeom prst="roundRect">
              <a:avLst/>
            </a:prstGeom>
            <a:noFill/>
            <a:ln w="28575" cap="flat" cmpd="sng">
              <a:solidFill>
                <a:srgbClr val="005CA2"/>
              </a:solidFill>
              <a:bevel/>
            </a:ln>
            <a:effectLst/>
          </p:spPr>
          <p:txBody>
            <a:bodyPr wrap="square" rtlCol="0" anchor="ctr">
              <a:spAutoFit/>
            </a:bodyPr>
            <a:lstStyle/>
            <a:p>
              <a:pPr marL="342900" indent="-342900" algn="ctr" eaLnBrk="0" hangingPunct="0">
                <a:lnSpc>
                  <a:spcPct val="150000"/>
                </a:lnSpc>
              </a:pPr>
              <a:endParaRPr lang="zh-CN" altLang="en-US" sz="1600" b="1" dirty="0">
                <a:latin typeface="+mj-lt"/>
              </a:endParaRPr>
            </a:p>
          </p:txBody>
        </p:sp>
        <p:sp>
          <p:nvSpPr>
            <p:cNvPr id="16" name="文本框 15"/>
            <p:cNvSpPr txBox="1"/>
            <p:nvPr/>
          </p:nvSpPr>
          <p:spPr bwMode="auto">
            <a:xfrm>
              <a:off x="8860721" y="2526075"/>
              <a:ext cx="1405680" cy="7614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rtlCol="0">
              <a:spAutoFit/>
            </a:bodyPr>
            <a:lstStyle/>
            <a:p>
              <a:pPr algn="ctr" eaLnBrk="1" hangingPunct="1">
                <a:lnSpc>
                  <a:spcPct val="130000"/>
                </a:lnSpc>
              </a:pPr>
              <a:r>
                <a:rPr lang="zh-CN" altLang="en-US" sz="1800" b="1" dirty="0">
                  <a:latin typeface="+mj-lt"/>
                  <a:cs typeface="Times New Roman" panose="02020603050405020304" pitchFamily="18" charset="0"/>
                </a:rPr>
                <a:t>计量型</a:t>
              </a:r>
              <a:endParaRPr lang="en-US" altLang="zh-CN" sz="1800" b="1" dirty="0">
                <a:latin typeface="+mj-lt"/>
                <a:cs typeface="Times New Roman" panose="02020603050405020304" pitchFamily="18" charset="0"/>
              </a:endParaRPr>
            </a:p>
            <a:p>
              <a:pPr algn="ctr" eaLnBrk="1" hangingPunct="1">
                <a:lnSpc>
                  <a:spcPct val="130000"/>
                </a:lnSpc>
              </a:pPr>
              <a:r>
                <a:rPr lang="zh-CN" altLang="en-US" sz="1800" b="1" dirty="0">
                  <a:latin typeface="+mj-lt"/>
                  <a:cs typeface="Times New Roman" panose="02020603050405020304" pitchFamily="18" charset="0"/>
                </a:rPr>
                <a:t>激光椭偏仪</a:t>
              </a:r>
              <a:endParaRPr lang="zh-CN" altLang="en-US" sz="1800" b="1" dirty="0">
                <a:latin typeface="+mj-lt"/>
                <a:cs typeface="Times New Roman" panose="02020603050405020304" pitchFamily="18" charset="0"/>
              </a:endParaRPr>
            </a:p>
          </p:txBody>
        </p:sp>
        <p:sp>
          <p:nvSpPr>
            <p:cNvPr id="28" name="矩形: 圆角 27"/>
            <p:cNvSpPr/>
            <p:nvPr/>
          </p:nvSpPr>
          <p:spPr bwMode="auto">
            <a:xfrm>
              <a:off x="8278004" y="4786229"/>
              <a:ext cx="2559426" cy="766506"/>
            </a:xfrm>
            <a:prstGeom prst="roundRect">
              <a:avLst/>
            </a:prstGeom>
            <a:noFill/>
            <a:ln w="28575" cap="flat" cmpd="sng">
              <a:solidFill>
                <a:srgbClr val="005CA2"/>
              </a:solidFill>
              <a:bevel/>
            </a:ln>
            <a:effectLst/>
          </p:spPr>
          <p:txBody>
            <a:bodyPr wrap="square" rtlCol="0" anchor="ctr">
              <a:spAutoFit/>
            </a:bodyPr>
            <a:lstStyle/>
            <a:p>
              <a:pPr marL="342900" indent="-342900" algn="ctr" eaLnBrk="0" hangingPunct="0">
                <a:lnSpc>
                  <a:spcPct val="150000"/>
                </a:lnSpc>
              </a:pPr>
              <a:endParaRPr lang="zh-CN" altLang="en-US" sz="1600" b="1" dirty="0">
                <a:latin typeface="+mj-lt"/>
              </a:endParaRPr>
            </a:p>
          </p:txBody>
        </p:sp>
        <p:sp>
          <p:nvSpPr>
            <p:cNvPr id="21" name="文本框 20"/>
            <p:cNvSpPr txBox="1"/>
            <p:nvPr/>
          </p:nvSpPr>
          <p:spPr bwMode="auto">
            <a:xfrm>
              <a:off x="8602203" y="4766105"/>
              <a:ext cx="2132393"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rtlCol="0">
              <a:spAutoFit/>
            </a:bodyPr>
            <a:lstStyle/>
            <a:p>
              <a:pPr eaLnBrk="1" hangingPunct="1">
                <a:lnSpc>
                  <a:spcPct val="200000"/>
                </a:lnSpc>
              </a:pPr>
              <a:r>
                <a:rPr lang="en-US" altLang="zh-CN" sz="2000" b="1" dirty="0">
                  <a:latin typeface="Times New Roman" panose="02020603050405020304" pitchFamily="18" charset="0"/>
                  <a:cs typeface="Times New Roman" panose="02020603050405020304" pitchFamily="18" charset="0"/>
                </a:rPr>
                <a:t>VLSI Standards</a:t>
              </a:r>
              <a:endParaRPr lang="zh-CN" altLang="en-US" sz="1800" b="1" dirty="0">
                <a:latin typeface="Times New Roman" panose="02020603050405020304" pitchFamily="18" charset="0"/>
                <a:cs typeface="Times New Roman" panose="02020603050405020304" pitchFamily="18" charset="0"/>
              </a:endParaRPr>
            </a:p>
          </p:txBody>
        </p:sp>
        <p:sp>
          <p:nvSpPr>
            <p:cNvPr id="40" name="箭头: 下 39"/>
            <p:cNvSpPr/>
            <p:nvPr/>
          </p:nvSpPr>
          <p:spPr bwMode="auto">
            <a:xfrm>
              <a:off x="9509482" y="3315868"/>
              <a:ext cx="109890" cy="238345"/>
            </a:xfrm>
            <a:prstGeom prst="downArrow">
              <a:avLst>
                <a:gd name="adj1" fmla="val 35086"/>
                <a:gd name="adj2" fmla="val 50000"/>
              </a:avLst>
            </a:prstGeom>
            <a:solidFill>
              <a:srgbClr val="005CA2"/>
            </a:solidFill>
            <a:ln w="9525" cap="flat" cmpd="sng">
              <a:noFill/>
              <a:bevel/>
            </a:ln>
            <a:effectLst/>
          </p:spPr>
          <p:txBody>
            <a:bodyPr wrap="square" rtlCol="0" anchor="ctr">
              <a:spAutoFit/>
            </a:bodyPr>
            <a:lstStyle/>
            <a:p>
              <a:pPr marL="342900" indent="-342900" algn="ctr" eaLnBrk="0" hangingPunct="0">
                <a:lnSpc>
                  <a:spcPct val="150000"/>
                </a:lnSpc>
              </a:pPr>
              <a:endParaRPr lang="zh-CN" altLang="en-US" sz="1600" dirty="0"/>
            </a:p>
          </p:txBody>
        </p:sp>
        <p:sp>
          <p:nvSpPr>
            <p:cNvPr id="45" name="箭头: 下 44"/>
            <p:cNvSpPr/>
            <p:nvPr/>
          </p:nvSpPr>
          <p:spPr bwMode="auto">
            <a:xfrm>
              <a:off x="9512214" y="4423130"/>
              <a:ext cx="98794" cy="363099"/>
            </a:xfrm>
            <a:prstGeom prst="downArrow">
              <a:avLst>
                <a:gd name="adj1" fmla="val 35086"/>
                <a:gd name="adj2" fmla="val 50000"/>
              </a:avLst>
            </a:prstGeom>
            <a:solidFill>
              <a:srgbClr val="005CA2"/>
            </a:solidFill>
            <a:ln w="9525" cap="flat" cmpd="sng">
              <a:noFill/>
              <a:bevel/>
            </a:ln>
            <a:effectLst/>
          </p:spPr>
          <p:txBody>
            <a:bodyPr wrap="square" rtlCol="0" anchor="ctr">
              <a:spAutoFit/>
            </a:bodyPr>
            <a:lstStyle/>
            <a:p>
              <a:pPr marL="342900" indent="-342900" algn="ctr" eaLnBrk="0" hangingPunct="0">
                <a:lnSpc>
                  <a:spcPct val="150000"/>
                </a:lnSpc>
              </a:pPr>
              <a:endParaRPr lang="zh-CN" altLang="en-US" sz="1600" dirty="0"/>
            </a:p>
          </p:txBody>
        </p:sp>
      </p:grpSp>
      <p:sp>
        <p:nvSpPr>
          <p:cNvPr id="35" name="箭头: 下 34"/>
          <p:cNvSpPr/>
          <p:nvPr/>
        </p:nvSpPr>
        <p:spPr bwMode="auto">
          <a:xfrm>
            <a:off x="9077646" y="1657152"/>
            <a:ext cx="109890" cy="238345"/>
          </a:xfrm>
          <a:prstGeom prst="downArrow">
            <a:avLst>
              <a:gd name="adj1" fmla="val 35086"/>
              <a:gd name="adj2" fmla="val 50000"/>
            </a:avLst>
          </a:prstGeom>
          <a:solidFill>
            <a:srgbClr val="005CA2"/>
          </a:solidFill>
          <a:ln w="9525" cap="flat" cmpd="sng">
            <a:noFill/>
            <a:bevel/>
          </a:ln>
          <a:effectLst/>
        </p:spPr>
        <p:txBody>
          <a:bodyPr wrap="square" rtlCol="0" anchor="ctr">
            <a:spAutoFit/>
          </a:bodyPr>
          <a:lstStyle/>
          <a:p>
            <a:pPr marL="342900" indent="-342900" algn="ctr" eaLnBrk="0" hangingPunct="0">
              <a:lnSpc>
                <a:spcPct val="150000"/>
              </a:lnSpc>
            </a:pPr>
            <a:endParaRPr lang="zh-CN" altLang="en-US" sz="16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圆角 3"/>
          <p:cNvSpPr/>
          <p:nvPr/>
        </p:nvSpPr>
        <p:spPr>
          <a:xfrm>
            <a:off x="6560229" y="1979643"/>
            <a:ext cx="4448175" cy="507529"/>
          </a:xfrm>
          <a:prstGeom prst="roundRect">
            <a:avLst>
              <a:gd name="adj" fmla="val 12465"/>
            </a:avLst>
          </a:prstGeom>
          <a:solidFill>
            <a:srgbClr val="B9E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latin typeface="微软雅黑" panose="020B0503020204020204" pitchFamily="34" charset="-122"/>
              <a:ea typeface="微软雅黑" panose="020B0503020204020204" pitchFamily="34" charset="-122"/>
            </a:endParaRPr>
          </a:p>
        </p:txBody>
      </p:sp>
      <p:sp>
        <p:nvSpPr>
          <p:cNvPr id="2" name="矩形 16"/>
          <p:cNvSpPr/>
          <p:nvPr/>
        </p:nvSpPr>
        <p:spPr>
          <a:xfrm>
            <a:off x="947378" y="266918"/>
            <a:ext cx="2757847" cy="584775"/>
          </a:xfrm>
          <a:prstGeom prst="rect">
            <a:avLst/>
          </a:prstGeom>
          <a:noFill/>
          <a:ln w="9525">
            <a:noFill/>
          </a:ln>
        </p:spPr>
        <p:txBody>
          <a:bodyPr wrap="square">
            <a:spAutoFit/>
          </a:bodyPr>
          <a:lstStyle/>
          <a:p>
            <a:r>
              <a:rPr lang="zh-CN" altLang="en-US" sz="3200" b="1" dirty="0">
                <a:latin typeface="微软雅黑" panose="020B0503020204020204" pitchFamily="34" charset="-122"/>
                <a:ea typeface="微软雅黑" panose="020B0503020204020204" pitchFamily="34" charset="-122"/>
              </a:rPr>
              <a:t>国内研究现状</a:t>
            </a:r>
            <a:endParaRPr lang="zh-CN" altLang="en-US" sz="3200" b="1" dirty="0">
              <a:latin typeface="微软雅黑" panose="020B0503020204020204" pitchFamily="34" charset="-122"/>
              <a:ea typeface="微软雅黑" panose="020B0503020204020204" pitchFamily="34" charset="-122"/>
            </a:endParaRPr>
          </a:p>
        </p:txBody>
      </p:sp>
      <p:sp>
        <p:nvSpPr>
          <p:cNvPr id="3" name="矩形 1"/>
          <p:cNvSpPr/>
          <p:nvPr/>
        </p:nvSpPr>
        <p:spPr>
          <a:xfrm>
            <a:off x="0" y="6015251"/>
            <a:ext cx="12192000" cy="812274"/>
          </a:xfrm>
          <a:prstGeom prst="rect">
            <a:avLst/>
          </a:prstGeom>
          <a:solidFill>
            <a:srgbClr val="0070C0"/>
          </a:solid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28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国内晶圆级膜厚标准片无法直接溯源</a:t>
            </a:r>
            <a:endParaRPr lang="zh-CN" altLang="en-US" sz="28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4" name="图片 3"/>
          <p:cNvPicPr>
            <a:picLocks noChangeAspect="1"/>
          </p:cNvPicPr>
          <p:nvPr/>
        </p:nvPicPr>
        <p:blipFill rotWithShape="1">
          <a:blip r:embed="rId1" cstate="print">
            <a:extLst>
              <a:ext uri="{28A0092B-C50C-407E-A947-70E740481C1C}">
                <a14:useLocalDpi xmlns:a14="http://schemas.microsoft.com/office/drawing/2010/main" val="0"/>
              </a:ext>
            </a:extLst>
          </a:blip>
          <a:srcRect t="10376"/>
          <a:stretch>
            <a:fillRect/>
          </a:stretch>
        </p:blipFill>
        <p:spPr>
          <a:xfrm>
            <a:off x="1026142" y="952568"/>
            <a:ext cx="2877178" cy="2288881"/>
          </a:xfrm>
          <a:prstGeom prst="rect">
            <a:avLst/>
          </a:prstGeom>
        </p:spPr>
      </p:pic>
      <p:sp>
        <p:nvSpPr>
          <p:cNvPr id="10" name="文本框 9"/>
          <p:cNvSpPr txBox="1"/>
          <p:nvPr/>
        </p:nvSpPr>
        <p:spPr bwMode="auto">
          <a:xfrm>
            <a:off x="4218562" y="4304455"/>
            <a:ext cx="2031325" cy="7195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rtlCol="0">
            <a:spAutoFit/>
          </a:bodyPr>
          <a:lstStyle/>
          <a:p>
            <a:pPr eaLnBrk="1" hangingPunct="1">
              <a:lnSpc>
                <a:spcPct val="200000"/>
              </a:lnSpc>
            </a:pPr>
            <a:r>
              <a:rPr lang="zh-CN" altLang="en-US" sz="2400" b="1"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多级校准溯源</a:t>
            </a:r>
            <a:endParaRPr lang="zh-CN" altLang="en-US" sz="2400" b="1"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1" name="文本框 10"/>
          <p:cNvSpPr txBox="1"/>
          <p:nvPr/>
        </p:nvSpPr>
        <p:spPr bwMode="auto">
          <a:xfrm>
            <a:off x="4372451" y="1737230"/>
            <a:ext cx="1723549" cy="7195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rtlCol="0">
            <a:spAutoFit/>
          </a:bodyPr>
          <a:lstStyle/>
          <a:p>
            <a:pPr eaLnBrk="1" hangingPunct="1">
              <a:lnSpc>
                <a:spcPct val="200000"/>
              </a:lnSpc>
            </a:pPr>
            <a:r>
              <a:rPr lang="zh-CN" altLang="en-US" sz="2400" b="1"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外国标准片</a:t>
            </a:r>
            <a:endParaRPr lang="zh-CN" altLang="en-US" sz="2400" b="1"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2" name="Rectangle: Rounded Corners 18"/>
          <p:cNvSpPr/>
          <p:nvPr/>
        </p:nvSpPr>
        <p:spPr bwMode="auto">
          <a:xfrm>
            <a:off x="280693" y="2863281"/>
            <a:ext cx="550689" cy="1615202"/>
          </a:xfrm>
          <a:prstGeom prst="roundRect">
            <a:avLst/>
          </a:prstGeom>
          <a:noFill/>
          <a:ln w="38100">
            <a:solidFill>
              <a:srgbClr val="FFC000"/>
            </a:solidFill>
          </a:ln>
        </p:spPr>
        <p:style>
          <a:lnRef idx="2">
            <a:schemeClr val="accent6"/>
          </a:lnRef>
          <a:fillRef idx="1">
            <a:schemeClr val="lt1"/>
          </a:fillRef>
          <a:effectRef idx="0">
            <a:schemeClr val="accent6"/>
          </a:effectRef>
          <a:fontRef idx="minor">
            <a:schemeClr val="dk1"/>
          </a:fontRef>
        </p:style>
        <p:txBody>
          <a:bodyPr wrap="square" rtlCol="0" anchor="ctr">
            <a:spAutoFit/>
          </a:bodyPr>
          <a:lstStyle/>
          <a:p>
            <a:pPr algn="ctr" eaLnBrk="0" hangingPunct="0"/>
            <a:r>
              <a:rPr lang="zh-CN" altLang="en-US" sz="2400" b="1" dirty="0">
                <a:solidFill>
                  <a:srgbClr val="FF0000"/>
                </a:solidFill>
                <a:latin typeface="微软雅黑" panose="020B0503020204020204" pitchFamily="34" charset="-122"/>
                <a:ea typeface="微软雅黑" panose="020B0503020204020204" pitchFamily="34" charset="-122"/>
              </a:rPr>
              <a:t>膜厚量值</a:t>
            </a:r>
            <a:endParaRPr lang="en-US" sz="2400" b="1" dirty="0">
              <a:solidFill>
                <a:srgbClr val="FF0000"/>
              </a:solidFill>
              <a:latin typeface="微软雅黑" panose="020B0503020204020204" pitchFamily="34" charset="-122"/>
              <a:ea typeface="微软雅黑" panose="020B0503020204020204" pitchFamily="34" charset="-122"/>
            </a:endParaRPr>
          </a:p>
        </p:txBody>
      </p:sp>
      <p:sp>
        <p:nvSpPr>
          <p:cNvPr id="14" name="矩形: 圆角 3"/>
          <p:cNvSpPr/>
          <p:nvPr/>
        </p:nvSpPr>
        <p:spPr>
          <a:xfrm>
            <a:off x="6595757" y="4523522"/>
            <a:ext cx="4448174" cy="507529"/>
          </a:xfrm>
          <a:prstGeom prst="roundRect">
            <a:avLst>
              <a:gd name="adj" fmla="val 12465"/>
            </a:avLst>
          </a:prstGeom>
          <a:solidFill>
            <a:srgbClr val="B9E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latin typeface="微软雅黑" panose="020B0503020204020204" pitchFamily="34" charset="-122"/>
              <a:ea typeface="微软雅黑" panose="020B0503020204020204" pitchFamily="34" charset="-122"/>
            </a:endParaRPr>
          </a:p>
        </p:txBody>
      </p:sp>
      <p:sp>
        <p:nvSpPr>
          <p:cNvPr id="15" name="文本框 2"/>
          <p:cNvSpPr txBox="1"/>
          <p:nvPr/>
        </p:nvSpPr>
        <p:spPr bwMode="auto">
          <a:xfrm>
            <a:off x="6595756" y="4401970"/>
            <a:ext cx="460697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rtlCol="0">
            <a:spAutoFit/>
          </a:bodyPr>
          <a:lstStyle/>
          <a:p>
            <a:pPr marL="285750" indent="-285750" algn="just">
              <a:lnSpc>
                <a:spcPct val="150000"/>
              </a:lnSpc>
              <a:buClr>
                <a:srgbClr val="FF0000"/>
              </a:buClr>
              <a:buFont typeface="Wingdings" panose="05000000000000000000" pitchFamily="2" charset="2"/>
              <a:buChar char="v"/>
            </a:pPr>
            <a:r>
              <a:rPr lang="zh-CN" altLang="en-US" sz="2400" b="1" dirty="0">
                <a:latin typeface="微软雅黑" panose="020B0503020204020204" pitchFamily="34" charset="-122"/>
                <a:ea typeface="微软雅黑" panose="020B0503020204020204" pitchFamily="34" charset="-122"/>
              </a:rPr>
              <a:t>多级误差传递，不确定度扩大</a:t>
            </a:r>
            <a:endParaRPr lang="en-US" altLang="zh-CN" sz="2400" b="1" dirty="0">
              <a:latin typeface="微软雅黑" panose="020B0503020204020204" pitchFamily="34" charset="-122"/>
              <a:ea typeface="微软雅黑" panose="020B0503020204020204" pitchFamily="34" charset="-122"/>
            </a:endParaRPr>
          </a:p>
        </p:txBody>
      </p:sp>
      <p:sp>
        <p:nvSpPr>
          <p:cNvPr id="17" name="文本框 2"/>
          <p:cNvSpPr txBox="1"/>
          <p:nvPr/>
        </p:nvSpPr>
        <p:spPr bwMode="auto">
          <a:xfrm>
            <a:off x="6558888" y="1877764"/>
            <a:ext cx="460697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rtlCol="0">
            <a:spAutoFit/>
          </a:bodyPr>
          <a:lstStyle/>
          <a:p>
            <a:pPr marL="285750" indent="-285750" algn="just">
              <a:lnSpc>
                <a:spcPct val="150000"/>
              </a:lnSpc>
              <a:buClr>
                <a:srgbClr val="FF0000"/>
              </a:buClr>
              <a:buFont typeface="Wingdings" panose="05000000000000000000" pitchFamily="2" charset="2"/>
              <a:buChar char="v"/>
            </a:pPr>
            <a:r>
              <a:rPr lang="zh-CN" altLang="en-US" sz="2400" b="1" dirty="0">
                <a:latin typeface="微软雅黑" panose="020B0503020204020204" pitchFamily="34" charset="-122"/>
                <a:ea typeface="微软雅黑" panose="020B0503020204020204" pitchFamily="34" charset="-122"/>
              </a:rPr>
              <a:t>溯源至国外，受到严格的封锁</a:t>
            </a:r>
            <a:endParaRPr lang="zh-CN" altLang="en-US" sz="2400" b="1" dirty="0">
              <a:latin typeface="微软雅黑" panose="020B0503020204020204" pitchFamily="34" charset="-122"/>
              <a:ea typeface="微软雅黑" panose="020B0503020204020204" pitchFamily="34" charset="-122"/>
            </a:endParaRPr>
          </a:p>
          <a:p>
            <a:pPr algn="just">
              <a:lnSpc>
                <a:spcPct val="150000"/>
              </a:lnSpc>
              <a:buClr>
                <a:srgbClr val="FF0000"/>
              </a:buClr>
            </a:pPr>
            <a:endParaRPr lang="en-US" altLang="zh-CN" sz="2400" b="1" dirty="0">
              <a:latin typeface="微软雅黑" panose="020B0503020204020204" pitchFamily="34" charset="-122"/>
              <a:ea typeface="微软雅黑" panose="020B0503020204020204" pitchFamily="34" charset="-122"/>
            </a:endParaRPr>
          </a:p>
        </p:txBody>
      </p:sp>
      <p:sp>
        <p:nvSpPr>
          <p:cNvPr id="25" name="文本框 9"/>
          <p:cNvSpPr txBox="1"/>
          <p:nvPr/>
        </p:nvSpPr>
        <p:spPr bwMode="auto">
          <a:xfrm>
            <a:off x="1509309" y="2951326"/>
            <a:ext cx="2031325" cy="7195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rtlCol="0">
            <a:spAutoFit/>
          </a:bodyPr>
          <a:lstStyle/>
          <a:p>
            <a:pPr eaLnBrk="1" hangingPunct="1">
              <a:lnSpc>
                <a:spcPct val="200000"/>
              </a:lnSpc>
            </a:pP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集成电路企业</a:t>
            </a:r>
            <a:endParaRPr lang="zh-CN" altLang="en-US" sz="2400" b="1" dirty="0">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26" name="Picture 3"/>
          <p:cNvPicPr>
            <a:picLocks noChangeAspect="1"/>
          </p:cNvPicPr>
          <p:nvPr/>
        </p:nvPicPr>
        <p:blipFill rotWithShape="1">
          <a:blip r:embed="rId2">
            <a:extLst>
              <a:ext uri="{28A0092B-C50C-407E-A947-70E740481C1C}">
                <a14:useLocalDpi xmlns:a14="http://schemas.microsoft.com/office/drawing/2010/main" val="0"/>
              </a:ext>
            </a:extLst>
          </a:blip>
          <a:srcRect r="30820"/>
          <a:stretch>
            <a:fillRect/>
          </a:stretch>
        </p:blipFill>
        <p:spPr>
          <a:xfrm>
            <a:off x="1069123" y="3625495"/>
            <a:ext cx="2911698" cy="2100566"/>
          </a:xfrm>
          <a:prstGeom prst="rect">
            <a:avLst/>
          </a:prstGeom>
        </p:spPr>
      </p:pic>
      <p:sp>
        <p:nvSpPr>
          <p:cNvPr id="27" name="文本框 9"/>
          <p:cNvSpPr txBox="1"/>
          <p:nvPr/>
        </p:nvSpPr>
        <p:spPr bwMode="auto">
          <a:xfrm>
            <a:off x="1484963" y="5366283"/>
            <a:ext cx="2031325" cy="7195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rtlCol="0">
            <a:spAutoFit/>
          </a:bodyPr>
          <a:lstStyle/>
          <a:p>
            <a:pPr eaLnBrk="1" hangingPunct="1">
              <a:lnSpc>
                <a:spcPct val="200000"/>
              </a:lnSpc>
            </a:pP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计量检测机构</a:t>
            </a:r>
            <a:endParaRPr lang="zh-CN" altLang="en-US" sz="2400" b="1" dirty="0">
              <a:latin typeface="微软雅黑" panose="020B0503020204020204" pitchFamily="34" charset="-122"/>
              <a:ea typeface="微软雅黑" panose="020B0503020204020204" pitchFamily="34" charset="-122"/>
              <a:cs typeface="Times New Roman" panose="02020603050405020304" pitchFamily="18"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bwMode="auto">
          <a:xfrm>
            <a:off x="3479766" y="1384419"/>
            <a:ext cx="2760292" cy="811850"/>
          </a:xfrm>
          <a:prstGeom prst="rect">
            <a:avLst/>
          </a:prstGeom>
          <a:noFill/>
          <a:ln w="9525" cap="flat" cmpd="sng">
            <a:noFill/>
            <a:bevel/>
          </a:ln>
          <a:effectLst/>
        </p:spPr>
        <p:txBody>
          <a:bodyPr wrap="square" rtlCol="0" anchor="ctr">
            <a:spAutoFit/>
          </a:bodyPr>
          <a:lstStyle/>
          <a:p>
            <a:pPr marL="342900" indent="-342900" algn="ctr" eaLnBrk="0" hangingPunct="0">
              <a:lnSpc>
                <a:spcPct val="150000"/>
              </a:lnSpc>
            </a:pPr>
            <a:endParaRPr lang="zh-CN" altLang="en-US" sz="1600" dirty="0"/>
          </a:p>
        </p:txBody>
      </p:sp>
      <p:sp>
        <p:nvSpPr>
          <p:cNvPr id="4" name="矩形: 圆角 3"/>
          <p:cNvSpPr/>
          <p:nvPr/>
        </p:nvSpPr>
        <p:spPr>
          <a:xfrm>
            <a:off x="4633178" y="829769"/>
            <a:ext cx="2160739" cy="791693"/>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bg1"/>
                </a:solidFill>
                <a:latin typeface="微软雅黑" panose="020B0503020204020204" pitchFamily="34" charset="-122"/>
                <a:ea typeface="微软雅黑" panose="020B0503020204020204" pitchFamily="34" charset="-122"/>
              </a:rPr>
              <a:t>激光波长基准</a:t>
            </a:r>
            <a:endParaRPr lang="en-US" altLang="zh-CN" sz="2400" b="1" dirty="0">
              <a:solidFill>
                <a:schemeClr val="bg1"/>
              </a:solidFill>
              <a:latin typeface="微软雅黑" panose="020B0503020204020204" pitchFamily="34" charset="-122"/>
              <a:ea typeface="微软雅黑" panose="020B0503020204020204" pitchFamily="34" charset="-122"/>
            </a:endParaRPr>
          </a:p>
        </p:txBody>
      </p:sp>
      <p:cxnSp>
        <p:nvCxnSpPr>
          <p:cNvPr id="7" name="直接连接符 6"/>
          <p:cNvCxnSpPr/>
          <p:nvPr/>
        </p:nvCxnSpPr>
        <p:spPr>
          <a:xfrm flipH="1">
            <a:off x="5711860" y="1645845"/>
            <a:ext cx="0" cy="36000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2863880" y="1976815"/>
            <a:ext cx="5400000"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2880615" y="1976815"/>
            <a:ext cx="0" cy="36000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flipH="1">
            <a:off x="5705976" y="1921869"/>
            <a:ext cx="2744" cy="466333"/>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8268743" y="1963141"/>
            <a:ext cx="0" cy="36000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矩形: 圆角 3"/>
          <p:cNvSpPr/>
          <p:nvPr/>
        </p:nvSpPr>
        <p:spPr>
          <a:xfrm>
            <a:off x="7237157" y="2343678"/>
            <a:ext cx="1912468" cy="812137"/>
          </a:xfrm>
          <a:prstGeom prst="roundRect">
            <a:avLst/>
          </a:prstGeom>
          <a:solidFill>
            <a:srgbClr val="35F7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tx2"/>
                </a:solidFill>
                <a:latin typeface="微软雅黑" panose="020B0503020204020204" pitchFamily="34" charset="-122"/>
                <a:ea typeface="微软雅黑" panose="020B0503020204020204" pitchFamily="34" charset="-122"/>
              </a:rPr>
              <a:t>计量型激光</a:t>
            </a:r>
            <a:endParaRPr lang="en-US" altLang="zh-CN" sz="2400" b="1" dirty="0">
              <a:solidFill>
                <a:schemeClr val="tx2"/>
              </a:solidFill>
              <a:latin typeface="微软雅黑" panose="020B0503020204020204" pitchFamily="34" charset="-122"/>
              <a:ea typeface="微软雅黑" panose="020B0503020204020204" pitchFamily="34" charset="-122"/>
            </a:endParaRPr>
          </a:p>
          <a:p>
            <a:pPr algn="ctr"/>
            <a:r>
              <a:rPr lang="zh-CN" altLang="en-US" sz="2400" b="1" dirty="0">
                <a:solidFill>
                  <a:schemeClr val="tx2"/>
                </a:solidFill>
                <a:latin typeface="微软雅黑" panose="020B0503020204020204" pitchFamily="34" charset="-122"/>
                <a:ea typeface="微软雅黑" panose="020B0503020204020204" pitchFamily="34" charset="-122"/>
              </a:rPr>
              <a:t>椭偏仪</a:t>
            </a:r>
            <a:endParaRPr lang="en-US" altLang="zh-CN" sz="2400" b="1" dirty="0">
              <a:solidFill>
                <a:schemeClr val="tx2"/>
              </a:solidFill>
              <a:latin typeface="微软雅黑" panose="020B0503020204020204" pitchFamily="34" charset="-122"/>
              <a:ea typeface="微软雅黑" panose="020B0503020204020204" pitchFamily="34" charset="-122"/>
            </a:endParaRPr>
          </a:p>
        </p:txBody>
      </p:sp>
      <p:sp>
        <p:nvSpPr>
          <p:cNvPr id="18" name="矩形 17"/>
          <p:cNvSpPr/>
          <p:nvPr/>
        </p:nvSpPr>
        <p:spPr bwMode="auto">
          <a:xfrm>
            <a:off x="7312509" y="3838159"/>
            <a:ext cx="1912468" cy="864000"/>
          </a:xfrm>
          <a:prstGeom prst="rect">
            <a:avLst/>
          </a:prstGeom>
          <a:solidFill>
            <a:srgbClr val="0070C0"/>
          </a:solidFill>
          <a:ln w="9525" cap="flat" cmpd="sng">
            <a:noFill/>
            <a:bevel/>
          </a:ln>
          <a:effectLst/>
        </p:spPr>
        <p:txBody>
          <a:bodyPr wrap="square" rtlCol="0" anchor="ctr">
            <a:spAutoFit/>
          </a:bodyPr>
          <a:lstStyle/>
          <a:p>
            <a:pPr algn="ctr" eaLnBrk="0" hangingPunct="0"/>
            <a:r>
              <a:rPr lang="zh-CN" altLang="en-US" sz="2400" b="1" dirty="0">
                <a:solidFill>
                  <a:schemeClr val="bg1"/>
                </a:solidFill>
                <a:latin typeface="微软雅黑" panose="020B0503020204020204" pitchFamily="34" charset="-122"/>
                <a:ea typeface="微软雅黑" panose="020B0503020204020204" pitchFamily="34" charset="-122"/>
              </a:rPr>
              <a:t>晶圆级膜厚标准片</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23" name="矩形: 圆角 3"/>
          <p:cNvSpPr/>
          <p:nvPr/>
        </p:nvSpPr>
        <p:spPr>
          <a:xfrm>
            <a:off x="1913400" y="5377130"/>
            <a:ext cx="1912489" cy="788934"/>
          </a:xfrm>
          <a:prstGeom prst="roundRect">
            <a:avLst/>
          </a:prstGeom>
          <a:solidFill>
            <a:srgbClr val="B9E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tx1"/>
                </a:solidFill>
                <a:latin typeface="微软雅黑" panose="020B0503020204020204" pitchFamily="34" charset="-122"/>
                <a:ea typeface="微软雅黑" panose="020B0503020204020204" pitchFamily="34" charset="-122"/>
              </a:rPr>
              <a:t>膜厚测量</a:t>
            </a:r>
            <a:endParaRPr lang="en-US" altLang="zh-CN" sz="2400" b="1" dirty="0">
              <a:solidFill>
                <a:schemeClr val="tx1"/>
              </a:solidFill>
              <a:latin typeface="微软雅黑" panose="020B0503020204020204" pitchFamily="34" charset="-122"/>
              <a:ea typeface="微软雅黑" panose="020B0503020204020204" pitchFamily="34" charset="-122"/>
            </a:endParaRPr>
          </a:p>
          <a:p>
            <a:pPr algn="ctr"/>
            <a:r>
              <a:rPr lang="zh-CN" altLang="en-US" sz="2400" b="1" dirty="0">
                <a:solidFill>
                  <a:schemeClr val="tx1"/>
                </a:solidFill>
                <a:latin typeface="微软雅黑" panose="020B0503020204020204" pitchFamily="34" charset="-122"/>
                <a:ea typeface="微软雅黑" panose="020B0503020204020204" pitchFamily="34" charset="-122"/>
              </a:rPr>
              <a:t>仪器</a:t>
            </a:r>
            <a:endParaRPr lang="en-US" altLang="zh-CN" sz="2400" b="1" dirty="0">
              <a:solidFill>
                <a:schemeClr val="tx1"/>
              </a:solidFill>
              <a:latin typeface="微软雅黑" panose="020B0503020204020204" pitchFamily="34" charset="-122"/>
              <a:ea typeface="微软雅黑" panose="020B0503020204020204" pitchFamily="34" charset="-122"/>
            </a:endParaRPr>
          </a:p>
        </p:txBody>
      </p:sp>
      <p:sp>
        <p:nvSpPr>
          <p:cNvPr id="26" name="矩形: 圆角 3"/>
          <p:cNvSpPr/>
          <p:nvPr/>
        </p:nvSpPr>
        <p:spPr>
          <a:xfrm>
            <a:off x="4733247" y="2364500"/>
            <a:ext cx="1912468" cy="812137"/>
          </a:xfrm>
          <a:prstGeom prst="roundRect">
            <a:avLst/>
          </a:prstGeom>
          <a:solidFill>
            <a:srgbClr val="35F7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tx2"/>
                </a:solidFill>
                <a:latin typeface="微软雅黑" panose="020B0503020204020204" pitchFamily="34" charset="-122"/>
                <a:ea typeface="微软雅黑" panose="020B0503020204020204" pitchFamily="34" charset="-122"/>
              </a:rPr>
              <a:t>计量型电镜</a:t>
            </a:r>
            <a:endParaRPr lang="en-US" altLang="zh-CN" sz="2400" b="1" dirty="0">
              <a:solidFill>
                <a:schemeClr val="tx2"/>
              </a:solidFill>
              <a:latin typeface="微软雅黑" panose="020B0503020204020204" pitchFamily="34" charset="-122"/>
              <a:ea typeface="微软雅黑" panose="020B0503020204020204" pitchFamily="34" charset="-122"/>
            </a:endParaRPr>
          </a:p>
        </p:txBody>
      </p:sp>
      <p:sp>
        <p:nvSpPr>
          <p:cNvPr id="27" name="矩形: 圆角 3"/>
          <p:cNvSpPr/>
          <p:nvPr/>
        </p:nvSpPr>
        <p:spPr>
          <a:xfrm>
            <a:off x="1898663" y="2371694"/>
            <a:ext cx="1912468" cy="812137"/>
          </a:xfrm>
          <a:prstGeom prst="roundRect">
            <a:avLst/>
          </a:prstGeom>
          <a:solidFill>
            <a:srgbClr val="35F7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tx2"/>
                </a:solidFill>
                <a:latin typeface="微软雅黑" panose="020B0503020204020204" pitchFamily="34" charset="-122"/>
                <a:ea typeface="微软雅黑" panose="020B0503020204020204" pitchFamily="34" charset="-122"/>
              </a:rPr>
              <a:t>计量型原子力显微镜</a:t>
            </a:r>
            <a:endParaRPr lang="en-US" altLang="zh-CN" sz="2400" b="1" dirty="0">
              <a:solidFill>
                <a:schemeClr val="tx2"/>
              </a:solidFill>
              <a:latin typeface="微软雅黑" panose="020B0503020204020204" pitchFamily="34" charset="-122"/>
              <a:ea typeface="微软雅黑" panose="020B0503020204020204" pitchFamily="34" charset="-122"/>
            </a:endParaRPr>
          </a:p>
        </p:txBody>
      </p:sp>
      <p:sp>
        <p:nvSpPr>
          <p:cNvPr id="28" name="矩形 27"/>
          <p:cNvSpPr/>
          <p:nvPr/>
        </p:nvSpPr>
        <p:spPr bwMode="auto">
          <a:xfrm>
            <a:off x="1924381" y="3894627"/>
            <a:ext cx="1912468" cy="830997"/>
          </a:xfrm>
          <a:prstGeom prst="rect">
            <a:avLst/>
          </a:prstGeom>
          <a:solidFill>
            <a:srgbClr val="0070C0"/>
          </a:solidFill>
          <a:ln w="9525" cap="flat" cmpd="sng">
            <a:noFill/>
            <a:bevel/>
          </a:ln>
          <a:effectLst/>
        </p:spPr>
        <p:txBody>
          <a:bodyPr wrap="square" rtlCol="0" anchor="ctr">
            <a:spAutoFit/>
          </a:bodyPr>
          <a:lstStyle/>
          <a:p>
            <a:pPr algn="ctr" eaLnBrk="0" hangingPunct="0"/>
            <a:r>
              <a:rPr lang="zh-CN" altLang="en-US" sz="2400" b="1" dirty="0">
                <a:solidFill>
                  <a:schemeClr val="bg1"/>
                </a:solidFill>
                <a:latin typeface="微软雅黑" panose="020B0503020204020204" pitchFamily="34" charset="-122"/>
                <a:ea typeface="微软雅黑" panose="020B0503020204020204" pitchFamily="34" charset="-122"/>
              </a:rPr>
              <a:t>纳米薄膜</a:t>
            </a:r>
            <a:endParaRPr lang="en-US" altLang="zh-CN" sz="2400" b="1" dirty="0">
              <a:solidFill>
                <a:schemeClr val="bg1"/>
              </a:solidFill>
              <a:latin typeface="微软雅黑" panose="020B0503020204020204" pitchFamily="34" charset="-122"/>
              <a:ea typeface="微软雅黑" panose="020B0503020204020204" pitchFamily="34" charset="-122"/>
            </a:endParaRPr>
          </a:p>
          <a:p>
            <a:pPr algn="ctr" eaLnBrk="0" hangingPunct="0"/>
            <a:r>
              <a:rPr lang="zh-CN" altLang="en-US" sz="2400" b="1" dirty="0">
                <a:solidFill>
                  <a:schemeClr val="bg1"/>
                </a:solidFill>
                <a:latin typeface="微软雅黑" panose="020B0503020204020204" pitchFamily="34" charset="-122"/>
                <a:ea typeface="微软雅黑" panose="020B0503020204020204" pitchFamily="34" charset="-122"/>
              </a:rPr>
              <a:t>台阶</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29" name="矩形: 圆角 3"/>
          <p:cNvSpPr/>
          <p:nvPr/>
        </p:nvSpPr>
        <p:spPr>
          <a:xfrm>
            <a:off x="4777224" y="5371289"/>
            <a:ext cx="1912489" cy="788934"/>
          </a:xfrm>
          <a:prstGeom prst="roundRect">
            <a:avLst/>
          </a:prstGeom>
          <a:solidFill>
            <a:srgbClr val="B9E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tx1"/>
                </a:solidFill>
                <a:latin typeface="微软雅黑" panose="020B0503020204020204" pitchFamily="34" charset="-122"/>
                <a:ea typeface="微软雅黑" panose="020B0503020204020204" pitchFamily="34" charset="-122"/>
              </a:rPr>
              <a:t>膜厚测量</a:t>
            </a:r>
            <a:endParaRPr lang="en-US" altLang="zh-CN" sz="2400" b="1" dirty="0">
              <a:solidFill>
                <a:schemeClr val="tx1"/>
              </a:solidFill>
              <a:latin typeface="微软雅黑" panose="020B0503020204020204" pitchFamily="34" charset="-122"/>
              <a:ea typeface="微软雅黑" panose="020B0503020204020204" pitchFamily="34" charset="-122"/>
            </a:endParaRPr>
          </a:p>
          <a:p>
            <a:pPr algn="ctr"/>
            <a:r>
              <a:rPr lang="zh-CN" altLang="en-US" sz="2400" b="1" dirty="0">
                <a:solidFill>
                  <a:schemeClr val="tx1"/>
                </a:solidFill>
                <a:latin typeface="微软雅黑" panose="020B0503020204020204" pitchFamily="34" charset="-122"/>
                <a:ea typeface="微软雅黑" panose="020B0503020204020204" pitchFamily="34" charset="-122"/>
              </a:rPr>
              <a:t>仪器</a:t>
            </a:r>
            <a:endParaRPr lang="en-US" altLang="zh-CN" sz="2400" b="1" dirty="0">
              <a:solidFill>
                <a:schemeClr val="tx1"/>
              </a:solidFill>
              <a:latin typeface="微软雅黑" panose="020B0503020204020204" pitchFamily="34" charset="-122"/>
              <a:ea typeface="微软雅黑" panose="020B0503020204020204" pitchFamily="34" charset="-122"/>
            </a:endParaRPr>
          </a:p>
        </p:txBody>
      </p:sp>
      <p:cxnSp>
        <p:nvCxnSpPr>
          <p:cNvPr id="35" name="直接连接符 34"/>
          <p:cNvCxnSpPr/>
          <p:nvPr/>
        </p:nvCxnSpPr>
        <p:spPr>
          <a:xfrm>
            <a:off x="2843511" y="3223998"/>
            <a:ext cx="0" cy="64800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a:off x="8258323" y="3106073"/>
            <a:ext cx="0" cy="64800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a:off x="5672389" y="3152914"/>
            <a:ext cx="0" cy="64800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38" name="矩形 37"/>
          <p:cNvSpPr/>
          <p:nvPr/>
        </p:nvSpPr>
        <p:spPr bwMode="auto">
          <a:xfrm>
            <a:off x="4698579" y="3861624"/>
            <a:ext cx="1968460" cy="864000"/>
          </a:xfrm>
          <a:prstGeom prst="rect">
            <a:avLst/>
          </a:prstGeom>
          <a:solidFill>
            <a:srgbClr val="0070C0"/>
          </a:solidFill>
          <a:ln w="9525" cap="flat" cmpd="sng">
            <a:noFill/>
            <a:bevel/>
          </a:ln>
          <a:effectLst/>
        </p:spPr>
        <p:txBody>
          <a:bodyPr wrap="square" rtlCol="0" anchor="ctr">
            <a:spAutoFit/>
          </a:bodyPr>
          <a:lstStyle/>
          <a:p>
            <a:pPr algn="ctr" eaLnBrk="0" hangingPunct="0"/>
            <a:r>
              <a:rPr lang="zh-CN" altLang="en-US" sz="2400" b="1" dirty="0">
                <a:solidFill>
                  <a:schemeClr val="bg1"/>
                </a:solidFill>
                <a:latin typeface="微软雅黑" panose="020B0503020204020204" pitchFamily="34" charset="-122"/>
                <a:ea typeface="微软雅黑" panose="020B0503020204020204" pitchFamily="34" charset="-122"/>
              </a:rPr>
              <a:t>纳米薄膜</a:t>
            </a:r>
            <a:endParaRPr lang="en-US" altLang="zh-CN" sz="2400" b="1" dirty="0">
              <a:solidFill>
                <a:schemeClr val="bg1"/>
              </a:solidFill>
              <a:latin typeface="微软雅黑" panose="020B0503020204020204" pitchFamily="34" charset="-122"/>
              <a:ea typeface="微软雅黑" panose="020B0503020204020204" pitchFamily="34" charset="-122"/>
            </a:endParaRPr>
          </a:p>
          <a:p>
            <a:pPr algn="ctr" eaLnBrk="0" hangingPunct="0"/>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剖面测量</a:t>
            </a:r>
            <a:r>
              <a:rPr lang="en-US" altLang="zh-CN" sz="2400" b="1" dirty="0">
                <a:solidFill>
                  <a:schemeClr val="bg1"/>
                </a:solidFill>
                <a:latin typeface="微软雅黑" panose="020B0503020204020204" pitchFamily="34" charset="-122"/>
                <a:ea typeface="微软雅黑" panose="020B0503020204020204" pitchFamily="34" charset="-122"/>
              </a:rPr>
              <a:t>)</a:t>
            </a:r>
            <a:endParaRPr lang="en-US" altLang="zh-CN" sz="2400" b="1" dirty="0">
              <a:solidFill>
                <a:schemeClr val="bg1"/>
              </a:solidFill>
              <a:latin typeface="微软雅黑" panose="020B0503020204020204" pitchFamily="34" charset="-122"/>
              <a:ea typeface="微软雅黑" panose="020B0503020204020204" pitchFamily="34" charset="-122"/>
            </a:endParaRPr>
          </a:p>
        </p:txBody>
      </p:sp>
      <p:cxnSp>
        <p:nvCxnSpPr>
          <p:cNvPr id="39" name="直接连接符 38"/>
          <p:cNvCxnSpPr/>
          <p:nvPr/>
        </p:nvCxnSpPr>
        <p:spPr>
          <a:xfrm>
            <a:off x="5682809" y="4700661"/>
            <a:ext cx="0" cy="64800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a:off x="2880615" y="4700661"/>
            <a:ext cx="0" cy="64800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44" name="圆角矩形 43"/>
          <p:cNvSpPr/>
          <p:nvPr/>
        </p:nvSpPr>
        <p:spPr bwMode="auto">
          <a:xfrm>
            <a:off x="1663392" y="1779297"/>
            <a:ext cx="7800975" cy="1692000"/>
          </a:xfrm>
          <a:prstGeom prst="roundRect">
            <a:avLst/>
          </a:prstGeom>
          <a:noFill/>
          <a:ln w="57150" cap="flat" cmpd="sng">
            <a:solidFill>
              <a:schemeClr val="accent2">
                <a:lumMod val="60000"/>
                <a:lumOff val="40000"/>
              </a:schemeClr>
            </a:solidFill>
            <a:prstDash val="dash"/>
            <a:bevel/>
          </a:ln>
          <a:effectLst/>
        </p:spPr>
        <p:txBody>
          <a:bodyPr wrap="square" rtlCol="0" anchor="ctr">
            <a:spAutoFit/>
          </a:bodyPr>
          <a:lstStyle/>
          <a:p>
            <a:pPr marL="342900" indent="-342900" algn="ctr" eaLnBrk="0" hangingPunct="0">
              <a:lnSpc>
                <a:spcPct val="150000"/>
              </a:lnSpc>
            </a:pPr>
            <a:endParaRPr lang="zh-CN" altLang="en-US" sz="1600" dirty="0"/>
          </a:p>
        </p:txBody>
      </p:sp>
      <p:sp>
        <p:nvSpPr>
          <p:cNvPr id="45" name="文本框 44"/>
          <p:cNvSpPr txBox="1"/>
          <p:nvPr/>
        </p:nvSpPr>
        <p:spPr bwMode="auto">
          <a:xfrm>
            <a:off x="8070638" y="1124824"/>
            <a:ext cx="142218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rtlCol="0">
            <a:spAutoFit/>
          </a:bodyPr>
          <a:lstStyle/>
          <a:p>
            <a:pPr eaLnBrk="1" hangingPunct="1"/>
            <a:r>
              <a:rPr lang="zh-CN" altLang="en-US" sz="2400"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直接溯源</a:t>
            </a:r>
            <a:endParaRPr lang="zh-CN" altLang="en-US" sz="2400"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6" name="矩形 16"/>
          <p:cNvSpPr/>
          <p:nvPr/>
        </p:nvSpPr>
        <p:spPr>
          <a:xfrm>
            <a:off x="950082" y="244994"/>
            <a:ext cx="2757847" cy="584775"/>
          </a:xfrm>
          <a:prstGeom prst="rect">
            <a:avLst/>
          </a:prstGeom>
          <a:noFill/>
          <a:ln w="9525">
            <a:noFill/>
          </a:ln>
        </p:spPr>
        <p:txBody>
          <a:bodyPr wrap="square">
            <a:spAutoFit/>
          </a:bodyPr>
          <a:lstStyle/>
          <a:p>
            <a:r>
              <a:rPr lang="zh-CN" altLang="en-US" sz="3200" b="1" dirty="0">
                <a:latin typeface="微软雅黑" panose="020B0503020204020204" pitchFamily="34" charset="-122"/>
                <a:ea typeface="微软雅黑" panose="020B0503020204020204" pitchFamily="34" charset="-122"/>
              </a:rPr>
              <a:t>量传图</a:t>
            </a:r>
            <a:endParaRPr lang="zh-CN" altLang="en-US" sz="3200" b="1" dirty="0">
              <a:latin typeface="微软雅黑" panose="020B0503020204020204" pitchFamily="34" charset="-122"/>
              <a:ea typeface="微软雅黑" panose="020B0503020204020204" pitchFamily="34" charset="-122"/>
            </a:endParaRPr>
          </a:p>
        </p:txBody>
      </p:sp>
      <p:sp>
        <p:nvSpPr>
          <p:cNvPr id="47" name="Rectangle: Rounded Corners 18"/>
          <p:cNvSpPr/>
          <p:nvPr/>
        </p:nvSpPr>
        <p:spPr bwMode="auto">
          <a:xfrm>
            <a:off x="9751304" y="1593186"/>
            <a:ext cx="1630709" cy="4786223"/>
          </a:xfrm>
          <a:prstGeom prst="roundRect">
            <a:avLst/>
          </a:prstGeom>
          <a:noFill/>
        </p:spPr>
        <p:style>
          <a:lnRef idx="2">
            <a:schemeClr val="accent6"/>
          </a:lnRef>
          <a:fillRef idx="1">
            <a:schemeClr val="lt1"/>
          </a:fillRef>
          <a:effectRef idx="0">
            <a:schemeClr val="accent6"/>
          </a:effectRef>
          <a:fontRef idx="minor">
            <a:schemeClr val="dk1"/>
          </a:fontRef>
        </p:style>
        <p:txBody>
          <a:bodyPr wrap="square" rtlCol="0" anchor="ctr">
            <a:spAutoFit/>
          </a:bodyPr>
          <a:lstStyle/>
          <a:p>
            <a:pPr algn="just" eaLnBrk="0" hangingPunct="0">
              <a:lnSpc>
                <a:spcPct val="150000"/>
              </a:lnSpc>
            </a:pPr>
            <a:r>
              <a:rPr lang="zh-CN" altLang="en-US" sz="2000" b="1" dirty="0">
                <a:solidFill>
                  <a:srgbClr val="002060"/>
                </a:solidFill>
                <a:latin typeface="微软雅黑" panose="020B0503020204020204" pitchFamily="34" charset="-122"/>
                <a:ea typeface="微软雅黑" panose="020B0503020204020204" pitchFamily="34" charset="-122"/>
              </a:rPr>
              <a:t>能够直接测量晶圆级膜厚标准片</a:t>
            </a:r>
            <a:endParaRPr lang="en-US" altLang="zh-CN" sz="2000" b="1" dirty="0">
              <a:solidFill>
                <a:srgbClr val="002060"/>
              </a:solidFill>
              <a:latin typeface="微软雅黑" panose="020B0503020204020204" pitchFamily="34" charset="-122"/>
              <a:ea typeface="微软雅黑" panose="020B0503020204020204" pitchFamily="34" charset="-122"/>
            </a:endParaRPr>
          </a:p>
          <a:p>
            <a:pPr algn="just" eaLnBrk="0" hangingPunct="0">
              <a:lnSpc>
                <a:spcPct val="150000"/>
              </a:lnSpc>
            </a:pPr>
            <a:endParaRPr lang="en-US" altLang="zh-CN" sz="2000" b="1" dirty="0">
              <a:solidFill>
                <a:srgbClr val="002060"/>
              </a:solidFill>
              <a:latin typeface="微软雅黑" panose="020B0503020204020204" pitchFamily="34" charset="-122"/>
              <a:ea typeface="微软雅黑" panose="020B0503020204020204" pitchFamily="34" charset="-122"/>
            </a:endParaRPr>
          </a:p>
          <a:p>
            <a:pPr algn="just" eaLnBrk="0" hangingPunct="0">
              <a:lnSpc>
                <a:spcPct val="150000"/>
              </a:lnSpc>
            </a:pPr>
            <a:r>
              <a:rPr lang="zh-CN" altLang="en-US" sz="2000" b="1" dirty="0">
                <a:solidFill>
                  <a:srgbClr val="002060"/>
                </a:solidFill>
                <a:latin typeface="微软雅黑" panose="020B0503020204020204" pitchFamily="34" charset="-122"/>
                <a:ea typeface="微软雅黑" panose="020B0503020204020204" pitchFamily="34" charset="-122"/>
              </a:rPr>
              <a:t>计量型激光椭偏仪原理</a:t>
            </a:r>
            <a:endParaRPr lang="en-US" altLang="zh-CN" sz="2000" b="1" dirty="0">
              <a:solidFill>
                <a:srgbClr val="002060"/>
              </a:solidFill>
              <a:latin typeface="微软雅黑" panose="020B0503020204020204" pitchFamily="34" charset="-122"/>
              <a:ea typeface="微软雅黑" panose="020B0503020204020204" pitchFamily="34" charset="-122"/>
            </a:endParaRPr>
          </a:p>
          <a:p>
            <a:pPr algn="just" eaLnBrk="0" hangingPunct="0">
              <a:lnSpc>
                <a:spcPct val="150000"/>
              </a:lnSpc>
            </a:pPr>
            <a:r>
              <a:rPr lang="zh-CN" altLang="en-US" sz="2000" b="1" dirty="0">
                <a:solidFill>
                  <a:srgbClr val="002060"/>
                </a:solidFill>
                <a:latin typeface="微软雅黑" panose="020B0503020204020204" pitchFamily="34" charset="-122"/>
                <a:ea typeface="微软雅黑" panose="020B0503020204020204" pitchFamily="34" charset="-122"/>
              </a:rPr>
              <a:t>与生产线测量原理一致，无测量原理偏差</a:t>
            </a:r>
            <a:endParaRPr lang="zh-CN" altLang="en-US" sz="2000" b="1" dirty="0">
              <a:solidFill>
                <a:srgbClr val="002060"/>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圆角 3"/>
          <p:cNvSpPr/>
          <p:nvPr/>
        </p:nvSpPr>
        <p:spPr>
          <a:xfrm>
            <a:off x="689178" y="3968899"/>
            <a:ext cx="2409072" cy="2510022"/>
          </a:xfrm>
          <a:prstGeom prst="roundRect">
            <a:avLst/>
          </a:prstGeom>
          <a:solidFill>
            <a:srgbClr val="B9E1FF">
              <a:alpha val="4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9" name="矩形: 圆角 3"/>
          <p:cNvSpPr/>
          <p:nvPr/>
        </p:nvSpPr>
        <p:spPr>
          <a:xfrm>
            <a:off x="3428039" y="3941295"/>
            <a:ext cx="2409072" cy="2510022"/>
          </a:xfrm>
          <a:prstGeom prst="roundRect">
            <a:avLst/>
          </a:prstGeom>
          <a:solidFill>
            <a:srgbClr val="B9E1FF">
              <a:alpha val="4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1" name="矩形: 圆角 3"/>
          <p:cNvSpPr/>
          <p:nvPr/>
        </p:nvSpPr>
        <p:spPr>
          <a:xfrm>
            <a:off x="9146623" y="3991071"/>
            <a:ext cx="2409072" cy="2338727"/>
          </a:xfrm>
          <a:prstGeom prst="roundRect">
            <a:avLst/>
          </a:prstGeom>
          <a:solidFill>
            <a:srgbClr val="B9E1FF">
              <a:alpha val="4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0" name="矩形: 圆角 3"/>
          <p:cNvSpPr/>
          <p:nvPr/>
        </p:nvSpPr>
        <p:spPr>
          <a:xfrm>
            <a:off x="6287490" y="3991071"/>
            <a:ext cx="2409072" cy="2372522"/>
          </a:xfrm>
          <a:prstGeom prst="roundRect">
            <a:avLst/>
          </a:prstGeom>
          <a:solidFill>
            <a:srgbClr val="B9E1FF">
              <a:alpha val="4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2" name="标题 1"/>
          <p:cNvSpPr txBox="1"/>
          <p:nvPr/>
        </p:nvSpPr>
        <p:spPr>
          <a:xfrm>
            <a:off x="680861" y="210637"/>
            <a:ext cx="3330030" cy="701187"/>
          </a:xfrm>
          <a:prstGeom prst="rect">
            <a:avLst/>
          </a:prstGeom>
        </p:spPr>
        <p:txBody>
          <a:bodyPr/>
          <a:lstStyle>
            <a:lvl1pPr algn="ctr" rtl="0" eaLnBrk="0" fontAlgn="base" hangingPunct="0">
              <a:spcBef>
                <a:spcPct val="0"/>
              </a:spcBef>
              <a:spcAft>
                <a:spcPct val="0"/>
              </a:spcAft>
              <a:defRPr sz="4000">
                <a:solidFill>
                  <a:schemeClr val="tx2"/>
                </a:solidFill>
                <a:latin typeface="+mj-lt"/>
                <a:ea typeface="+mj-ea"/>
                <a:cs typeface="+mj-cs"/>
              </a:defRPr>
            </a:lvl1pPr>
            <a:lvl2pPr algn="ctr" rtl="0" eaLnBrk="0" fontAlgn="base" hangingPunct="0">
              <a:spcBef>
                <a:spcPct val="0"/>
              </a:spcBef>
              <a:spcAft>
                <a:spcPct val="0"/>
              </a:spcAft>
              <a:defRPr sz="4000">
                <a:solidFill>
                  <a:schemeClr val="tx2"/>
                </a:solidFill>
                <a:latin typeface="黑体" panose="02010609060101010101" pitchFamily="2" charset="-122"/>
                <a:ea typeface="黑体" panose="02010609060101010101" pitchFamily="2" charset="-122"/>
              </a:defRPr>
            </a:lvl2pPr>
            <a:lvl3pPr algn="ctr" rtl="0" eaLnBrk="0" fontAlgn="base" hangingPunct="0">
              <a:spcBef>
                <a:spcPct val="0"/>
              </a:spcBef>
              <a:spcAft>
                <a:spcPct val="0"/>
              </a:spcAft>
              <a:defRPr sz="4000">
                <a:solidFill>
                  <a:schemeClr val="tx2"/>
                </a:solidFill>
                <a:latin typeface="黑体" panose="02010609060101010101" pitchFamily="2" charset="-122"/>
                <a:ea typeface="黑体" panose="02010609060101010101" pitchFamily="2" charset="-122"/>
              </a:defRPr>
            </a:lvl3pPr>
            <a:lvl4pPr algn="ctr" rtl="0" eaLnBrk="0" fontAlgn="base" hangingPunct="0">
              <a:spcBef>
                <a:spcPct val="0"/>
              </a:spcBef>
              <a:spcAft>
                <a:spcPct val="0"/>
              </a:spcAft>
              <a:defRPr sz="4000">
                <a:solidFill>
                  <a:schemeClr val="tx2"/>
                </a:solidFill>
                <a:latin typeface="黑体" panose="02010609060101010101" pitchFamily="2" charset="-122"/>
                <a:ea typeface="黑体" panose="02010609060101010101" pitchFamily="2" charset="-122"/>
              </a:defRPr>
            </a:lvl4pPr>
            <a:lvl5pPr algn="ctr" rtl="0" eaLnBrk="0" fontAlgn="base" hangingPunct="0">
              <a:spcBef>
                <a:spcPct val="0"/>
              </a:spcBef>
              <a:spcAft>
                <a:spcPct val="0"/>
              </a:spcAft>
              <a:defRPr sz="4000">
                <a:solidFill>
                  <a:schemeClr val="tx2"/>
                </a:solidFill>
                <a:latin typeface="黑体" panose="02010609060101010101" pitchFamily="2" charset="-122"/>
                <a:ea typeface="黑体" panose="02010609060101010101" pitchFamily="2" charset="-122"/>
              </a:defRPr>
            </a:lvl5pPr>
            <a:lvl6pPr marL="457200"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eaLnBrk="1" fontAlgn="auto" hangingPunct="1">
              <a:spcAft>
                <a:spcPts val="0"/>
              </a:spcAft>
              <a:defRPr/>
            </a:pPr>
            <a:r>
              <a:rPr lang="zh-CN" altLang="en-US" sz="3200" b="1" dirty="0">
                <a:solidFill>
                  <a:schemeClr val="tx1"/>
                </a:solidFill>
                <a:latin typeface="微软雅黑" panose="020B0503020204020204" pitchFamily="34" charset="-122"/>
                <a:ea typeface="微软雅黑" panose="020B0503020204020204" pitchFamily="34" charset="-122"/>
              </a:rPr>
              <a:t>能力提升效果</a:t>
            </a:r>
            <a:endParaRPr lang="zh-CN" altLang="en-US" sz="3200" b="1" dirty="0">
              <a:solidFill>
                <a:schemeClr val="tx1"/>
              </a:solidFill>
              <a:latin typeface="微软雅黑" panose="020B0503020204020204" pitchFamily="34" charset="-122"/>
              <a:ea typeface="微软雅黑" panose="020B0503020204020204" pitchFamily="34" charset="-122"/>
            </a:endParaRPr>
          </a:p>
        </p:txBody>
      </p:sp>
      <p:sp>
        <p:nvSpPr>
          <p:cNvPr id="3" name="TextBox 2"/>
          <p:cNvSpPr txBox="1"/>
          <p:nvPr/>
        </p:nvSpPr>
        <p:spPr bwMode="auto">
          <a:xfrm>
            <a:off x="818116" y="4205037"/>
            <a:ext cx="2151195" cy="1689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rtlCol="0">
            <a:spAutoFit/>
          </a:bodyPr>
          <a:lstStyle/>
          <a:p>
            <a:pPr algn="just">
              <a:lnSpc>
                <a:spcPct val="150000"/>
              </a:lnSpc>
              <a:buClr>
                <a:srgbClr val="FF0000"/>
              </a:buClr>
            </a:pPr>
            <a:r>
              <a:rPr lang="zh-CN" altLang="en-US" sz="2400" b="1" dirty="0">
                <a:latin typeface="微软雅黑" panose="020B0503020204020204" pitchFamily="34" charset="-122"/>
                <a:ea typeface="微软雅黑" panose="020B0503020204020204" pitchFamily="34" charset="-122"/>
              </a:rPr>
              <a:t>能够对</a:t>
            </a:r>
            <a:r>
              <a:rPr lang="en-US" altLang="zh-CN"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6”--12”</a:t>
            </a:r>
            <a:r>
              <a:rPr lang="zh-CN" altLang="en-US" sz="2400" b="1" dirty="0">
                <a:latin typeface="微软雅黑" panose="020B0503020204020204" pitchFamily="34" charset="-122"/>
                <a:ea typeface="微软雅黑" panose="020B0503020204020204" pitchFamily="34" charset="-122"/>
              </a:rPr>
              <a:t>晶圆膜厚标准片校准测量</a:t>
            </a:r>
            <a:endParaRPr lang="en-US" altLang="zh-CN" sz="2400" b="1" dirty="0">
              <a:latin typeface="微软雅黑" panose="020B0503020204020204" pitchFamily="34" charset="-122"/>
              <a:ea typeface="微软雅黑" panose="020B0503020204020204" pitchFamily="34" charset="-122"/>
            </a:endParaRPr>
          </a:p>
        </p:txBody>
      </p:sp>
      <p:sp>
        <p:nvSpPr>
          <p:cNvPr id="4" name="TextBox 3"/>
          <p:cNvSpPr txBox="1"/>
          <p:nvPr/>
        </p:nvSpPr>
        <p:spPr bwMode="auto">
          <a:xfrm>
            <a:off x="3554572" y="4120543"/>
            <a:ext cx="2287521" cy="224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rtlCol="0">
            <a:spAutoFit/>
          </a:bodyPr>
          <a:lstStyle/>
          <a:p>
            <a:pPr algn="just">
              <a:lnSpc>
                <a:spcPct val="150000"/>
              </a:lnSpc>
              <a:buClr>
                <a:srgbClr val="FF0000"/>
              </a:buClr>
            </a:pPr>
            <a:r>
              <a:rPr lang="zh-CN" altLang="en-US" sz="2400" b="1" dirty="0">
                <a:latin typeface="微软雅黑" panose="020B0503020204020204" pitchFamily="34" charset="-122"/>
                <a:ea typeface="微软雅黑" panose="020B0503020204020204" pitchFamily="34" charset="-122"/>
              </a:rPr>
              <a:t>标准测量不确定度</a:t>
            </a:r>
            <a:r>
              <a:rPr lang="en-US" altLang="zh-CN" sz="2400" b="1" dirty="0">
                <a:latin typeface="Times New Roman" panose="02020603050405020304" pitchFamily="18" charset="0"/>
                <a:ea typeface="微软雅黑" panose="020B0503020204020204" pitchFamily="34" charset="-122"/>
                <a:cs typeface="Times New Roman" panose="02020603050405020304" pitchFamily="18" charset="0"/>
              </a:rPr>
              <a:t>0.2nm, </a:t>
            </a: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与</a:t>
            </a:r>
            <a:r>
              <a:rPr lang="en-US" altLang="zh-CN"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NIST</a:t>
            </a:r>
            <a:r>
              <a:rPr lang="zh-CN" altLang="en-US"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测量</a:t>
            </a:r>
            <a:r>
              <a:rPr lang="zh-CN" altLang="en-US" sz="2400" b="1" dirty="0">
                <a:solidFill>
                  <a:srgbClr val="FF0000"/>
                </a:solidFill>
                <a:latin typeface="微软雅黑" panose="020B0503020204020204" pitchFamily="34" charset="-122"/>
                <a:ea typeface="微软雅黑" panose="020B0503020204020204" pitchFamily="34" charset="-122"/>
              </a:rPr>
              <a:t>能力</a:t>
            </a:r>
            <a:r>
              <a:rPr lang="zh-CN" altLang="en-US" sz="2400" b="1" dirty="0">
                <a:latin typeface="微软雅黑" panose="020B0503020204020204" pitchFamily="34" charset="-122"/>
                <a:ea typeface="微软雅黑" panose="020B0503020204020204" pitchFamily="34" charset="-122"/>
              </a:rPr>
              <a:t>相同 </a:t>
            </a:r>
            <a:endParaRPr lang="en-US" altLang="zh-CN" sz="2400" b="1" dirty="0">
              <a:latin typeface="微软雅黑" panose="020B0503020204020204" pitchFamily="34" charset="-122"/>
              <a:ea typeface="微软雅黑" panose="020B0503020204020204" pitchFamily="34" charset="-122"/>
            </a:endParaRPr>
          </a:p>
        </p:txBody>
      </p:sp>
      <p:sp>
        <p:nvSpPr>
          <p:cNvPr id="12" name="TextBox 11"/>
          <p:cNvSpPr txBox="1"/>
          <p:nvPr/>
        </p:nvSpPr>
        <p:spPr bwMode="auto">
          <a:xfrm>
            <a:off x="9146623" y="4120543"/>
            <a:ext cx="2189599" cy="1689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rtlCol="0">
            <a:spAutoFit/>
          </a:bodyPr>
          <a:lstStyle/>
          <a:p>
            <a:pPr algn="just">
              <a:lnSpc>
                <a:spcPct val="150000"/>
              </a:lnSpc>
              <a:buClr>
                <a:srgbClr val="FF0000"/>
              </a:buClr>
            </a:pPr>
            <a:r>
              <a:rPr lang="zh-CN" altLang="en-US" sz="2400" b="1" dirty="0">
                <a:latin typeface="微软雅黑" panose="020B0503020204020204" pitchFamily="34" charset="-122"/>
                <a:ea typeface="微软雅黑" panose="020B0503020204020204" pitchFamily="34" charset="-122"/>
              </a:rPr>
              <a:t>与生产线测量原理一致，无</a:t>
            </a:r>
            <a:r>
              <a:rPr lang="zh-CN" altLang="en-US" sz="2400" b="1" dirty="0">
                <a:solidFill>
                  <a:srgbClr val="FF0000"/>
                </a:solidFill>
                <a:latin typeface="微软雅黑" panose="020B0503020204020204" pitchFamily="34" charset="-122"/>
                <a:ea typeface="微软雅黑" panose="020B0503020204020204" pitchFamily="34" charset="-122"/>
              </a:rPr>
              <a:t>测量原理偏差</a:t>
            </a:r>
            <a:endParaRPr lang="en-US" altLang="zh-CN" sz="2400" b="1" dirty="0">
              <a:solidFill>
                <a:srgbClr val="FF0000"/>
              </a:solidFill>
              <a:latin typeface="微软雅黑" panose="020B0503020204020204" pitchFamily="34" charset="-122"/>
              <a:ea typeface="微软雅黑" panose="020B0503020204020204" pitchFamily="34" charset="-122"/>
            </a:endParaRPr>
          </a:p>
        </p:txBody>
      </p:sp>
      <p:sp>
        <p:nvSpPr>
          <p:cNvPr id="13" name="TextBox 12"/>
          <p:cNvSpPr txBox="1"/>
          <p:nvPr/>
        </p:nvSpPr>
        <p:spPr bwMode="auto">
          <a:xfrm>
            <a:off x="6443061" y="4168941"/>
            <a:ext cx="2097930" cy="1689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rtlCol="0">
            <a:spAutoFit/>
          </a:bodyPr>
          <a:lstStyle/>
          <a:p>
            <a:pPr>
              <a:lnSpc>
                <a:spcPct val="150000"/>
              </a:lnSpc>
              <a:buClr>
                <a:srgbClr val="FF0000"/>
              </a:buClr>
            </a:pPr>
            <a:r>
              <a:rPr lang="zh-CN" altLang="en-US" sz="2400" b="1" dirty="0">
                <a:latin typeface="微软雅黑" panose="020B0503020204020204" pitchFamily="34" charset="-122"/>
                <a:ea typeface="微软雅黑" panose="020B0503020204020204" pitchFamily="34" charset="-122"/>
              </a:rPr>
              <a:t>测量量值直接溯源到</a:t>
            </a:r>
            <a:r>
              <a:rPr lang="zh-CN" altLang="en-US" sz="2400" b="1" dirty="0">
                <a:solidFill>
                  <a:srgbClr val="FF0000"/>
                </a:solidFill>
                <a:latin typeface="微软雅黑" panose="020B0503020204020204" pitchFamily="34" charset="-122"/>
                <a:ea typeface="微软雅黑" panose="020B0503020204020204" pitchFamily="34" charset="-122"/>
              </a:rPr>
              <a:t>激光波长</a:t>
            </a:r>
            <a:endParaRPr lang="en-US" altLang="zh-CN" sz="2400" b="1" dirty="0">
              <a:solidFill>
                <a:srgbClr val="FF0000"/>
              </a:solidFill>
              <a:latin typeface="微软雅黑" panose="020B0503020204020204" pitchFamily="34" charset="-122"/>
              <a:ea typeface="微软雅黑" panose="020B0503020204020204" pitchFamily="34" charset="-122"/>
            </a:endParaRPr>
          </a:p>
        </p:txBody>
      </p:sp>
      <p:sp>
        <p:nvSpPr>
          <p:cNvPr id="14" name="文本框 10"/>
          <p:cNvSpPr txBox="1"/>
          <p:nvPr/>
        </p:nvSpPr>
        <p:spPr bwMode="auto">
          <a:xfrm>
            <a:off x="808534" y="552046"/>
            <a:ext cx="2031325" cy="7195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rtlCol="0">
            <a:spAutoFit/>
          </a:bodyPr>
          <a:lstStyle/>
          <a:p>
            <a:pPr eaLnBrk="1" hangingPunct="1">
              <a:lnSpc>
                <a:spcPct val="200000"/>
              </a:lnSpc>
            </a:pPr>
            <a:r>
              <a:rPr lang="zh-CN" altLang="en-US" sz="2400" b="1"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测量范围提升</a:t>
            </a:r>
            <a:endParaRPr lang="zh-CN" altLang="en-US" sz="2400" b="1"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5" name="矩形: 圆角 3"/>
          <p:cNvSpPr/>
          <p:nvPr/>
        </p:nvSpPr>
        <p:spPr>
          <a:xfrm>
            <a:off x="593499" y="1354170"/>
            <a:ext cx="2504751" cy="2411714"/>
          </a:xfrm>
          <a:prstGeom prst="roundRect">
            <a:avLst/>
          </a:prstGeom>
          <a:solidFill>
            <a:srgbClr val="BCFC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endParaRPr lang="zh-CN" altLang="en-US" sz="2000" dirty="0">
              <a:solidFill>
                <a:schemeClr val="tx1"/>
              </a:solidFill>
              <a:latin typeface="微软雅黑" panose="020B0503020204020204" pitchFamily="34" charset="-122"/>
              <a:ea typeface="微软雅黑" panose="020B0503020204020204" pitchFamily="34" charset="-122"/>
            </a:endParaRPr>
          </a:p>
        </p:txBody>
      </p:sp>
      <p:sp>
        <p:nvSpPr>
          <p:cNvPr id="16" name="TextBox 15"/>
          <p:cNvSpPr txBox="1"/>
          <p:nvPr/>
        </p:nvSpPr>
        <p:spPr bwMode="auto">
          <a:xfrm>
            <a:off x="808534" y="1859032"/>
            <a:ext cx="2151195" cy="1135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rtlCol="0">
            <a:spAutoFit/>
          </a:bodyPr>
          <a:lstStyle/>
          <a:p>
            <a:pPr algn="just">
              <a:lnSpc>
                <a:spcPct val="150000"/>
              </a:lnSpc>
              <a:buClr>
                <a:srgbClr val="FF0000"/>
              </a:buClr>
            </a:pP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只能测</a:t>
            </a:r>
            <a:r>
              <a:rPr lang="en-US" altLang="zh-CN"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4”--6”</a:t>
            </a:r>
            <a:r>
              <a:rPr lang="zh-CN" altLang="en-US" sz="2400" b="1" dirty="0">
                <a:latin typeface="微软雅黑" panose="020B0503020204020204" pitchFamily="34" charset="-122"/>
                <a:ea typeface="微软雅黑" panose="020B0503020204020204" pitchFamily="34" charset="-122"/>
              </a:rPr>
              <a:t>膜厚标准片</a:t>
            </a:r>
            <a:endParaRPr lang="en-US" altLang="zh-CN" sz="2400" b="1" dirty="0">
              <a:latin typeface="微软雅黑" panose="020B0503020204020204" pitchFamily="34" charset="-122"/>
              <a:ea typeface="微软雅黑" panose="020B0503020204020204" pitchFamily="34" charset="-122"/>
            </a:endParaRPr>
          </a:p>
        </p:txBody>
      </p:sp>
      <p:sp>
        <p:nvSpPr>
          <p:cNvPr id="17" name="矩形: 圆角 3"/>
          <p:cNvSpPr/>
          <p:nvPr/>
        </p:nvSpPr>
        <p:spPr>
          <a:xfrm>
            <a:off x="3428039" y="1325713"/>
            <a:ext cx="2504751" cy="2411714"/>
          </a:xfrm>
          <a:prstGeom prst="roundRect">
            <a:avLst/>
          </a:prstGeom>
          <a:solidFill>
            <a:srgbClr val="BCFC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endParaRPr lang="zh-CN" altLang="en-US" sz="2000" dirty="0">
              <a:solidFill>
                <a:schemeClr val="tx1"/>
              </a:solidFill>
              <a:latin typeface="微软雅黑" panose="020B0503020204020204" pitchFamily="34" charset="-122"/>
              <a:ea typeface="微软雅黑" panose="020B0503020204020204" pitchFamily="34" charset="-122"/>
            </a:endParaRPr>
          </a:p>
        </p:txBody>
      </p:sp>
      <p:sp>
        <p:nvSpPr>
          <p:cNvPr id="18" name="TextBox 17"/>
          <p:cNvSpPr txBox="1"/>
          <p:nvPr/>
        </p:nvSpPr>
        <p:spPr bwMode="auto">
          <a:xfrm>
            <a:off x="3643074" y="1830575"/>
            <a:ext cx="2151195" cy="1135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rtlCol="0">
            <a:spAutoFit/>
          </a:bodyPr>
          <a:lstStyle/>
          <a:p>
            <a:pPr algn="just">
              <a:lnSpc>
                <a:spcPct val="150000"/>
              </a:lnSpc>
              <a:buClr>
                <a:srgbClr val="FF0000"/>
              </a:buClr>
            </a:pP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标准测量不确定度</a:t>
            </a:r>
            <a:r>
              <a:rPr lang="en-US" altLang="zh-CN"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0.5nm</a:t>
            </a:r>
            <a:endParaRPr lang="en-US" altLang="zh-CN"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9" name="矩形: 圆角 3"/>
          <p:cNvSpPr/>
          <p:nvPr/>
        </p:nvSpPr>
        <p:spPr>
          <a:xfrm>
            <a:off x="6287490" y="1325713"/>
            <a:ext cx="2504751" cy="2411714"/>
          </a:xfrm>
          <a:prstGeom prst="roundRect">
            <a:avLst/>
          </a:prstGeom>
          <a:solidFill>
            <a:srgbClr val="BCFC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endParaRPr lang="zh-CN" altLang="en-US" sz="2000" dirty="0">
              <a:solidFill>
                <a:schemeClr val="tx1"/>
              </a:solidFill>
              <a:latin typeface="微软雅黑" panose="020B0503020204020204" pitchFamily="34" charset="-122"/>
              <a:ea typeface="微软雅黑" panose="020B0503020204020204" pitchFamily="34" charset="-122"/>
            </a:endParaRPr>
          </a:p>
        </p:txBody>
      </p:sp>
      <p:sp>
        <p:nvSpPr>
          <p:cNvPr id="20" name="TextBox 19"/>
          <p:cNvSpPr txBox="1"/>
          <p:nvPr/>
        </p:nvSpPr>
        <p:spPr bwMode="auto">
          <a:xfrm>
            <a:off x="6502525" y="1830575"/>
            <a:ext cx="2151195" cy="1134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rtlCol="0">
            <a:spAutoFit/>
          </a:bodyPr>
          <a:lstStyle/>
          <a:p>
            <a:pPr algn="just">
              <a:lnSpc>
                <a:spcPct val="150000"/>
              </a:lnSpc>
              <a:buClr>
                <a:srgbClr val="FF0000"/>
              </a:buClr>
            </a:pP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间接溯源放大误差</a:t>
            </a:r>
            <a:endParaRPr lang="en-US" altLang="zh-CN"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1" name="文本框 10"/>
          <p:cNvSpPr txBox="1"/>
          <p:nvPr/>
        </p:nvSpPr>
        <p:spPr bwMode="auto">
          <a:xfrm>
            <a:off x="3643074" y="561230"/>
            <a:ext cx="2031325" cy="7195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rtlCol="0">
            <a:spAutoFit/>
          </a:bodyPr>
          <a:lstStyle/>
          <a:p>
            <a:pPr eaLnBrk="1" hangingPunct="1">
              <a:lnSpc>
                <a:spcPct val="200000"/>
              </a:lnSpc>
            </a:pPr>
            <a:r>
              <a:rPr lang="zh-CN" altLang="en-US" sz="2400" b="1"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测量能力提升</a:t>
            </a:r>
            <a:endParaRPr lang="zh-CN" altLang="en-US" sz="2400" b="1"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2" name="文本框 10"/>
          <p:cNvSpPr txBox="1"/>
          <p:nvPr/>
        </p:nvSpPr>
        <p:spPr bwMode="auto">
          <a:xfrm>
            <a:off x="6524202" y="553723"/>
            <a:ext cx="2031325" cy="7195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rtlCol="0">
            <a:spAutoFit/>
          </a:bodyPr>
          <a:lstStyle/>
          <a:p>
            <a:pPr eaLnBrk="1" hangingPunct="1">
              <a:lnSpc>
                <a:spcPct val="200000"/>
              </a:lnSpc>
            </a:pPr>
            <a:r>
              <a:rPr lang="zh-CN" altLang="en-US" sz="2400" b="1"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溯源方式提升</a:t>
            </a:r>
            <a:endParaRPr lang="zh-CN" altLang="en-US" sz="2400" b="1"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3" name="矩形: 圆角 3"/>
          <p:cNvSpPr/>
          <p:nvPr/>
        </p:nvSpPr>
        <p:spPr>
          <a:xfrm>
            <a:off x="9086751" y="1301162"/>
            <a:ext cx="2504751" cy="2411714"/>
          </a:xfrm>
          <a:prstGeom prst="roundRect">
            <a:avLst/>
          </a:prstGeom>
          <a:solidFill>
            <a:srgbClr val="BCFC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endParaRPr lang="zh-CN" altLang="en-US" sz="2000" dirty="0">
              <a:solidFill>
                <a:schemeClr val="tx1"/>
              </a:solidFill>
              <a:latin typeface="微软雅黑" panose="020B0503020204020204" pitchFamily="34" charset="-122"/>
              <a:ea typeface="微软雅黑" panose="020B0503020204020204" pitchFamily="34" charset="-122"/>
            </a:endParaRPr>
          </a:p>
        </p:txBody>
      </p:sp>
      <p:sp>
        <p:nvSpPr>
          <p:cNvPr id="24" name="TextBox 23"/>
          <p:cNvSpPr txBox="1"/>
          <p:nvPr/>
        </p:nvSpPr>
        <p:spPr bwMode="auto">
          <a:xfrm>
            <a:off x="9275561" y="1840829"/>
            <a:ext cx="2151195" cy="1688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rtlCol="0">
            <a:spAutoFit/>
          </a:bodyPr>
          <a:lstStyle/>
          <a:p>
            <a:pPr algn="just">
              <a:lnSpc>
                <a:spcPct val="150000"/>
              </a:lnSpc>
              <a:buClr>
                <a:srgbClr val="FF0000"/>
              </a:buClr>
            </a:pPr>
            <a:r>
              <a:rPr lang="zh-CN" altLang="en-US" sz="2400" b="1" dirty="0">
                <a:latin typeface="Times New Roman" panose="02020603050405020304" pitchFamily="18" charset="0"/>
                <a:ea typeface="微软雅黑" panose="020B0503020204020204" pitchFamily="34" charset="-122"/>
                <a:cs typeface="Times New Roman" panose="02020603050405020304" pitchFamily="18" charset="0"/>
              </a:rPr>
              <a:t>不同原理仪器产生测量不一致性</a:t>
            </a:r>
            <a:endParaRPr lang="en-US" altLang="zh-CN" sz="24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5" name="文本框 10"/>
          <p:cNvSpPr txBox="1"/>
          <p:nvPr/>
        </p:nvSpPr>
        <p:spPr bwMode="auto">
          <a:xfrm>
            <a:off x="9275561" y="562228"/>
            <a:ext cx="2031325" cy="7195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rtlCol="0">
            <a:spAutoFit/>
          </a:bodyPr>
          <a:lstStyle/>
          <a:p>
            <a:pPr eaLnBrk="1" hangingPunct="1">
              <a:lnSpc>
                <a:spcPct val="200000"/>
              </a:lnSpc>
            </a:pPr>
            <a:r>
              <a:rPr lang="zh-CN" altLang="en-US" sz="2400" b="1"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测量原理提升</a:t>
            </a:r>
            <a:endParaRPr lang="zh-CN" altLang="en-US" sz="2400" b="1"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6" name="Rectangle: Rounded Corners 18"/>
          <p:cNvSpPr/>
          <p:nvPr/>
        </p:nvSpPr>
        <p:spPr bwMode="auto">
          <a:xfrm>
            <a:off x="2438" y="1936645"/>
            <a:ext cx="550689" cy="1246763"/>
          </a:xfrm>
          <a:prstGeom prst="roundRect">
            <a:avLst/>
          </a:prstGeom>
          <a:noFill/>
          <a:ln w="38100">
            <a:solidFill>
              <a:srgbClr val="FFC000"/>
            </a:solidFill>
          </a:ln>
        </p:spPr>
        <p:style>
          <a:lnRef idx="2">
            <a:schemeClr val="accent6"/>
          </a:lnRef>
          <a:fillRef idx="1">
            <a:schemeClr val="lt1"/>
          </a:fillRef>
          <a:effectRef idx="0">
            <a:schemeClr val="accent6"/>
          </a:effectRef>
          <a:fontRef idx="minor">
            <a:schemeClr val="dk1"/>
          </a:fontRef>
        </p:style>
        <p:txBody>
          <a:bodyPr wrap="square" rtlCol="0" anchor="ctr">
            <a:spAutoFit/>
          </a:bodyPr>
          <a:lstStyle/>
          <a:p>
            <a:pPr algn="ctr" eaLnBrk="0" hangingPunct="0"/>
            <a:r>
              <a:rPr lang="zh-CN" altLang="en-US" sz="2400" b="1" dirty="0">
                <a:solidFill>
                  <a:srgbClr val="FF0000"/>
                </a:solidFill>
                <a:latin typeface="微软雅黑" panose="020B0503020204020204" pitchFamily="34" charset="-122"/>
                <a:ea typeface="微软雅黑" panose="020B0503020204020204" pitchFamily="34" charset="-122"/>
              </a:rPr>
              <a:t>提升前</a:t>
            </a:r>
            <a:endParaRPr lang="en-US" sz="2400" b="1" dirty="0">
              <a:solidFill>
                <a:srgbClr val="FF0000"/>
              </a:solidFill>
              <a:latin typeface="微软雅黑" panose="020B0503020204020204" pitchFamily="34" charset="-122"/>
              <a:ea typeface="微软雅黑" panose="020B0503020204020204" pitchFamily="34" charset="-122"/>
            </a:endParaRPr>
          </a:p>
        </p:txBody>
      </p:sp>
      <p:sp>
        <p:nvSpPr>
          <p:cNvPr id="27" name="Rectangle: Rounded Corners 18"/>
          <p:cNvSpPr/>
          <p:nvPr/>
        </p:nvSpPr>
        <p:spPr bwMode="auto">
          <a:xfrm>
            <a:off x="22627" y="4537052"/>
            <a:ext cx="550689" cy="1246763"/>
          </a:xfrm>
          <a:prstGeom prst="roundRect">
            <a:avLst/>
          </a:prstGeom>
          <a:noFill/>
          <a:ln w="38100">
            <a:solidFill>
              <a:srgbClr val="FFC000"/>
            </a:solidFill>
          </a:ln>
        </p:spPr>
        <p:style>
          <a:lnRef idx="2">
            <a:schemeClr val="accent6"/>
          </a:lnRef>
          <a:fillRef idx="1">
            <a:schemeClr val="lt1"/>
          </a:fillRef>
          <a:effectRef idx="0">
            <a:schemeClr val="accent6"/>
          </a:effectRef>
          <a:fontRef idx="minor">
            <a:schemeClr val="dk1"/>
          </a:fontRef>
        </p:style>
        <p:txBody>
          <a:bodyPr wrap="square" rtlCol="0" anchor="ctr">
            <a:spAutoFit/>
          </a:bodyPr>
          <a:lstStyle/>
          <a:p>
            <a:pPr algn="ctr" eaLnBrk="0" hangingPunct="0"/>
            <a:r>
              <a:rPr lang="zh-CN" altLang="en-US" sz="2400" b="1" dirty="0">
                <a:solidFill>
                  <a:srgbClr val="FF0000"/>
                </a:solidFill>
                <a:latin typeface="微软雅黑" panose="020B0503020204020204" pitchFamily="34" charset="-122"/>
                <a:ea typeface="微软雅黑" panose="020B0503020204020204" pitchFamily="34" charset="-122"/>
              </a:rPr>
              <a:t>提升</a:t>
            </a:r>
            <a:endParaRPr lang="en-US" altLang="zh-CN" sz="2400" b="1" dirty="0">
              <a:solidFill>
                <a:srgbClr val="FF0000"/>
              </a:solidFill>
              <a:latin typeface="微软雅黑" panose="020B0503020204020204" pitchFamily="34" charset="-122"/>
              <a:ea typeface="微软雅黑" panose="020B0503020204020204" pitchFamily="34" charset="-122"/>
            </a:endParaRPr>
          </a:p>
          <a:p>
            <a:pPr algn="ctr" eaLnBrk="0" hangingPunct="0"/>
            <a:r>
              <a:rPr lang="zh-CN" altLang="en-US" sz="2400" b="1" dirty="0">
                <a:solidFill>
                  <a:srgbClr val="FF0000"/>
                </a:solidFill>
                <a:latin typeface="微软雅黑" panose="020B0503020204020204" pitchFamily="34" charset="-122"/>
                <a:ea typeface="微软雅黑" panose="020B0503020204020204" pitchFamily="34" charset="-122"/>
              </a:rPr>
              <a:t>后</a:t>
            </a:r>
            <a:endParaRPr lang="en-US" sz="2400" b="1" dirty="0">
              <a:solidFill>
                <a:srgbClr val="FF0000"/>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标题 1"/>
          <p:cNvSpPr txBox="1"/>
          <p:nvPr/>
        </p:nvSpPr>
        <p:spPr>
          <a:xfrm>
            <a:off x="266700" y="229707"/>
            <a:ext cx="3520373" cy="418058"/>
          </a:xfrm>
          <a:prstGeom prst="rect">
            <a:avLst/>
          </a:prstGeom>
        </p:spPr>
        <p:txBody>
          <a:bodyPr/>
          <a:lstStyle>
            <a:lvl1pPr algn="ctr" rtl="0" eaLnBrk="0" fontAlgn="base" hangingPunct="0">
              <a:spcBef>
                <a:spcPct val="0"/>
              </a:spcBef>
              <a:spcAft>
                <a:spcPct val="0"/>
              </a:spcAft>
              <a:defRPr sz="4000">
                <a:solidFill>
                  <a:schemeClr val="tx2"/>
                </a:solidFill>
                <a:latin typeface="+mj-lt"/>
                <a:ea typeface="+mj-ea"/>
                <a:cs typeface="+mj-cs"/>
              </a:defRPr>
            </a:lvl1pPr>
            <a:lvl2pPr algn="ctr" rtl="0" eaLnBrk="0" fontAlgn="base" hangingPunct="0">
              <a:spcBef>
                <a:spcPct val="0"/>
              </a:spcBef>
              <a:spcAft>
                <a:spcPct val="0"/>
              </a:spcAft>
              <a:defRPr sz="4000">
                <a:solidFill>
                  <a:schemeClr val="tx2"/>
                </a:solidFill>
                <a:latin typeface="黑体" panose="02010609060101010101" pitchFamily="2" charset="-122"/>
                <a:ea typeface="黑体" panose="02010609060101010101" pitchFamily="2" charset="-122"/>
              </a:defRPr>
            </a:lvl2pPr>
            <a:lvl3pPr algn="ctr" rtl="0" eaLnBrk="0" fontAlgn="base" hangingPunct="0">
              <a:spcBef>
                <a:spcPct val="0"/>
              </a:spcBef>
              <a:spcAft>
                <a:spcPct val="0"/>
              </a:spcAft>
              <a:defRPr sz="4000">
                <a:solidFill>
                  <a:schemeClr val="tx2"/>
                </a:solidFill>
                <a:latin typeface="黑体" panose="02010609060101010101" pitchFamily="2" charset="-122"/>
                <a:ea typeface="黑体" panose="02010609060101010101" pitchFamily="2" charset="-122"/>
              </a:defRPr>
            </a:lvl3pPr>
            <a:lvl4pPr algn="ctr" rtl="0" eaLnBrk="0" fontAlgn="base" hangingPunct="0">
              <a:spcBef>
                <a:spcPct val="0"/>
              </a:spcBef>
              <a:spcAft>
                <a:spcPct val="0"/>
              </a:spcAft>
              <a:defRPr sz="4000">
                <a:solidFill>
                  <a:schemeClr val="tx2"/>
                </a:solidFill>
                <a:latin typeface="黑体" panose="02010609060101010101" pitchFamily="2" charset="-122"/>
                <a:ea typeface="黑体" panose="02010609060101010101" pitchFamily="2" charset="-122"/>
              </a:defRPr>
            </a:lvl4pPr>
            <a:lvl5pPr algn="ctr" rtl="0" eaLnBrk="0" fontAlgn="base" hangingPunct="0">
              <a:spcBef>
                <a:spcPct val="0"/>
              </a:spcBef>
              <a:spcAft>
                <a:spcPct val="0"/>
              </a:spcAft>
              <a:defRPr sz="4000">
                <a:solidFill>
                  <a:schemeClr val="tx2"/>
                </a:solidFill>
                <a:latin typeface="黑体" panose="02010609060101010101" pitchFamily="2" charset="-122"/>
                <a:ea typeface="黑体" panose="02010609060101010101" pitchFamily="2" charset="-122"/>
              </a:defRPr>
            </a:lvl5pPr>
            <a:lvl6pPr marL="457200"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eaLnBrk="1" fontAlgn="auto" hangingPunct="1">
              <a:spcAft>
                <a:spcPts val="0"/>
              </a:spcAft>
              <a:defRPr/>
            </a:pPr>
            <a:r>
              <a:rPr lang="zh-CN" altLang="en-US" sz="3200" b="1" kern="0" dirty="0">
                <a:solidFill>
                  <a:schemeClr val="tx1"/>
                </a:solidFill>
                <a:latin typeface="微软雅黑" panose="020B0503020204020204" pitchFamily="34" charset="-122"/>
                <a:ea typeface="微软雅黑" panose="020B0503020204020204" pitchFamily="34" charset="-122"/>
              </a:rPr>
              <a:t>汇报提纲</a:t>
            </a:r>
            <a:endParaRPr lang="zh-CN" altLang="en-US" sz="3200" b="1" kern="0" dirty="0">
              <a:solidFill>
                <a:schemeClr val="tx1"/>
              </a:solidFill>
              <a:latin typeface="微软雅黑" panose="020B0503020204020204" pitchFamily="34" charset="-122"/>
              <a:ea typeface="微软雅黑" panose="020B0503020204020204" pitchFamily="34" charset="-122"/>
            </a:endParaRPr>
          </a:p>
        </p:txBody>
      </p:sp>
      <p:sp>
        <p:nvSpPr>
          <p:cNvPr id="16" name="TextBox 4"/>
          <p:cNvSpPr txBox="1">
            <a:spLocks noChangeArrowheads="1"/>
          </p:cNvSpPr>
          <p:nvPr/>
        </p:nvSpPr>
        <p:spPr bwMode="auto">
          <a:xfrm>
            <a:off x="4631043" y="1553757"/>
            <a:ext cx="3057247" cy="7439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lvl="0" algn="dist" fontAlgn="base">
              <a:lnSpc>
                <a:spcPct val="150000"/>
              </a:lnSpc>
              <a:spcBef>
                <a:spcPct val="0"/>
              </a:spcBef>
              <a:spcAft>
                <a:spcPct val="0"/>
              </a:spcAft>
              <a:buNone/>
            </a:pPr>
            <a:r>
              <a:rPr lang="zh-CN" altLang="en-US" b="1" dirty="0">
                <a:solidFill>
                  <a:schemeClr val="accent2"/>
                </a:solidFill>
              </a:rPr>
              <a:t>背景与迫切性</a:t>
            </a:r>
            <a:endParaRPr lang="en-US" altLang="zh-CN" b="1" dirty="0">
              <a:solidFill>
                <a:schemeClr val="accent2"/>
              </a:solidFill>
            </a:endParaRPr>
          </a:p>
        </p:txBody>
      </p:sp>
      <p:sp>
        <p:nvSpPr>
          <p:cNvPr id="17" name="AutoShape 22"/>
          <p:cNvSpPr>
            <a:spLocks noChangeArrowheads="1"/>
          </p:cNvSpPr>
          <p:nvPr/>
        </p:nvSpPr>
        <p:spPr bwMode="auto">
          <a:xfrm>
            <a:off x="3823005" y="1760120"/>
            <a:ext cx="539750" cy="503238"/>
          </a:xfrm>
          <a:prstGeom prst="bevel">
            <a:avLst>
              <a:gd name="adj" fmla="val 12500"/>
            </a:avLst>
          </a:prstGeom>
          <a:solidFill>
            <a:srgbClr val="6699FF"/>
          </a:solidFill>
          <a:ln>
            <a:noFill/>
          </a:ln>
          <a:effectLst/>
        </p:spPr>
        <p:txBody>
          <a:bodyPr wrap="none" anchor="ctr"/>
          <a:lstStyle/>
          <a:p>
            <a:pPr algn="ctr" latinLnBrk="1">
              <a:defRPr/>
            </a:pPr>
            <a:r>
              <a:rPr lang="zh-CN" altLang="en-US" sz="3200" b="1" kern="0" dirty="0">
                <a:solidFill>
                  <a:schemeClr val="bg1"/>
                </a:solidFill>
                <a:effectLst>
                  <a:outerShdw blurRad="38100" dist="38100" dir="2700000" algn="tl">
                    <a:srgbClr val="000000"/>
                  </a:outerShdw>
                </a:effectLst>
                <a:latin typeface="微软雅黑" panose="020B0503020204020204" pitchFamily="34" charset="-122"/>
                <a:ea typeface="微软雅黑" panose="020B0503020204020204" pitchFamily="34" charset="-122"/>
                <a:sym typeface="Arial" panose="020B0604020202020204" pitchFamily="34" charset="0"/>
              </a:rPr>
              <a:t>一</a:t>
            </a:r>
            <a:endParaRPr lang="zh-CN" altLang="en-US" sz="3200" b="1" kern="0" dirty="0">
              <a:solidFill>
                <a:schemeClr val="bg1"/>
              </a:solidFill>
              <a:effectLst>
                <a:outerShdw blurRad="38100" dist="38100" dir="2700000" algn="tl">
                  <a:srgbClr val="000000"/>
                </a:outerShdw>
              </a:effectLst>
              <a:latin typeface="微软雅黑" panose="020B0503020204020204" pitchFamily="34" charset="-122"/>
              <a:ea typeface="微软雅黑" panose="020B0503020204020204" pitchFamily="34" charset="-122"/>
              <a:sym typeface="Arial" panose="020B0604020202020204" pitchFamily="34" charset="0"/>
            </a:endParaRPr>
          </a:p>
        </p:txBody>
      </p:sp>
      <p:sp>
        <p:nvSpPr>
          <p:cNvPr id="30" name="AutoShape 22"/>
          <p:cNvSpPr>
            <a:spLocks noChangeArrowheads="1"/>
          </p:cNvSpPr>
          <p:nvPr/>
        </p:nvSpPr>
        <p:spPr bwMode="auto">
          <a:xfrm>
            <a:off x="3823005" y="2596734"/>
            <a:ext cx="539750" cy="503238"/>
          </a:xfrm>
          <a:prstGeom prst="bevel">
            <a:avLst>
              <a:gd name="adj" fmla="val 12500"/>
            </a:avLst>
          </a:prstGeom>
          <a:solidFill>
            <a:srgbClr val="6699FF"/>
          </a:solidFill>
          <a:ln>
            <a:noFill/>
          </a:ln>
          <a:effectLst/>
        </p:spPr>
        <p:txBody>
          <a:bodyPr wrap="none" anchor="ctr"/>
          <a:lstStyle/>
          <a:p>
            <a:pPr algn="ctr" latinLnBrk="1">
              <a:defRPr/>
            </a:pPr>
            <a:r>
              <a:rPr lang="zh-CN" altLang="en-US" sz="3200" b="1" kern="0" dirty="0">
                <a:solidFill>
                  <a:schemeClr val="bg1"/>
                </a:solidFill>
                <a:effectLst>
                  <a:outerShdw blurRad="38100" dist="38100" dir="2700000" algn="tl">
                    <a:srgbClr val="000000"/>
                  </a:outerShdw>
                </a:effectLst>
                <a:latin typeface="微软雅黑" panose="020B0503020204020204" pitchFamily="34" charset="-122"/>
                <a:ea typeface="微软雅黑" panose="020B0503020204020204" pitchFamily="34" charset="-122"/>
                <a:sym typeface="Arial" panose="020B0604020202020204" pitchFamily="34" charset="0"/>
              </a:rPr>
              <a:t>二</a:t>
            </a:r>
            <a:endParaRPr lang="zh-CN" altLang="en-US" sz="3200" b="1" kern="0" dirty="0">
              <a:solidFill>
                <a:schemeClr val="bg1"/>
              </a:solidFill>
              <a:effectLst>
                <a:outerShdw blurRad="38100" dist="38100" dir="2700000" algn="tl">
                  <a:srgbClr val="000000"/>
                </a:outerShdw>
              </a:effectLst>
              <a:latin typeface="微软雅黑" panose="020B0503020204020204" pitchFamily="34" charset="-122"/>
              <a:ea typeface="微软雅黑" panose="020B0503020204020204" pitchFamily="34" charset="-122"/>
              <a:sym typeface="Arial" panose="020B0604020202020204" pitchFamily="34" charset="0"/>
            </a:endParaRPr>
          </a:p>
        </p:txBody>
      </p:sp>
      <p:sp>
        <p:nvSpPr>
          <p:cNvPr id="31" name="AutoShape 22"/>
          <p:cNvSpPr>
            <a:spLocks noChangeArrowheads="1"/>
          </p:cNvSpPr>
          <p:nvPr/>
        </p:nvSpPr>
        <p:spPr bwMode="auto">
          <a:xfrm>
            <a:off x="3823005" y="3433348"/>
            <a:ext cx="539750" cy="504825"/>
          </a:xfrm>
          <a:prstGeom prst="bevel">
            <a:avLst>
              <a:gd name="adj" fmla="val 12500"/>
            </a:avLst>
          </a:prstGeom>
          <a:solidFill>
            <a:srgbClr val="6699FF"/>
          </a:solidFill>
          <a:ln>
            <a:noFill/>
          </a:ln>
          <a:effectLst/>
        </p:spPr>
        <p:txBody>
          <a:bodyPr wrap="none" anchor="ctr"/>
          <a:lstStyle/>
          <a:p>
            <a:pPr algn="ctr" latinLnBrk="1">
              <a:defRPr/>
            </a:pPr>
            <a:r>
              <a:rPr lang="zh-CN" altLang="en-US" sz="3200" b="1" kern="0" dirty="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sym typeface="Arial" panose="020B0604020202020204" pitchFamily="34" charset="0"/>
              </a:rPr>
              <a:t>三</a:t>
            </a:r>
            <a:endParaRPr lang="zh-CN" altLang="en-US" sz="3200" b="1" kern="0" dirty="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sym typeface="Arial" panose="020B0604020202020204" pitchFamily="34" charset="0"/>
            </a:endParaRPr>
          </a:p>
        </p:txBody>
      </p:sp>
      <p:sp>
        <p:nvSpPr>
          <p:cNvPr id="32" name="AutoShape 22"/>
          <p:cNvSpPr>
            <a:spLocks noChangeArrowheads="1"/>
          </p:cNvSpPr>
          <p:nvPr/>
        </p:nvSpPr>
        <p:spPr bwMode="auto">
          <a:xfrm>
            <a:off x="3823005" y="4272417"/>
            <a:ext cx="539750" cy="503238"/>
          </a:xfrm>
          <a:prstGeom prst="bevel">
            <a:avLst>
              <a:gd name="adj" fmla="val 12500"/>
            </a:avLst>
          </a:prstGeom>
          <a:solidFill>
            <a:srgbClr val="6699FF"/>
          </a:solidFill>
          <a:ln>
            <a:noFill/>
          </a:ln>
          <a:effectLst/>
        </p:spPr>
        <p:txBody>
          <a:bodyPr wrap="none" anchor="ctr"/>
          <a:lstStyle/>
          <a:p>
            <a:pPr algn="ctr" latinLnBrk="1">
              <a:defRPr/>
            </a:pPr>
            <a:r>
              <a:rPr lang="zh-CN" altLang="en-US" sz="3200" b="1" kern="0" dirty="0">
                <a:solidFill>
                  <a:schemeClr val="bg1"/>
                </a:solidFill>
                <a:effectLst>
                  <a:outerShdw blurRad="38100" dist="38100" dir="2700000" algn="tl">
                    <a:srgbClr val="000000"/>
                  </a:outerShdw>
                </a:effectLst>
                <a:latin typeface="微软雅黑" panose="020B0503020204020204" pitchFamily="34" charset="-122"/>
                <a:ea typeface="微软雅黑" panose="020B0503020204020204" pitchFamily="34" charset="-122"/>
                <a:sym typeface="Arial" panose="020B0604020202020204" pitchFamily="34" charset="0"/>
              </a:rPr>
              <a:t>四</a:t>
            </a:r>
            <a:endParaRPr lang="zh-CN" altLang="en-US" sz="3200" b="1" kern="0" dirty="0">
              <a:solidFill>
                <a:schemeClr val="bg1"/>
              </a:solidFill>
              <a:effectLst>
                <a:outerShdw blurRad="38100" dist="38100" dir="2700000" algn="tl">
                  <a:srgbClr val="000000"/>
                </a:outerShdw>
              </a:effectLst>
              <a:latin typeface="微软雅黑" panose="020B0503020204020204" pitchFamily="34" charset="-122"/>
              <a:ea typeface="微软雅黑" panose="020B0503020204020204" pitchFamily="34" charset="-122"/>
              <a:sym typeface="Arial" panose="020B0604020202020204" pitchFamily="34" charset="0"/>
            </a:endParaRPr>
          </a:p>
        </p:txBody>
      </p:sp>
      <p:sp>
        <p:nvSpPr>
          <p:cNvPr id="33" name="矩形 13"/>
          <p:cNvSpPr>
            <a:spLocks noChangeArrowheads="1"/>
          </p:cNvSpPr>
          <p:nvPr/>
        </p:nvSpPr>
        <p:spPr bwMode="auto">
          <a:xfrm>
            <a:off x="4631044" y="2389898"/>
            <a:ext cx="3057247" cy="7439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lvl="0" fontAlgn="base">
              <a:lnSpc>
                <a:spcPct val="150000"/>
              </a:lnSpc>
              <a:spcBef>
                <a:spcPct val="0"/>
              </a:spcBef>
              <a:spcAft>
                <a:spcPct val="0"/>
              </a:spcAft>
              <a:buNone/>
            </a:pPr>
            <a:r>
              <a:rPr lang="zh-CN" altLang="en-US" b="1" dirty="0">
                <a:solidFill>
                  <a:srgbClr val="2D2D8A"/>
                </a:solidFill>
              </a:rPr>
              <a:t>现状与提升效果</a:t>
            </a:r>
            <a:endParaRPr lang="zh-CN" altLang="en-US" b="1" dirty="0">
              <a:solidFill>
                <a:srgbClr val="2D2D8A"/>
              </a:solidFill>
            </a:endParaRPr>
          </a:p>
        </p:txBody>
      </p:sp>
      <p:sp>
        <p:nvSpPr>
          <p:cNvPr id="34" name="矩形 15"/>
          <p:cNvSpPr>
            <a:spLocks noChangeArrowheads="1"/>
          </p:cNvSpPr>
          <p:nvPr/>
        </p:nvSpPr>
        <p:spPr bwMode="auto">
          <a:xfrm>
            <a:off x="4631043" y="3274807"/>
            <a:ext cx="3057247" cy="7439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fontAlgn="base">
              <a:lnSpc>
                <a:spcPct val="150000"/>
              </a:lnSpc>
              <a:spcBef>
                <a:spcPct val="0"/>
              </a:spcBef>
              <a:spcAft>
                <a:spcPct val="0"/>
              </a:spcAft>
              <a:buNone/>
              <a:defRPr/>
            </a:pPr>
            <a:r>
              <a:rPr lang="zh-CN" altLang="en-US" b="1" dirty="0">
                <a:solidFill>
                  <a:srgbClr val="FF0000"/>
                </a:solidFill>
              </a:rPr>
              <a:t>技术方案与指标</a:t>
            </a:r>
            <a:endParaRPr lang="zh-CN" altLang="en-US" b="1" dirty="0">
              <a:solidFill>
                <a:srgbClr val="FF0000"/>
              </a:solidFill>
            </a:endParaRPr>
          </a:p>
        </p:txBody>
      </p:sp>
      <p:sp>
        <p:nvSpPr>
          <p:cNvPr id="35" name="AutoShape 22"/>
          <p:cNvSpPr>
            <a:spLocks noChangeArrowheads="1"/>
          </p:cNvSpPr>
          <p:nvPr/>
        </p:nvSpPr>
        <p:spPr bwMode="auto">
          <a:xfrm>
            <a:off x="3823005" y="5105008"/>
            <a:ext cx="539750" cy="503237"/>
          </a:xfrm>
          <a:prstGeom prst="bevel">
            <a:avLst>
              <a:gd name="adj" fmla="val 12500"/>
            </a:avLst>
          </a:prstGeom>
          <a:solidFill>
            <a:srgbClr val="6699FF"/>
          </a:solidFill>
          <a:ln>
            <a:noFill/>
          </a:ln>
          <a:effectLst/>
        </p:spPr>
        <p:txBody>
          <a:bodyPr wrap="none" anchor="ctr"/>
          <a:lstStyle/>
          <a:p>
            <a:pPr algn="ctr" latinLnBrk="1">
              <a:defRPr/>
            </a:pPr>
            <a:r>
              <a:rPr lang="zh-CN" altLang="en-US" sz="3200" b="1" kern="0" dirty="0">
                <a:solidFill>
                  <a:schemeClr val="bg1"/>
                </a:solidFill>
                <a:effectLst>
                  <a:outerShdw blurRad="38100" dist="38100" dir="2700000" algn="tl">
                    <a:srgbClr val="000000"/>
                  </a:outerShdw>
                </a:effectLst>
                <a:latin typeface="微软雅黑" panose="020B0503020204020204" pitchFamily="34" charset="-122"/>
                <a:ea typeface="微软雅黑" panose="020B0503020204020204" pitchFamily="34" charset="-122"/>
                <a:sym typeface="Arial" panose="020B0604020202020204" pitchFamily="34" charset="0"/>
              </a:rPr>
              <a:t>五</a:t>
            </a:r>
            <a:endParaRPr lang="zh-CN" altLang="en-US" sz="3200" b="1" kern="0" dirty="0">
              <a:solidFill>
                <a:schemeClr val="bg1"/>
              </a:solidFill>
              <a:effectLst>
                <a:outerShdw blurRad="38100" dist="38100" dir="2700000" algn="tl">
                  <a:srgbClr val="000000"/>
                </a:outerShdw>
              </a:effectLst>
              <a:latin typeface="微软雅黑" panose="020B0503020204020204" pitchFamily="34" charset="-122"/>
              <a:ea typeface="微软雅黑" panose="020B0503020204020204" pitchFamily="34" charset="-122"/>
              <a:sym typeface="Arial" panose="020B0604020202020204" pitchFamily="34" charset="0"/>
            </a:endParaRPr>
          </a:p>
        </p:txBody>
      </p:sp>
      <p:sp>
        <p:nvSpPr>
          <p:cNvPr id="36" name="矩形 21"/>
          <p:cNvSpPr>
            <a:spLocks noChangeArrowheads="1"/>
          </p:cNvSpPr>
          <p:nvPr/>
        </p:nvSpPr>
        <p:spPr bwMode="auto">
          <a:xfrm>
            <a:off x="4631044" y="4893909"/>
            <a:ext cx="3057246" cy="7439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lvl="0" algn="dist" fontAlgn="base">
              <a:lnSpc>
                <a:spcPct val="150000"/>
              </a:lnSpc>
              <a:spcBef>
                <a:spcPct val="0"/>
              </a:spcBef>
              <a:spcAft>
                <a:spcPct val="0"/>
              </a:spcAft>
              <a:buNone/>
            </a:pPr>
            <a:r>
              <a:rPr lang="zh-CN" altLang="en-US" b="1" dirty="0">
                <a:solidFill>
                  <a:srgbClr val="2D2D8A"/>
                </a:solidFill>
              </a:rPr>
              <a:t>预算与成果效益</a:t>
            </a:r>
            <a:endParaRPr lang="zh-CN" altLang="en-US" b="1" dirty="0">
              <a:solidFill>
                <a:srgbClr val="2D2D8A"/>
              </a:solidFill>
            </a:endParaRPr>
          </a:p>
        </p:txBody>
      </p:sp>
      <p:sp>
        <p:nvSpPr>
          <p:cNvPr id="38" name="矩形 21"/>
          <p:cNvSpPr>
            <a:spLocks noChangeArrowheads="1"/>
          </p:cNvSpPr>
          <p:nvPr/>
        </p:nvSpPr>
        <p:spPr bwMode="auto">
          <a:xfrm>
            <a:off x="4631044" y="4110948"/>
            <a:ext cx="3057246" cy="7439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lvl="0" algn="dist" fontAlgn="base">
              <a:lnSpc>
                <a:spcPct val="150000"/>
              </a:lnSpc>
              <a:spcBef>
                <a:spcPct val="0"/>
              </a:spcBef>
              <a:spcAft>
                <a:spcPct val="0"/>
              </a:spcAft>
              <a:buNone/>
            </a:pPr>
            <a:r>
              <a:rPr lang="zh-CN" altLang="en-US" b="1" dirty="0">
                <a:solidFill>
                  <a:srgbClr val="2D2D8A"/>
                </a:solidFill>
              </a:rPr>
              <a:t>团队研究基础</a:t>
            </a:r>
            <a:endParaRPr lang="zh-CN" altLang="en-US" b="1" dirty="0">
              <a:solidFill>
                <a:srgbClr val="2D2D8A"/>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圆角 3"/>
          <p:cNvSpPr/>
          <p:nvPr/>
        </p:nvSpPr>
        <p:spPr>
          <a:xfrm>
            <a:off x="1479883" y="1623955"/>
            <a:ext cx="9456821" cy="3610090"/>
          </a:xfrm>
          <a:prstGeom prst="roundRect">
            <a:avLst>
              <a:gd name="adj" fmla="val 12465"/>
            </a:avLst>
          </a:prstGeom>
          <a:solidFill>
            <a:srgbClr val="B9E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微软雅黑" panose="020B0503020204020204" pitchFamily="34" charset="-122"/>
              <a:ea typeface="微软雅黑" panose="020B0503020204020204" pitchFamily="34" charset="-122"/>
            </a:endParaRPr>
          </a:p>
        </p:txBody>
      </p:sp>
      <p:sp>
        <p:nvSpPr>
          <p:cNvPr id="2" name="标题 1"/>
          <p:cNvSpPr txBox="1"/>
          <p:nvPr/>
        </p:nvSpPr>
        <p:spPr>
          <a:xfrm>
            <a:off x="266700" y="229707"/>
            <a:ext cx="3520373" cy="418058"/>
          </a:xfrm>
          <a:prstGeom prst="rect">
            <a:avLst/>
          </a:prstGeom>
        </p:spPr>
        <p:txBody>
          <a:bodyPr/>
          <a:lstStyle>
            <a:lvl1pPr algn="ctr" rtl="0" eaLnBrk="0" fontAlgn="base" hangingPunct="0">
              <a:spcBef>
                <a:spcPct val="0"/>
              </a:spcBef>
              <a:spcAft>
                <a:spcPct val="0"/>
              </a:spcAft>
              <a:defRPr sz="4000">
                <a:solidFill>
                  <a:schemeClr val="tx2"/>
                </a:solidFill>
                <a:latin typeface="+mj-lt"/>
                <a:ea typeface="+mj-ea"/>
                <a:cs typeface="+mj-cs"/>
              </a:defRPr>
            </a:lvl1pPr>
            <a:lvl2pPr algn="ctr" rtl="0" eaLnBrk="0" fontAlgn="base" hangingPunct="0">
              <a:spcBef>
                <a:spcPct val="0"/>
              </a:spcBef>
              <a:spcAft>
                <a:spcPct val="0"/>
              </a:spcAft>
              <a:defRPr sz="4000">
                <a:solidFill>
                  <a:schemeClr val="tx2"/>
                </a:solidFill>
                <a:latin typeface="黑体" panose="02010609060101010101" pitchFamily="2" charset="-122"/>
                <a:ea typeface="黑体" panose="02010609060101010101" pitchFamily="2" charset="-122"/>
              </a:defRPr>
            </a:lvl2pPr>
            <a:lvl3pPr algn="ctr" rtl="0" eaLnBrk="0" fontAlgn="base" hangingPunct="0">
              <a:spcBef>
                <a:spcPct val="0"/>
              </a:spcBef>
              <a:spcAft>
                <a:spcPct val="0"/>
              </a:spcAft>
              <a:defRPr sz="4000">
                <a:solidFill>
                  <a:schemeClr val="tx2"/>
                </a:solidFill>
                <a:latin typeface="黑体" panose="02010609060101010101" pitchFamily="2" charset="-122"/>
                <a:ea typeface="黑体" panose="02010609060101010101" pitchFamily="2" charset="-122"/>
              </a:defRPr>
            </a:lvl3pPr>
            <a:lvl4pPr algn="ctr" rtl="0" eaLnBrk="0" fontAlgn="base" hangingPunct="0">
              <a:spcBef>
                <a:spcPct val="0"/>
              </a:spcBef>
              <a:spcAft>
                <a:spcPct val="0"/>
              </a:spcAft>
              <a:defRPr sz="4000">
                <a:solidFill>
                  <a:schemeClr val="tx2"/>
                </a:solidFill>
                <a:latin typeface="黑体" panose="02010609060101010101" pitchFamily="2" charset="-122"/>
                <a:ea typeface="黑体" panose="02010609060101010101" pitchFamily="2" charset="-122"/>
              </a:defRPr>
            </a:lvl4pPr>
            <a:lvl5pPr algn="ctr" rtl="0" eaLnBrk="0" fontAlgn="base" hangingPunct="0">
              <a:spcBef>
                <a:spcPct val="0"/>
              </a:spcBef>
              <a:spcAft>
                <a:spcPct val="0"/>
              </a:spcAft>
              <a:defRPr sz="4000">
                <a:solidFill>
                  <a:schemeClr val="tx2"/>
                </a:solidFill>
                <a:latin typeface="黑体" panose="02010609060101010101" pitchFamily="2" charset="-122"/>
                <a:ea typeface="黑体" panose="02010609060101010101" pitchFamily="2" charset="-122"/>
              </a:defRPr>
            </a:lvl5pPr>
            <a:lvl6pPr marL="457200"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eaLnBrk="1" fontAlgn="auto" hangingPunct="1">
              <a:spcAft>
                <a:spcPts val="0"/>
              </a:spcAft>
              <a:defRPr/>
            </a:pPr>
            <a:r>
              <a:rPr lang="zh-CN" altLang="en-US" sz="3200" b="1" kern="0" dirty="0">
                <a:solidFill>
                  <a:schemeClr val="tx1"/>
                </a:solidFill>
                <a:latin typeface="微软雅黑" panose="020B0503020204020204" pitchFamily="34" charset="-122"/>
                <a:ea typeface="微软雅黑" panose="020B0503020204020204" pitchFamily="34" charset="-122"/>
              </a:rPr>
              <a:t>研究目标</a:t>
            </a:r>
            <a:endParaRPr lang="zh-CN" altLang="en-US" sz="3200" b="1" kern="0" dirty="0">
              <a:solidFill>
                <a:schemeClr val="tx1"/>
              </a:solidFill>
              <a:latin typeface="微软雅黑" panose="020B0503020204020204" pitchFamily="34" charset="-122"/>
              <a:ea typeface="微软雅黑" panose="020B0503020204020204" pitchFamily="34" charset="-122"/>
            </a:endParaRPr>
          </a:p>
        </p:txBody>
      </p:sp>
      <p:sp>
        <p:nvSpPr>
          <p:cNvPr id="4" name="TextBox 3"/>
          <p:cNvSpPr txBox="1"/>
          <p:nvPr/>
        </p:nvSpPr>
        <p:spPr bwMode="auto">
          <a:xfrm>
            <a:off x="1696452" y="2314555"/>
            <a:ext cx="9456821" cy="662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rtlCol="0">
            <a:spAutoFit/>
          </a:bodyPr>
          <a:lstStyle/>
          <a:p>
            <a:pPr marL="457200" indent="-457200" eaLnBrk="1" hangingPunct="1">
              <a:lnSpc>
                <a:spcPct val="150000"/>
              </a:lnSpc>
              <a:buClr>
                <a:srgbClr val="FF0000"/>
              </a:buClr>
              <a:buFont typeface="Wingdings" panose="05000000000000000000" pitchFamily="2" charset="2"/>
              <a:buChar char="v"/>
            </a:pPr>
            <a:r>
              <a:rPr lang="zh-CN" altLang="en-US" sz="2800" b="0" dirty="0">
                <a:latin typeface="微软雅黑" panose="020B0503020204020204" pitchFamily="34" charset="-122"/>
                <a:ea typeface="微软雅黑" panose="020B0503020204020204" pitchFamily="34" charset="-122"/>
                <a:cs typeface="Times New Roman" panose="02020603050405020304" pitchFamily="18" charset="0"/>
              </a:rPr>
              <a:t>研究计量型激光椭偏仪校准溯源</a:t>
            </a:r>
            <a:r>
              <a:rPr lang="en-US" altLang="zh-CN" sz="2800" b="0" dirty="0">
                <a:latin typeface="微软雅黑" panose="020B0503020204020204" pitchFamily="34" charset="-122"/>
                <a:ea typeface="微软雅黑" panose="020B0503020204020204" pitchFamily="34" charset="-122"/>
                <a:cs typeface="Times New Roman" panose="02020603050405020304" pitchFamily="18" charset="0"/>
              </a:rPr>
              <a:t>12”</a:t>
            </a:r>
            <a:r>
              <a:rPr lang="zh-CN" altLang="en-US" sz="2800" b="0" dirty="0">
                <a:latin typeface="微软雅黑" panose="020B0503020204020204" pitchFamily="34" charset="-122"/>
                <a:ea typeface="微软雅黑" panose="020B0503020204020204" pitchFamily="34" charset="-122"/>
                <a:cs typeface="Times New Roman" panose="02020603050405020304" pitchFamily="18" charset="0"/>
              </a:rPr>
              <a:t>晶圆级膜厚标准片</a:t>
            </a:r>
            <a:endParaRPr lang="en-US" sz="2800" b="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6" name="TextBox 5"/>
          <p:cNvSpPr txBox="1"/>
          <p:nvPr/>
        </p:nvSpPr>
        <p:spPr bwMode="auto">
          <a:xfrm>
            <a:off x="1696452" y="3622022"/>
            <a:ext cx="8440131" cy="662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rtlCol="0">
            <a:spAutoFit/>
          </a:bodyPr>
          <a:lstStyle/>
          <a:p>
            <a:pPr marL="457200" indent="-457200">
              <a:lnSpc>
                <a:spcPct val="150000"/>
              </a:lnSpc>
              <a:buClr>
                <a:srgbClr val="FF0000"/>
              </a:buClr>
              <a:buFont typeface="Wingdings" panose="05000000000000000000" pitchFamily="2" charset="2"/>
              <a:buChar char="v"/>
            </a:pPr>
            <a:r>
              <a:rPr lang="zh-CN" altLang="en-US" sz="2800" b="0" dirty="0">
                <a:latin typeface="微软雅黑" panose="020B0503020204020204" pitchFamily="34" charset="-122"/>
                <a:ea typeface="微软雅黑" panose="020B0503020204020204" pitchFamily="34" charset="-122"/>
                <a:cs typeface="Times New Roman" panose="02020603050405020304" pitchFamily="18" charset="0"/>
              </a:rPr>
              <a:t>装置</a:t>
            </a:r>
            <a:r>
              <a:rPr lang="zh-CN" altLang="en-US" sz="2800" dirty="0">
                <a:latin typeface="微软雅黑" panose="020B0503020204020204" pitchFamily="34" charset="-122"/>
                <a:ea typeface="微软雅黑" panose="020B0503020204020204" pitchFamily="34" charset="-122"/>
                <a:cs typeface="Times New Roman" panose="02020603050405020304" pitchFamily="18" charset="0"/>
              </a:rPr>
              <a:t>实现</a:t>
            </a:r>
            <a:r>
              <a:rPr lang="zh-CN" altLang="en-US" sz="2800" b="0" dirty="0">
                <a:latin typeface="微软雅黑" panose="020B0503020204020204" pitchFamily="34" charset="-122"/>
                <a:ea typeface="微软雅黑" panose="020B0503020204020204" pitchFamily="34" charset="-122"/>
                <a:cs typeface="Times New Roman" panose="02020603050405020304" pitchFamily="18" charset="0"/>
              </a:rPr>
              <a:t>膜厚标准片的标准测量不确定度</a:t>
            </a:r>
            <a:r>
              <a:rPr lang="en-US" altLang="zh-CN" sz="2800" dirty="0">
                <a:latin typeface="微软雅黑" panose="020B0503020204020204" pitchFamily="34" charset="-122"/>
                <a:ea typeface="微软雅黑" panose="020B0503020204020204" pitchFamily="34" charset="-122"/>
                <a:cs typeface="Times New Roman" panose="02020603050405020304" pitchFamily="18" charset="0"/>
              </a:rPr>
              <a:t>≤0.2nm</a:t>
            </a:r>
            <a:endParaRPr lang="en-US" sz="2800" b="0" dirty="0">
              <a:latin typeface="微软雅黑" panose="020B0503020204020204" pitchFamily="34" charset="-122"/>
              <a:ea typeface="微软雅黑" panose="020B0503020204020204" pitchFamily="34" charset="-122"/>
              <a:cs typeface="Times New Roman" panose="02020603050405020304" pitchFamily="18"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1"/>
          <p:cNvSpPr txBox="1"/>
          <p:nvPr/>
        </p:nvSpPr>
        <p:spPr>
          <a:xfrm>
            <a:off x="970863" y="183109"/>
            <a:ext cx="7108266" cy="701187"/>
          </a:xfrm>
          <a:prstGeom prst="rect">
            <a:avLst/>
          </a:prstGeom>
        </p:spPr>
        <p:txBody>
          <a:bodyPr/>
          <a:lstStyle>
            <a:lvl1pPr algn="ctr" rtl="0" eaLnBrk="0" fontAlgn="base" hangingPunct="0">
              <a:spcBef>
                <a:spcPct val="0"/>
              </a:spcBef>
              <a:spcAft>
                <a:spcPct val="0"/>
              </a:spcAft>
              <a:defRPr sz="4000">
                <a:solidFill>
                  <a:schemeClr val="tx2"/>
                </a:solidFill>
                <a:latin typeface="+mj-lt"/>
                <a:ea typeface="+mj-ea"/>
                <a:cs typeface="+mj-cs"/>
              </a:defRPr>
            </a:lvl1pPr>
            <a:lvl2pPr algn="ctr" rtl="0" eaLnBrk="0" fontAlgn="base" hangingPunct="0">
              <a:spcBef>
                <a:spcPct val="0"/>
              </a:spcBef>
              <a:spcAft>
                <a:spcPct val="0"/>
              </a:spcAft>
              <a:defRPr sz="4000">
                <a:solidFill>
                  <a:schemeClr val="tx2"/>
                </a:solidFill>
                <a:latin typeface="黑体" panose="02010609060101010101" pitchFamily="2" charset="-122"/>
                <a:ea typeface="黑体" panose="02010609060101010101" pitchFamily="2" charset="-122"/>
              </a:defRPr>
            </a:lvl2pPr>
            <a:lvl3pPr algn="ctr" rtl="0" eaLnBrk="0" fontAlgn="base" hangingPunct="0">
              <a:spcBef>
                <a:spcPct val="0"/>
              </a:spcBef>
              <a:spcAft>
                <a:spcPct val="0"/>
              </a:spcAft>
              <a:defRPr sz="4000">
                <a:solidFill>
                  <a:schemeClr val="tx2"/>
                </a:solidFill>
                <a:latin typeface="黑体" panose="02010609060101010101" pitchFamily="2" charset="-122"/>
                <a:ea typeface="黑体" panose="02010609060101010101" pitchFamily="2" charset="-122"/>
              </a:defRPr>
            </a:lvl3pPr>
            <a:lvl4pPr algn="ctr" rtl="0" eaLnBrk="0" fontAlgn="base" hangingPunct="0">
              <a:spcBef>
                <a:spcPct val="0"/>
              </a:spcBef>
              <a:spcAft>
                <a:spcPct val="0"/>
              </a:spcAft>
              <a:defRPr sz="4000">
                <a:solidFill>
                  <a:schemeClr val="tx2"/>
                </a:solidFill>
                <a:latin typeface="黑体" panose="02010609060101010101" pitchFamily="2" charset="-122"/>
                <a:ea typeface="黑体" panose="02010609060101010101" pitchFamily="2" charset="-122"/>
              </a:defRPr>
            </a:lvl4pPr>
            <a:lvl5pPr algn="ctr" rtl="0" eaLnBrk="0" fontAlgn="base" hangingPunct="0">
              <a:spcBef>
                <a:spcPct val="0"/>
              </a:spcBef>
              <a:spcAft>
                <a:spcPct val="0"/>
              </a:spcAft>
              <a:defRPr sz="4000">
                <a:solidFill>
                  <a:schemeClr val="tx2"/>
                </a:solidFill>
                <a:latin typeface="黑体" panose="02010609060101010101" pitchFamily="2" charset="-122"/>
                <a:ea typeface="黑体" panose="02010609060101010101" pitchFamily="2" charset="-122"/>
              </a:defRPr>
            </a:lvl5pPr>
            <a:lvl6pPr marL="457200"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eaLnBrk="1" fontAlgn="auto" hangingPunct="1">
              <a:spcAft>
                <a:spcPts val="0"/>
              </a:spcAft>
              <a:defRPr/>
            </a:pPr>
            <a:r>
              <a:rPr lang="zh-CN" altLang="en-US" sz="3200" b="1" dirty="0">
                <a:solidFill>
                  <a:schemeClr val="tx1"/>
                </a:solidFill>
                <a:latin typeface="微软雅黑" panose="020B0503020204020204" pitchFamily="34" charset="-122"/>
                <a:ea typeface="微软雅黑" panose="020B0503020204020204" pitchFamily="34" charset="-122"/>
              </a:rPr>
              <a:t>晶圆级膜厚直接溯源装置基本原理</a:t>
            </a:r>
            <a:endParaRPr lang="zh-CN" altLang="en-US" sz="3200" b="1" dirty="0">
              <a:solidFill>
                <a:schemeClr val="tx1"/>
              </a:solidFill>
              <a:latin typeface="微软雅黑" panose="020B0503020204020204" pitchFamily="34" charset="-122"/>
              <a:ea typeface="微软雅黑" panose="020B0503020204020204" pitchFamily="34" charset="-122"/>
            </a:endParaRPr>
          </a:p>
        </p:txBody>
      </p:sp>
      <p:pic>
        <p:nvPicPr>
          <p:cNvPr id="20" name="Picture 19"/>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097770" y="1023925"/>
            <a:ext cx="4258314" cy="2574847"/>
          </a:xfrm>
          <a:prstGeom prst="rect">
            <a:avLst/>
          </a:prstGeom>
        </p:spPr>
      </p:pic>
      <mc:AlternateContent xmlns:mc="http://schemas.openxmlformats.org/markup-compatibility/2006">
        <mc:Choice xmlns:a14="http://schemas.microsoft.com/office/drawing/2010/main" Requires="a14">
          <p:sp>
            <p:nvSpPr>
              <p:cNvPr id="46" name="TextBox 45"/>
              <p:cNvSpPr txBox="1"/>
              <p:nvPr/>
            </p:nvSpPr>
            <p:spPr bwMode="auto">
              <a:xfrm>
                <a:off x="7671283" y="2204027"/>
                <a:ext cx="2739103" cy="688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rtlCol="0">
                <a:spAutoFit/>
              </a:bodyPr>
              <a:lstStyle/>
              <a:p>
                <a:r>
                  <a:rPr lang="en-US" sz="2800" i="1" dirty="0">
                    <a:solidFill>
                      <a:schemeClr val="accent6"/>
                    </a:solidFill>
                    <a:cs typeface="Times New Roman" panose="02020603050405020304" pitchFamily="18" charset="0"/>
                  </a:rPr>
                  <a:t>d</a:t>
                </a:r>
                <a14:m>
                  <m:oMath xmlns:m="http://schemas.openxmlformats.org/officeDocument/2006/math">
                    <m:r>
                      <a:rPr lang="en-US" sz="2800" b="0" i="1" smtClean="0">
                        <a:solidFill>
                          <a:schemeClr val="accent6"/>
                        </a:solidFill>
                        <a:latin typeface="Cambria Math" panose="02040503050406030204" pitchFamily="18" charset="0"/>
                        <a:cs typeface="Times New Roman" panose="02020603050405020304" pitchFamily="18" charset="0"/>
                      </a:rPr>
                      <m:t>=</m:t>
                    </m:r>
                    <m:f>
                      <m:fPr>
                        <m:ctrlPr>
                          <a:rPr lang="en-US" sz="2800" i="1" smtClean="0">
                            <a:solidFill>
                              <a:schemeClr val="accent6"/>
                            </a:solidFill>
                            <a:latin typeface="Cambria Math" panose="02040503050406030204" pitchFamily="18" charset="0"/>
                            <a:cs typeface="Times New Roman" panose="02020603050405020304" pitchFamily="18" charset="0"/>
                          </a:rPr>
                        </m:ctrlPr>
                      </m:fPr>
                      <m:num>
                        <m:r>
                          <a:rPr lang="en-US" sz="2800" b="0" i="1" smtClean="0">
                            <a:solidFill>
                              <a:schemeClr val="accent6"/>
                            </a:solidFill>
                            <a:latin typeface="Cambria Math" panose="02040503050406030204" pitchFamily="18" charset="0"/>
                            <a:cs typeface="Times New Roman" panose="02020603050405020304" pitchFamily="18" charset="0"/>
                          </a:rPr>
                          <m:t>𝑗</m:t>
                        </m:r>
                        <m:r>
                          <m:rPr>
                            <m:sty m:val="p"/>
                          </m:rPr>
                          <a:rPr lang="en-US" sz="2800" b="0" i="0" smtClean="0">
                            <a:solidFill>
                              <a:schemeClr val="accent6"/>
                            </a:solidFill>
                            <a:latin typeface="Cambria Math" panose="02040503050406030204" pitchFamily="18" charset="0"/>
                            <a:cs typeface="Times New Roman" panose="02020603050405020304" pitchFamily="18" charset="0"/>
                          </a:rPr>
                          <m:t>ln</m:t>
                        </m:r>
                        <m:r>
                          <a:rPr lang="en-US" sz="2800" b="0" i="1" smtClean="0">
                            <a:solidFill>
                              <a:schemeClr val="accent6"/>
                            </a:solidFill>
                            <a:latin typeface="Cambria Math" panose="02040503050406030204" pitchFamily="18" charset="0"/>
                            <a:cs typeface="Times New Roman" panose="02020603050405020304" pitchFamily="18" charset="0"/>
                          </a:rPr>
                          <m:t>(</m:t>
                        </m:r>
                        <m:r>
                          <a:rPr lang="en-US" sz="2800" b="0" i="1" smtClean="0">
                            <a:solidFill>
                              <a:schemeClr val="accent6"/>
                            </a:solidFill>
                            <a:latin typeface="Cambria Math" panose="02040503050406030204" pitchFamily="18" charset="0"/>
                            <a:cs typeface="Times New Roman" panose="02020603050405020304" pitchFamily="18" charset="0"/>
                          </a:rPr>
                          <m:t>𝑋</m:t>
                        </m:r>
                        <m:r>
                          <a:rPr lang="en-US" sz="2800" b="0" i="1" smtClean="0">
                            <a:solidFill>
                              <a:schemeClr val="accent6"/>
                            </a:solidFill>
                            <a:latin typeface="Cambria Math" panose="02040503050406030204" pitchFamily="18" charset="0"/>
                            <a:cs typeface="Times New Roman" panose="02020603050405020304" pitchFamily="18" charset="0"/>
                          </a:rPr>
                          <m:t>(</m:t>
                        </m:r>
                        <m:r>
                          <a:rPr lang="el-GR" sz="2800" i="1">
                            <a:solidFill>
                              <a:schemeClr val="accent6"/>
                            </a:solidFill>
                            <a:latin typeface="Cambria Math" panose="02040503050406030204" pitchFamily="18" charset="0"/>
                            <a:cs typeface="Times New Roman" panose="02020603050405020304" pitchFamily="18" charset="0"/>
                          </a:rPr>
                          <m:t>𝜌</m:t>
                        </m:r>
                        <m:r>
                          <a:rPr lang="en-US" sz="2800" b="0" i="1" smtClean="0">
                            <a:solidFill>
                              <a:schemeClr val="accent6"/>
                            </a:solidFill>
                            <a:latin typeface="Cambria Math" panose="02040503050406030204" pitchFamily="18" charset="0"/>
                            <a:cs typeface="Times New Roman" panose="02020603050405020304" pitchFamily="18" charset="0"/>
                          </a:rPr>
                          <m:t>))</m:t>
                        </m:r>
                        <m:r>
                          <a:rPr lang="el-GR" sz="2800" b="0" i="1">
                            <a:solidFill>
                              <a:schemeClr val="accent6"/>
                            </a:solidFill>
                            <a:latin typeface="Cambria Math" panose="02040503050406030204" pitchFamily="18" charset="0"/>
                            <a:cs typeface="Times New Roman" panose="02020603050405020304" pitchFamily="18" charset="0"/>
                          </a:rPr>
                          <m:t>𝜆</m:t>
                        </m:r>
                      </m:num>
                      <m:den>
                        <m:r>
                          <a:rPr lang="en-US" sz="2800" b="0" i="1" smtClean="0">
                            <a:solidFill>
                              <a:schemeClr val="accent6"/>
                            </a:solidFill>
                            <a:latin typeface="Cambria Math" panose="02040503050406030204" pitchFamily="18" charset="0"/>
                            <a:cs typeface="Times New Roman" panose="02020603050405020304" pitchFamily="18" charset="0"/>
                          </a:rPr>
                          <m:t>4</m:t>
                        </m:r>
                        <m:r>
                          <a:rPr lang="el-GR" sz="2800" b="0" i="1">
                            <a:solidFill>
                              <a:schemeClr val="accent6"/>
                            </a:solidFill>
                            <a:latin typeface="Cambria Math" panose="02040503050406030204" pitchFamily="18" charset="0"/>
                            <a:cs typeface="Times New Roman" panose="02020603050405020304" pitchFamily="18" charset="0"/>
                          </a:rPr>
                          <m:t>𝜋</m:t>
                        </m:r>
                        <m:sSub>
                          <m:sSubPr>
                            <m:ctrlPr>
                              <a:rPr lang="en-US" sz="2800" i="1" smtClean="0">
                                <a:solidFill>
                                  <a:schemeClr val="accent6"/>
                                </a:solidFill>
                                <a:latin typeface="Cambria Math" panose="02040503050406030204" pitchFamily="18" charset="0"/>
                                <a:cs typeface="Times New Roman" panose="02020603050405020304" pitchFamily="18" charset="0"/>
                              </a:rPr>
                            </m:ctrlPr>
                          </m:sSubPr>
                          <m:e>
                            <m:r>
                              <a:rPr lang="en-US" sz="2800" b="0" i="1" smtClean="0">
                                <a:solidFill>
                                  <a:schemeClr val="accent6"/>
                                </a:solidFill>
                                <a:latin typeface="Cambria Math" panose="02040503050406030204" pitchFamily="18" charset="0"/>
                                <a:cs typeface="Times New Roman" panose="02020603050405020304" pitchFamily="18" charset="0"/>
                              </a:rPr>
                              <m:t>𝑛</m:t>
                            </m:r>
                          </m:e>
                          <m:sub>
                            <m:r>
                              <a:rPr lang="en-US" sz="2800" b="0" i="1" smtClean="0">
                                <a:solidFill>
                                  <a:schemeClr val="accent6"/>
                                </a:solidFill>
                                <a:latin typeface="Cambria Math" panose="02040503050406030204" pitchFamily="18" charset="0"/>
                                <a:cs typeface="Times New Roman" panose="02020603050405020304" pitchFamily="18" charset="0"/>
                              </a:rPr>
                              <m:t>1</m:t>
                            </m:r>
                          </m:sub>
                        </m:sSub>
                        <m:r>
                          <m:rPr>
                            <m:sty m:val="p"/>
                          </m:rPr>
                          <a:rPr lang="en-US" sz="2800" b="0" i="0" smtClean="0">
                            <a:solidFill>
                              <a:schemeClr val="accent6"/>
                            </a:solidFill>
                            <a:latin typeface="Cambria Math" panose="02040503050406030204" pitchFamily="18" charset="0"/>
                            <a:cs typeface="Times New Roman" panose="02020603050405020304" pitchFamily="18" charset="0"/>
                          </a:rPr>
                          <m:t>cos</m:t>
                        </m:r>
                        <m:r>
                          <a:rPr lang="en-US" sz="2800" b="0" i="1" smtClean="0">
                            <a:solidFill>
                              <a:schemeClr val="accent6"/>
                            </a:solidFill>
                            <a:latin typeface="Cambria Math" panose="02040503050406030204" pitchFamily="18" charset="0"/>
                            <a:cs typeface="Times New Roman" panose="02020603050405020304" pitchFamily="18" charset="0"/>
                          </a:rPr>
                          <m:t>(</m:t>
                        </m:r>
                        <m:sSub>
                          <m:sSubPr>
                            <m:ctrlPr>
                              <a:rPr lang="en-US" sz="2800" i="1" smtClean="0">
                                <a:solidFill>
                                  <a:schemeClr val="accent6"/>
                                </a:solidFill>
                                <a:latin typeface="Cambria Math" panose="02040503050406030204" pitchFamily="18" charset="0"/>
                                <a:cs typeface="Times New Roman" panose="02020603050405020304" pitchFamily="18" charset="0"/>
                              </a:rPr>
                            </m:ctrlPr>
                          </m:sSubPr>
                          <m:e>
                            <m:r>
                              <a:rPr lang="en-US" sz="2800" b="0" i="1" smtClean="0">
                                <a:solidFill>
                                  <a:schemeClr val="accent6"/>
                                </a:solidFill>
                                <a:latin typeface="Cambria Math" panose="02040503050406030204" pitchFamily="18" charset="0"/>
                                <a:ea typeface="Cambria Math" panose="02040503050406030204" pitchFamily="18" charset="0"/>
                                <a:cs typeface="Times New Roman" panose="02020603050405020304" pitchFamily="18" charset="0"/>
                              </a:rPr>
                              <m:t>𝜃</m:t>
                            </m:r>
                          </m:e>
                          <m:sub>
                            <m:r>
                              <a:rPr lang="en-US" sz="2800" b="0" i="1" smtClean="0">
                                <a:solidFill>
                                  <a:schemeClr val="accent6"/>
                                </a:solidFill>
                                <a:latin typeface="Cambria Math" panose="02040503050406030204" pitchFamily="18" charset="0"/>
                                <a:cs typeface="Times New Roman" panose="02020603050405020304" pitchFamily="18" charset="0"/>
                              </a:rPr>
                              <m:t>1</m:t>
                            </m:r>
                          </m:sub>
                        </m:sSub>
                        <m:r>
                          <a:rPr lang="en-US" sz="2800" b="0" i="1" smtClean="0">
                            <a:solidFill>
                              <a:schemeClr val="accent6"/>
                            </a:solidFill>
                            <a:latin typeface="Cambria Math" panose="02040503050406030204" pitchFamily="18" charset="0"/>
                            <a:cs typeface="Times New Roman" panose="02020603050405020304" pitchFamily="18" charset="0"/>
                          </a:rPr>
                          <m:t>)</m:t>
                        </m:r>
                      </m:den>
                    </m:f>
                  </m:oMath>
                </a14:m>
                <a:endParaRPr lang="en-US" sz="2800" dirty="0">
                  <a:solidFill>
                    <a:schemeClr val="accent6"/>
                  </a:solidFill>
                  <a:latin typeface="微软雅黑" panose="020B0503020204020204" pitchFamily="34" charset="-122"/>
                  <a:cs typeface="Times New Roman" panose="02020603050405020304" pitchFamily="18" charset="0"/>
                </a:endParaRPr>
              </a:p>
            </p:txBody>
          </p:sp>
        </mc:Choice>
        <mc:Fallback>
          <p:sp>
            <p:nvSpPr>
              <p:cNvPr id="46" name="TextBox 45"/>
              <p:cNvSpPr txBox="1">
                <a:spLocks noRot="1" noChangeAspect="1" noMove="1" noResize="1" noEditPoints="1" noAdjustHandles="1" noChangeArrowheads="1" noChangeShapeType="1" noTextEdit="1"/>
              </p:cNvSpPr>
              <p:nvPr/>
            </p:nvSpPr>
            <p:spPr bwMode="auto">
              <a:xfrm>
                <a:off x="7671283" y="2204027"/>
                <a:ext cx="2739103" cy="688650"/>
              </a:xfrm>
              <a:prstGeom prst="rect">
                <a:avLst/>
              </a:prstGeom>
              <a:blipFill rotWithShape="1">
                <a:blip r:embed="rId2"/>
                <a:stretch>
                  <a:fillRect l="-18" t="-84" r="7" b="37"/>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49" name="文本框 2"/>
          <p:cNvSpPr txBox="1"/>
          <p:nvPr/>
        </p:nvSpPr>
        <p:spPr bwMode="auto">
          <a:xfrm>
            <a:off x="6636646" y="1320096"/>
            <a:ext cx="3258787"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rtlCol="0">
            <a:spAutoFit/>
          </a:bodyPr>
          <a:lstStyle/>
          <a:p>
            <a:pPr algn="just">
              <a:lnSpc>
                <a:spcPct val="150000"/>
              </a:lnSpc>
              <a:buClr>
                <a:srgbClr val="FF0000"/>
              </a:buClr>
            </a:pPr>
            <a:r>
              <a:rPr lang="zh-CN" altLang="en-US" sz="2000" dirty="0">
                <a:solidFill>
                  <a:srgbClr val="0070C0"/>
                </a:solidFill>
                <a:latin typeface="微软雅黑" panose="020B0503020204020204" pitchFamily="34" charset="-122"/>
                <a:ea typeface="微软雅黑" panose="020B0503020204020204" pitchFamily="34" charset="-122"/>
              </a:rPr>
              <a:t>激光椭偏膜厚测量公式：</a:t>
            </a:r>
            <a:endParaRPr lang="en-US" altLang="zh-CN" sz="2000" dirty="0">
              <a:solidFill>
                <a:srgbClr val="0070C0"/>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graphicFrame>
            <p:nvGraphicFramePr>
              <p:cNvPr id="50" name="Table 50"/>
              <p:cNvGraphicFramePr>
                <a:graphicFrameLocks noGrp="1"/>
              </p:cNvGraphicFramePr>
              <p:nvPr/>
            </p:nvGraphicFramePr>
            <p:xfrm>
              <a:off x="1056029" y="4044610"/>
              <a:ext cx="9754846" cy="2225040"/>
            </p:xfrm>
            <a:graphic>
              <a:graphicData uri="http://schemas.openxmlformats.org/drawingml/2006/table">
                <a:tbl>
                  <a:tblPr firstRow="1" bandRow="1">
                    <a:tableStyleId>{5940675A-B579-460E-94D1-54222C63F5DA}</a:tableStyleId>
                  </a:tblPr>
                  <a:tblGrid>
                    <a:gridCol w="1182346"/>
                    <a:gridCol w="3895725"/>
                    <a:gridCol w="4676775"/>
                  </a:tblGrid>
                  <a:tr h="370840">
                    <a:tc>
                      <a:txBody>
                        <a:bodyPr/>
                        <a:lstStyle/>
                        <a:p>
                          <a:r>
                            <a:rPr lang="zh-CN" altLang="en-US" dirty="0"/>
                            <a:t>  </a:t>
                          </a:r>
                          <a:r>
                            <a:rPr lang="zh-CN" altLang="en-US" baseline="0" dirty="0"/>
                            <a:t> </a:t>
                          </a:r>
                          <a:r>
                            <a:rPr lang="zh-CN" altLang="en-US" dirty="0"/>
                            <a:t>参数</a:t>
                          </a:r>
                          <a:endParaRPr lang="en-US" dirty="0"/>
                        </a:p>
                      </a:txBody>
                      <a:tcPr/>
                    </a:tc>
                    <a:tc>
                      <a:txBody>
                        <a:bodyPr/>
                        <a:lstStyle/>
                        <a:p>
                          <a:r>
                            <a:rPr lang="en-US" dirty="0"/>
                            <a:t>       </a:t>
                          </a:r>
                          <a:r>
                            <a:rPr lang="zh-CN" altLang="en-US" dirty="0"/>
                            <a:t>物理含义</a:t>
                          </a:r>
                          <a:endParaRPr lang="en-US" dirty="0"/>
                        </a:p>
                      </a:txBody>
                      <a:tcPr/>
                    </a:tc>
                    <a:tc>
                      <a:txBody>
                        <a:bodyPr/>
                        <a:lstStyle/>
                        <a:p>
                          <a:r>
                            <a:rPr lang="en-US" dirty="0"/>
                            <a:t>             </a:t>
                          </a:r>
                          <a:r>
                            <a:rPr lang="zh-CN" altLang="en-US" dirty="0"/>
                            <a:t>溯源方法</a:t>
                          </a:r>
                          <a:endParaRPr lang="en-US" dirty="0"/>
                        </a:p>
                      </a:txBody>
                      <a:tcPr/>
                    </a:tc>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800" i="1" dirty="0">
                              <a:solidFill>
                                <a:schemeClr val="tx1"/>
                              </a:solidFill>
                              <a:cs typeface="Times New Roman" panose="02020603050405020304" pitchFamily="18" charset="0"/>
                            </a:rPr>
                            <a:t>    d</a:t>
                          </a:r>
                          <a:endParaRPr lang="en-US" dirty="0">
                            <a:solidFill>
                              <a:schemeClr val="tx1"/>
                            </a:solidFill>
                          </a:endParaRPr>
                        </a:p>
                      </a:txBody>
                      <a:tcPr/>
                    </a:tc>
                    <a:tc>
                      <a:txBody>
                        <a:bodyPr/>
                        <a:lstStyle/>
                        <a:p>
                          <a:r>
                            <a:rPr lang="zh-CN" altLang="en-US" dirty="0"/>
                            <a:t>       膜厚值</a:t>
                          </a:r>
                          <a:endParaRPr 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     由</a:t>
                          </a:r>
                          <a:r>
                            <a:rPr lang="en-US" dirty="0"/>
                            <a:t>(</a:t>
                          </a:r>
                          <a14:m>
                            <m:oMath xmlns:m="http://schemas.openxmlformats.org/officeDocument/2006/math">
                              <m:r>
                                <a:rPr lang="el-GR" sz="1800" b="0" i="1" smtClean="0">
                                  <a:solidFill>
                                    <a:schemeClr val="tx1"/>
                                  </a:solidFill>
                                  <a:latin typeface="Cambria Math" panose="02040503050406030204" pitchFamily="18" charset="0"/>
                                  <a:cs typeface="Times New Roman" panose="02020603050405020304" pitchFamily="18" charset="0"/>
                                </a:rPr>
                                <m:t>𝜌</m:t>
                              </m:r>
                              <m:r>
                                <a:rPr lang="en-US" sz="1800" b="0" i="0" smtClean="0">
                                  <a:solidFill>
                                    <a:schemeClr val="tx1"/>
                                  </a:solidFill>
                                  <a:latin typeface="Cambria Math" panose="02040503050406030204" pitchFamily="18" charset="0"/>
                                  <a:cs typeface="Times New Roman" panose="02020603050405020304" pitchFamily="18" charset="0"/>
                                </a:rPr>
                                <m:t>, </m:t>
                              </m:r>
                              <m:r>
                                <a:rPr lang="el-GR" sz="1800" b="0" i="1" smtClean="0">
                                  <a:solidFill>
                                    <a:schemeClr val="tx1"/>
                                  </a:solidFill>
                                  <a:latin typeface="Cambria Math" panose="02040503050406030204" pitchFamily="18" charset="0"/>
                                  <a:cs typeface="Times New Roman" panose="02020603050405020304" pitchFamily="18" charset="0"/>
                                </a:rPr>
                                <m:t>𝜆</m:t>
                              </m:r>
                            </m:oMath>
                          </a14:m>
                          <a:r>
                            <a:rPr lang="en-US" dirty="0">
                              <a:solidFill>
                                <a:schemeClr val="tx1"/>
                              </a:solidFill>
                            </a:rPr>
                            <a:t>,</a:t>
                          </a:r>
                          <a14:m>
                            <m:oMath xmlns:m="http://schemas.openxmlformats.org/officeDocument/2006/math">
                              <m:sSub>
                                <m:sSubPr>
                                  <m:ctrlPr>
                                    <a:rPr lang="en-US" sz="1800" i="1" smtClean="0">
                                      <a:solidFill>
                                        <a:schemeClr val="tx1"/>
                                      </a:solidFill>
                                      <a:latin typeface="Cambria Math" panose="02040503050406030204" pitchFamily="18" charset="0"/>
                                      <a:cs typeface="Times New Roman" panose="02020603050405020304" pitchFamily="18" charset="0"/>
                                    </a:rPr>
                                  </m:ctrlPr>
                                </m:sSubPr>
                                <m:e>
                                  <m:r>
                                    <a:rPr lang="en-US" sz="1800" b="0" i="1" smtClean="0">
                                      <a:solidFill>
                                        <a:schemeClr val="tx1"/>
                                      </a:solidFill>
                                      <a:latin typeface="Cambria Math" panose="02040503050406030204" pitchFamily="18" charset="0"/>
                                      <a:cs typeface="Times New Roman" panose="02020603050405020304" pitchFamily="18" charset="0"/>
                                    </a:rPr>
                                    <m:t>𝑛</m:t>
                                  </m:r>
                                </m:e>
                                <m:sub>
                                  <m:r>
                                    <a:rPr lang="en-US" sz="1800" b="0" i="1" smtClean="0">
                                      <a:solidFill>
                                        <a:schemeClr val="tx1"/>
                                      </a:solidFill>
                                      <a:latin typeface="Cambria Math" panose="02040503050406030204" pitchFamily="18" charset="0"/>
                                      <a:cs typeface="Times New Roman" panose="02020603050405020304" pitchFamily="18" charset="0"/>
                                    </a:rPr>
                                    <m:t>1</m:t>
                                  </m:r>
                                </m:sub>
                              </m:sSub>
                              <m:r>
                                <a:rPr lang="en-US" sz="1800" b="0" i="1" smtClean="0">
                                  <a:solidFill>
                                    <a:schemeClr val="tx1"/>
                                  </a:solidFill>
                                  <a:latin typeface="Cambria Math" panose="02040503050406030204" pitchFamily="18" charset="0"/>
                                  <a:cs typeface="Times New Roman" panose="02020603050405020304" pitchFamily="18" charset="0"/>
                                </a:rPr>
                                <m:t>,</m:t>
                              </m:r>
                              <m:sSub>
                                <m:sSubPr>
                                  <m:ctrlPr>
                                    <a:rPr lang="en-US" sz="1800" i="1" smtClean="0">
                                      <a:solidFill>
                                        <a:schemeClr val="tx1"/>
                                      </a:solidFill>
                                      <a:latin typeface="Cambria Math" panose="02040503050406030204" pitchFamily="18" charset="0"/>
                                      <a:cs typeface="Times New Roman" panose="02020603050405020304" pitchFamily="18" charset="0"/>
                                    </a:rPr>
                                  </m:ctrlPr>
                                </m:sSubPr>
                                <m:e>
                                  <m:r>
                                    <a:rPr lang="en-US" sz="1800" b="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𝜃</m:t>
                                  </m:r>
                                </m:e>
                                <m:sub>
                                  <m:r>
                                    <a:rPr lang="en-US" sz="1800" b="0" i="1" smtClean="0">
                                      <a:solidFill>
                                        <a:schemeClr val="tx1"/>
                                      </a:solidFill>
                                      <a:latin typeface="Cambria Math" panose="02040503050406030204" pitchFamily="18" charset="0"/>
                                      <a:cs typeface="Times New Roman" panose="02020603050405020304" pitchFamily="18" charset="0"/>
                                    </a:rPr>
                                    <m:t>1</m:t>
                                  </m:r>
                                </m:sub>
                              </m:sSub>
                            </m:oMath>
                          </a14:m>
                          <a:r>
                            <a:rPr lang="en-US" dirty="0"/>
                            <a:t>)</a:t>
                          </a:r>
                          <a:r>
                            <a:rPr lang="zh-CN" altLang="en-US" dirty="0"/>
                            <a:t>溯源得到</a:t>
                          </a:r>
                          <a:endParaRPr lang="en-US" dirty="0"/>
                        </a:p>
                      </a:txBody>
                      <a:tcPr/>
                    </a:tc>
                  </a:tr>
                  <a:tr h="370840">
                    <a:tc>
                      <a:txBody>
                        <a:bodyPr/>
                        <a:lstStyle/>
                        <a:p>
                          <a14:m>
                            <m:oMathPara xmlns:m="http://schemas.openxmlformats.org/officeDocument/2006/math">
                              <m:oMathParaPr>
                                <m:jc m:val="centerGroup"/>
                              </m:oMathParaPr>
                              <m:oMath xmlns:m="http://schemas.openxmlformats.org/officeDocument/2006/math">
                                <m:r>
                                  <a:rPr lang="el-GR" sz="1800" b="0" i="1" smtClean="0">
                                    <a:solidFill>
                                      <a:schemeClr val="tx1"/>
                                    </a:solidFill>
                                    <a:latin typeface="Cambria Math" panose="02040503050406030204" pitchFamily="18" charset="0"/>
                                    <a:cs typeface="Times New Roman" panose="02020603050405020304" pitchFamily="18" charset="0"/>
                                  </a:rPr>
                                  <m:t>𝜌</m:t>
                                </m:r>
                              </m:oMath>
                            </m:oMathPara>
                          </a14:m>
                          <a:endParaRPr lang="en-US" dirty="0">
                            <a:solidFill>
                              <a:schemeClr val="tx1"/>
                            </a:solidFill>
                          </a:endParaRPr>
                        </a:p>
                      </a:txBody>
                      <a:tcPr/>
                    </a:tc>
                    <a:tc>
                      <a:txBody>
                        <a:bodyPr/>
                        <a:lstStyle/>
                        <a:p>
                          <a:r>
                            <a:rPr lang="zh-CN" altLang="en-US" dirty="0"/>
                            <a:t>       偏振光比值</a:t>
                          </a:r>
                          <a:endParaRPr lang="en-US" dirty="0"/>
                        </a:p>
                      </a:txBody>
                      <a:tcPr>
                        <a:solidFill>
                          <a:srgbClr val="BCFCE4"/>
                        </a:solidFill>
                      </a:tcPr>
                    </a:tc>
                    <a:tc>
                      <a:txBody>
                        <a:bodyPr/>
                        <a:lstStyle/>
                        <a:p>
                          <a:r>
                            <a:rPr lang="zh-CN" altLang="en-US" dirty="0"/>
                            <a:t>     偏振态和角度溯源  </a:t>
                          </a:r>
                          <a:r>
                            <a:rPr lang="zh-CN" altLang="en-US" dirty="0">
                              <a:solidFill>
                                <a:schemeClr val="accent2"/>
                              </a:solidFill>
                            </a:rPr>
                            <a:t>关键技术</a:t>
                          </a:r>
                          <a:r>
                            <a:rPr lang="en-US" altLang="zh-CN" dirty="0">
                              <a:solidFill>
                                <a:schemeClr val="accent2"/>
                              </a:solidFill>
                            </a:rPr>
                            <a:t>1</a:t>
                          </a:r>
                          <a:endParaRPr lang="en-US" dirty="0">
                            <a:solidFill>
                              <a:schemeClr val="accent2"/>
                            </a:solidFill>
                          </a:endParaRPr>
                        </a:p>
                      </a:txBody>
                      <a:tcPr>
                        <a:solidFill>
                          <a:srgbClr val="BCFCE4"/>
                        </a:solidFill>
                      </a:tcPr>
                    </a:tc>
                  </a:tr>
                  <a:tr h="370840">
                    <a:tc>
                      <a:txBody>
                        <a:bodyPr/>
                        <a:lstStyle/>
                        <a:p>
                          <a14:m>
                            <m:oMathPara xmlns:m="http://schemas.openxmlformats.org/officeDocument/2006/math">
                              <m:oMathParaPr>
                                <m:jc m:val="centerGroup"/>
                              </m:oMathParaPr>
                              <m:oMath xmlns:m="http://schemas.openxmlformats.org/officeDocument/2006/math">
                                <m:r>
                                  <a:rPr lang="el-GR" sz="1800" b="0" i="1" smtClean="0">
                                    <a:solidFill>
                                      <a:schemeClr val="tx1"/>
                                    </a:solidFill>
                                    <a:latin typeface="Cambria Math" panose="02040503050406030204" pitchFamily="18" charset="0"/>
                                    <a:cs typeface="Times New Roman" panose="02020603050405020304" pitchFamily="18" charset="0"/>
                                  </a:rPr>
                                  <m:t>𝜆</m:t>
                                </m:r>
                              </m:oMath>
                            </m:oMathPara>
                          </a14:m>
                          <a:endParaRPr lang="en-US" dirty="0">
                            <a:solidFill>
                              <a:schemeClr val="tx1"/>
                            </a:solidFill>
                          </a:endParaRPr>
                        </a:p>
                      </a:txBody>
                      <a:tcPr/>
                    </a:tc>
                    <a:tc>
                      <a:txBody>
                        <a:bodyPr/>
                        <a:lstStyle/>
                        <a:p>
                          <a:r>
                            <a:rPr lang="zh-CN" altLang="en-US" dirty="0"/>
                            <a:t>       激光波长</a:t>
                          </a:r>
                          <a:endParaRPr lang="en-US" dirty="0"/>
                        </a:p>
                      </a:txBody>
                      <a:tcPr/>
                    </a:tc>
                    <a:tc>
                      <a:txBody>
                        <a:bodyPr/>
                        <a:lstStyle/>
                        <a:p>
                          <a:r>
                            <a:rPr lang="zh-CN" altLang="en-US" dirty="0"/>
                            <a:t>     拍频溯源</a:t>
                          </a:r>
                          <a:endParaRPr lang="en-US" dirty="0"/>
                        </a:p>
                      </a:txBody>
                      <a:tcPr/>
                    </a:tc>
                  </a:tr>
                  <a:tr h="370840">
                    <a:tc>
                      <a:txBody>
                        <a:bodyPr/>
                        <a:lstStyle/>
                        <a:p>
                          <a14:m>
                            <m:oMathPara xmlns:m="http://schemas.openxmlformats.org/officeDocument/2006/math">
                              <m:oMathParaPr>
                                <m:jc m:val="centerGroup"/>
                              </m:oMathParaPr>
                              <m:oMath xmlns:m="http://schemas.openxmlformats.org/officeDocument/2006/math">
                                <m:sSub>
                                  <m:sSubPr>
                                    <m:ctrlPr>
                                      <a:rPr lang="en-US" sz="1800" i="1" smtClean="0">
                                        <a:solidFill>
                                          <a:schemeClr val="tx1"/>
                                        </a:solidFill>
                                        <a:latin typeface="Cambria Math" panose="02040503050406030204" pitchFamily="18" charset="0"/>
                                        <a:cs typeface="Times New Roman" panose="02020603050405020304" pitchFamily="18" charset="0"/>
                                      </a:rPr>
                                    </m:ctrlPr>
                                  </m:sSubPr>
                                  <m:e>
                                    <m:r>
                                      <a:rPr lang="en-US" sz="1800" b="0" i="1" smtClean="0">
                                        <a:solidFill>
                                          <a:schemeClr val="tx1"/>
                                        </a:solidFill>
                                        <a:latin typeface="Cambria Math" panose="02040503050406030204" pitchFamily="18" charset="0"/>
                                        <a:cs typeface="Times New Roman" panose="02020603050405020304" pitchFamily="18" charset="0"/>
                                      </a:rPr>
                                      <m:t>𝑛</m:t>
                                    </m:r>
                                  </m:e>
                                  <m:sub>
                                    <m:r>
                                      <a:rPr lang="en-US" sz="1800" b="0" i="1" smtClean="0">
                                        <a:solidFill>
                                          <a:schemeClr val="tx1"/>
                                        </a:solidFill>
                                        <a:latin typeface="Cambria Math" panose="02040503050406030204" pitchFamily="18" charset="0"/>
                                        <a:cs typeface="Times New Roman" panose="02020603050405020304" pitchFamily="18" charset="0"/>
                                      </a:rPr>
                                      <m:t>1</m:t>
                                    </m:r>
                                  </m:sub>
                                </m:sSub>
                              </m:oMath>
                            </m:oMathPara>
                          </a14:m>
                          <a:endParaRPr lang="en-US" dirty="0">
                            <a:solidFill>
                              <a:schemeClr val="tx1"/>
                            </a:solidFill>
                          </a:endParaRPr>
                        </a:p>
                      </a:txBody>
                      <a:tcPr/>
                    </a:tc>
                    <a:tc>
                      <a:txBody>
                        <a:bodyPr/>
                        <a:lstStyle/>
                        <a:p>
                          <a:r>
                            <a:rPr lang="zh-CN" altLang="en-US" dirty="0"/>
                            <a:t>       材料折射率</a:t>
                          </a:r>
                          <a:endParaRPr lang="en-US" dirty="0"/>
                        </a:p>
                      </a:txBody>
                      <a:tcPr/>
                    </a:tc>
                    <a:tc>
                      <a:txBody>
                        <a:bodyPr/>
                        <a:lstStyle/>
                        <a:p>
                          <a:r>
                            <a:rPr lang="en-US" dirty="0"/>
                            <a:t>     </a:t>
                          </a:r>
                          <a:r>
                            <a:rPr lang="zh-CN" altLang="en-US" dirty="0"/>
                            <a:t>光学折射率溯源</a:t>
                          </a:r>
                          <a:endParaRPr lang="en-US" dirty="0"/>
                        </a:p>
                      </a:txBody>
                      <a:tcPr/>
                    </a:tc>
                  </a:tr>
                  <a:tr h="370840">
                    <a:tc>
                      <a:txBody>
                        <a:bodyPr/>
                        <a:lstStyle/>
                        <a:p>
                          <a14:m>
                            <m:oMathPara xmlns:m="http://schemas.openxmlformats.org/officeDocument/2006/math">
                              <m:oMathParaPr>
                                <m:jc m:val="centerGroup"/>
                              </m:oMathParaPr>
                              <m:oMath xmlns:m="http://schemas.openxmlformats.org/officeDocument/2006/math">
                                <m:sSub>
                                  <m:sSubPr>
                                    <m:ctrlPr>
                                      <a:rPr lang="en-US" sz="1800" i="1" smtClean="0">
                                        <a:solidFill>
                                          <a:schemeClr val="tx1"/>
                                        </a:solidFill>
                                        <a:latin typeface="Cambria Math" panose="02040503050406030204" pitchFamily="18" charset="0"/>
                                        <a:cs typeface="Times New Roman" panose="02020603050405020304" pitchFamily="18" charset="0"/>
                                      </a:rPr>
                                    </m:ctrlPr>
                                  </m:sSubPr>
                                  <m:e>
                                    <m:r>
                                      <a:rPr lang="en-US" sz="1800" b="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𝜃</m:t>
                                    </m:r>
                                  </m:e>
                                  <m:sub>
                                    <m:r>
                                      <a:rPr lang="en-US" sz="1800" b="0" i="1" smtClean="0">
                                        <a:solidFill>
                                          <a:schemeClr val="tx1"/>
                                        </a:solidFill>
                                        <a:latin typeface="Cambria Math" panose="02040503050406030204" pitchFamily="18" charset="0"/>
                                        <a:cs typeface="Times New Roman" panose="02020603050405020304" pitchFamily="18" charset="0"/>
                                      </a:rPr>
                                      <m:t>1</m:t>
                                    </m:r>
                                  </m:sub>
                                </m:sSub>
                              </m:oMath>
                            </m:oMathPara>
                          </a14:m>
                          <a:endParaRPr lang="en-US" dirty="0">
                            <a:solidFill>
                              <a:schemeClr val="tx1"/>
                            </a:solidFill>
                          </a:endParaRPr>
                        </a:p>
                      </a:txBody>
                      <a:tcPr/>
                    </a:tc>
                    <a:tc>
                      <a:txBody>
                        <a:bodyPr/>
                        <a:lstStyle/>
                        <a:p>
                          <a:r>
                            <a:rPr lang="zh-CN" altLang="en-US" dirty="0"/>
                            <a:t>       入射角</a:t>
                          </a:r>
                          <a:endParaRPr lang="en-US" dirty="0"/>
                        </a:p>
                      </a:txBody>
                      <a:tcPr>
                        <a:solidFill>
                          <a:srgbClr val="BCFCE4"/>
                        </a:solidFill>
                      </a:tcPr>
                    </a:tc>
                    <a:tc>
                      <a:txBody>
                        <a:bodyPr/>
                        <a:lstStyle/>
                        <a:p>
                          <a:r>
                            <a:rPr lang="en-US" dirty="0"/>
                            <a:t>     </a:t>
                          </a:r>
                          <a:r>
                            <a:rPr lang="zh-CN" altLang="en-US" dirty="0"/>
                            <a:t>角度精确溯源      </a:t>
                          </a:r>
                          <a:r>
                            <a:rPr lang="zh-CN" altLang="en-US" dirty="0">
                              <a:solidFill>
                                <a:schemeClr val="accent2"/>
                              </a:solidFill>
                            </a:rPr>
                            <a:t>关键技术</a:t>
                          </a:r>
                          <a:r>
                            <a:rPr lang="en-US" altLang="zh-CN" dirty="0">
                              <a:solidFill>
                                <a:schemeClr val="accent2"/>
                              </a:solidFill>
                            </a:rPr>
                            <a:t>2</a:t>
                          </a:r>
                          <a:endParaRPr lang="en-US" dirty="0">
                            <a:solidFill>
                              <a:schemeClr val="accent2"/>
                            </a:solidFill>
                          </a:endParaRPr>
                        </a:p>
                      </a:txBody>
                      <a:tcPr>
                        <a:solidFill>
                          <a:srgbClr val="BCFCE4"/>
                        </a:solidFill>
                      </a:tcPr>
                    </a:tc>
                  </a:tr>
                </a:tbl>
              </a:graphicData>
            </a:graphic>
          </p:graphicFrame>
        </mc:Choice>
        <mc:Fallback xmlns="">
          <p:graphicFrame>
            <p:nvGraphicFramePr>
              <p:cNvPr id="50" name="Table 50"/>
              <p:cNvGraphicFramePr>
                <a:graphicFrameLocks noGrp="1"/>
              </p:cNvGraphicFramePr>
              <p:nvPr/>
            </p:nvGraphicFramePr>
            <p:xfrm>
              <a:off x="1056029" y="4044610"/>
              <a:ext cx="9754846" cy="2225040"/>
            </p:xfrm>
            <a:graphic>
              <a:graphicData uri="http://schemas.openxmlformats.org/drawingml/2006/table">
                <a:tbl>
                  <a:tblPr firstRow="1" bandRow="1">
                    <a:tableStyleId>{5940675A-B579-460E-94D1-54222C63F5DA}</a:tableStyleId>
                  </a:tblPr>
                  <a:tblGrid>
                    <a:gridCol w="1182346"/>
                    <a:gridCol w="3895725"/>
                    <a:gridCol w="4676775"/>
                  </a:tblGrid>
                  <a:tr h="370840">
                    <a:tc>
                      <a:txBody>
                        <a:bodyPr/>
                        <a:lstStyle/>
                        <a:p>
                          <a:r>
                            <a:rPr lang="zh-CN" altLang="en-US" dirty="0"/>
                            <a:t>  </a:t>
                          </a:r>
                          <a:r>
                            <a:rPr lang="zh-CN" altLang="en-US" baseline="0" dirty="0"/>
                            <a:t> </a:t>
                          </a:r>
                          <a:r>
                            <a:rPr lang="zh-CN" altLang="en-US" dirty="0"/>
                            <a:t>参数</a:t>
                          </a:r>
                          <a:endParaRPr lang="en-US" dirty="0"/>
                        </a:p>
                      </a:txBody>
                      <a:tcPr/>
                    </a:tc>
                    <a:tc>
                      <a:txBody>
                        <a:bodyPr/>
                        <a:lstStyle/>
                        <a:p>
                          <a:r>
                            <a:rPr lang="en-US" dirty="0"/>
                            <a:t>       </a:t>
                          </a:r>
                          <a:r>
                            <a:rPr lang="zh-CN" altLang="en-US" dirty="0"/>
                            <a:t>物理含义</a:t>
                          </a:r>
                          <a:endParaRPr lang="en-US" dirty="0"/>
                        </a:p>
                      </a:txBody>
                      <a:tcPr/>
                    </a:tc>
                    <a:tc>
                      <a:txBody>
                        <a:bodyPr/>
                        <a:lstStyle/>
                        <a:p>
                          <a:r>
                            <a:rPr lang="en-US" dirty="0"/>
                            <a:t>             </a:t>
                          </a:r>
                          <a:r>
                            <a:rPr lang="zh-CN" altLang="en-US" dirty="0"/>
                            <a:t>溯源方法</a:t>
                          </a:r>
                          <a:endParaRPr lang="en-US" dirty="0"/>
                        </a:p>
                      </a:txBody>
                      <a:tcPr/>
                    </a:tc>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sz="1800" i="1" dirty="0">
                              <a:solidFill>
                                <a:schemeClr val="tx1"/>
                              </a:solidFill>
                              <a:cs typeface="Times New Roman" panose="02020603050405020304" pitchFamily="18" charset="0"/>
                            </a:rPr>
                            <a:t>    d</a:t>
                          </a:r>
                          <a:endParaRPr lang="en-US" dirty="0">
                            <a:solidFill>
                              <a:schemeClr val="tx1"/>
                            </a:solidFill>
                          </a:endParaRPr>
                        </a:p>
                      </a:txBody>
                      <a:tcPr/>
                    </a:tc>
                    <a:tc>
                      <a:txBody>
                        <a:bodyPr/>
                        <a:lstStyle/>
                        <a:p>
                          <a:r>
                            <a:rPr lang="zh-CN" altLang="en-US" dirty="0"/>
                            <a:t>       膜厚值</a:t>
                          </a:r>
                          <a:endParaRPr lang="en-US" dirty="0"/>
                        </a:p>
                      </a:txBody>
                      <a:tcPr/>
                    </a:tc>
                    <a:tc>
                      <a:txBody>
                        <a:bodyPr/>
                        <a:lstStyle/>
                        <a:p>
                          <a:endParaRPr lang="zh-CN"/>
                        </a:p>
                      </a:txBody>
                      <a:tcPr>
                        <a:blipFill>
                          <a:blip r:embed="rId3"/>
                        </a:blipFill>
                      </a:tcPr>
                    </a:tc>
                  </a:tr>
                  <a:tr h="370840">
                    <a:tc>
                      <a:txBody>
                        <a:bodyPr/>
                        <a:lstStyle/>
                        <a:p>
                          <a:endParaRPr lang="zh-CN"/>
                        </a:p>
                      </a:txBody>
                      <a:tcPr>
                        <a:blipFill>
                          <a:blip r:embed="rId3"/>
                        </a:blipFill>
                      </a:tcPr>
                    </a:tc>
                    <a:tc>
                      <a:txBody>
                        <a:bodyPr/>
                        <a:lstStyle/>
                        <a:p>
                          <a:r>
                            <a:rPr lang="zh-CN" altLang="en-US" dirty="0"/>
                            <a:t>       偏振光比值</a:t>
                          </a:r>
                          <a:endParaRPr lang="en-US" dirty="0"/>
                        </a:p>
                      </a:txBody>
                      <a:tcPr>
                        <a:solidFill>
                          <a:srgbClr val="BCFCE4"/>
                        </a:solidFill>
                      </a:tcPr>
                    </a:tc>
                    <a:tc>
                      <a:txBody>
                        <a:bodyPr/>
                        <a:lstStyle/>
                        <a:p>
                          <a:r>
                            <a:rPr lang="zh-CN" altLang="en-US" dirty="0"/>
                            <a:t>     偏振态和角度溯源  </a:t>
                          </a:r>
                          <a:r>
                            <a:rPr lang="zh-CN" altLang="en-US" dirty="0">
                              <a:solidFill>
                                <a:schemeClr val="accent2"/>
                              </a:solidFill>
                            </a:rPr>
                            <a:t>关键技术</a:t>
                          </a:r>
                          <a:r>
                            <a:rPr lang="en-US" altLang="zh-CN" dirty="0">
                              <a:solidFill>
                                <a:schemeClr val="accent2"/>
                              </a:solidFill>
                            </a:rPr>
                            <a:t>1</a:t>
                          </a:r>
                          <a:endParaRPr lang="en-US" dirty="0">
                            <a:solidFill>
                              <a:schemeClr val="accent2"/>
                            </a:solidFill>
                          </a:endParaRPr>
                        </a:p>
                      </a:txBody>
                      <a:tcPr>
                        <a:solidFill>
                          <a:srgbClr val="BCFCE4"/>
                        </a:solidFill>
                      </a:tcPr>
                    </a:tc>
                  </a:tr>
                  <a:tr h="370840">
                    <a:tc>
                      <a:txBody>
                        <a:bodyPr/>
                        <a:lstStyle/>
                        <a:p>
                          <a:endParaRPr lang="zh-CN"/>
                        </a:p>
                      </a:txBody>
                      <a:tcPr>
                        <a:blipFill>
                          <a:blip r:embed="rId3"/>
                        </a:blipFill>
                      </a:tcPr>
                    </a:tc>
                    <a:tc>
                      <a:txBody>
                        <a:bodyPr/>
                        <a:lstStyle/>
                        <a:p>
                          <a:r>
                            <a:rPr lang="zh-CN" altLang="en-US" dirty="0"/>
                            <a:t>       激光波长</a:t>
                          </a:r>
                          <a:endParaRPr lang="en-US" dirty="0"/>
                        </a:p>
                      </a:txBody>
                      <a:tcPr/>
                    </a:tc>
                    <a:tc>
                      <a:txBody>
                        <a:bodyPr/>
                        <a:lstStyle/>
                        <a:p>
                          <a:r>
                            <a:rPr lang="zh-CN" altLang="en-US" dirty="0"/>
                            <a:t>     拍频溯源</a:t>
                          </a:r>
                          <a:endParaRPr lang="en-US" dirty="0"/>
                        </a:p>
                      </a:txBody>
                      <a:tcPr/>
                    </a:tc>
                  </a:tr>
                  <a:tr h="370840">
                    <a:tc>
                      <a:txBody>
                        <a:bodyPr/>
                        <a:lstStyle/>
                        <a:p>
                          <a:endParaRPr lang="zh-CN"/>
                        </a:p>
                      </a:txBody>
                      <a:tcPr>
                        <a:blipFill>
                          <a:blip r:embed="rId3"/>
                        </a:blipFill>
                      </a:tcPr>
                    </a:tc>
                    <a:tc>
                      <a:txBody>
                        <a:bodyPr/>
                        <a:lstStyle/>
                        <a:p>
                          <a:r>
                            <a:rPr lang="zh-CN" altLang="en-US" dirty="0"/>
                            <a:t>       材料折射率</a:t>
                          </a:r>
                          <a:endParaRPr lang="en-US" dirty="0"/>
                        </a:p>
                      </a:txBody>
                      <a:tcPr/>
                    </a:tc>
                    <a:tc>
                      <a:txBody>
                        <a:bodyPr/>
                        <a:lstStyle/>
                        <a:p>
                          <a:r>
                            <a:rPr lang="en-US" dirty="0"/>
                            <a:t>     </a:t>
                          </a:r>
                          <a:r>
                            <a:rPr lang="zh-CN" altLang="en-US" dirty="0"/>
                            <a:t>光学折射率溯源</a:t>
                          </a:r>
                          <a:endParaRPr lang="en-US" dirty="0"/>
                        </a:p>
                      </a:txBody>
                      <a:tcPr/>
                    </a:tc>
                  </a:tr>
                  <a:tr h="370840">
                    <a:tc>
                      <a:txBody>
                        <a:bodyPr/>
                        <a:lstStyle/>
                        <a:p>
                          <a:endParaRPr lang="zh-CN"/>
                        </a:p>
                      </a:txBody>
                      <a:tcPr>
                        <a:blipFill>
                          <a:blip r:embed="rId3"/>
                        </a:blipFill>
                      </a:tcPr>
                    </a:tc>
                    <a:tc>
                      <a:txBody>
                        <a:bodyPr/>
                        <a:lstStyle/>
                        <a:p>
                          <a:r>
                            <a:rPr lang="zh-CN" altLang="en-US" dirty="0"/>
                            <a:t>       入射角</a:t>
                          </a:r>
                          <a:endParaRPr lang="en-US" dirty="0"/>
                        </a:p>
                      </a:txBody>
                      <a:tcPr>
                        <a:solidFill>
                          <a:srgbClr val="BCFCE4"/>
                        </a:solidFill>
                      </a:tcPr>
                    </a:tc>
                    <a:tc>
                      <a:txBody>
                        <a:bodyPr/>
                        <a:lstStyle/>
                        <a:p>
                          <a:r>
                            <a:rPr lang="en-US" dirty="0"/>
                            <a:t>     </a:t>
                          </a:r>
                          <a:r>
                            <a:rPr lang="zh-CN" altLang="en-US" dirty="0"/>
                            <a:t>角度精确溯源      </a:t>
                          </a:r>
                          <a:r>
                            <a:rPr lang="zh-CN" altLang="en-US" dirty="0">
                              <a:solidFill>
                                <a:schemeClr val="accent2"/>
                              </a:solidFill>
                            </a:rPr>
                            <a:t>关键技术</a:t>
                          </a:r>
                          <a:r>
                            <a:rPr lang="en-US" altLang="zh-CN" dirty="0">
                              <a:solidFill>
                                <a:schemeClr val="accent2"/>
                              </a:solidFill>
                            </a:rPr>
                            <a:t>2</a:t>
                          </a:r>
                          <a:endParaRPr lang="en-US" dirty="0">
                            <a:solidFill>
                              <a:schemeClr val="accent2"/>
                            </a:solidFill>
                          </a:endParaRPr>
                        </a:p>
                      </a:txBody>
                      <a:tcPr>
                        <a:solidFill>
                          <a:srgbClr val="BCFCE4"/>
                        </a:solidFill>
                      </a:tcPr>
                    </a:tc>
                  </a:tr>
                </a:tbl>
              </a:graphicData>
            </a:graphic>
          </p:graphicFrame>
        </mc:Fallback>
      </mc:AlternateContent>
      <p:sp>
        <p:nvSpPr>
          <p:cNvPr id="58" name="文本框 2"/>
          <p:cNvSpPr txBox="1"/>
          <p:nvPr/>
        </p:nvSpPr>
        <p:spPr bwMode="auto">
          <a:xfrm>
            <a:off x="4168438" y="717240"/>
            <a:ext cx="869270" cy="4589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rtlCol="0">
            <a:spAutoFit/>
          </a:bodyPr>
          <a:lstStyle/>
          <a:p>
            <a:pPr algn="just">
              <a:lnSpc>
                <a:spcPct val="150000"/>
              </a:lnSpc>
              <a:buClr>
                <a:srgbClr val="FF0000"/>
              </a:buClr>
            </a:pPr>
            <a:r>
              <a:rPr lang="zh-CN" altLang="en-US" b="1" dirty="0">
                <a:solidFill>
                  <a:srgbClr val="0070C0"/>
                </a:solidFill>
                <a:latin typeface="微软雅黑" panose="020B0503020204020204" pitchFamily="34" charset="-122"/>
                <a:ea typeface="微软雅黑" panose="020B0503020204020204" pitchFamily="34" charset="-122"/>
              </a:rPr>
              <a:t>起偏臂</a:t>
            </a:r>
            <a:endParaRPr lang="en-US" altLang="zh-CN" b="1" dirty="0">
              <a:solidFill>
                <a:srgbClr val="0070C0"/>
              </a:solidFill>
              <a:latin typeface="微软雅黑" panose="020B0503020204020204" pitchFamily="34" charset="-122"/>
              <a:ea typeface="微软雅黑" panose="020B0503020204020204" pitchFamily="34" charset="-122"/>
            </a:endParaRPr>
          </a:p>
        </p:txBody>
      </p:sp>
      <p:sp>
        <p:nvSpPr>
          <p:cNvPr id="59" name="文本框 2"/>
          <p:cNvSpPr txBox="1"/>
          <p:nvPr/>
        </p:nvSpPr>
        <p:spPr bwMode="auto">
          <a:xfrm>
            <a:off x="1170517" y="725974"/>
            <a:ext cx="869270" cy="4589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rtlCol="0">
            <a:spAutoFit/>
          </a:bodyPr>
          <a:lstStyle/>
          <a:p>
            <a:pPr algn="just">
              <a:lnSpc>
                <a:spcPct val="150000"/>
              </a:lnSpc>
              <a:buClr>
                <a:srgbClr val="FF0000"/>
              </a:buClr>
            </a:pPr>
            <a:r>
              <a:rPr lang="zh-CN" altLang="en-US" b="1" dirty="0">
                <a:solidFill>
                  <a:srgbClr val="0070C0"/>
                </a:solidFill>
                <a:latin typeface="微软雅黑" panose="020B0503020204020204" pitchFamily="34" charset="-122"/>
                <a:ea typeface="微软雅黑" panose="020B0503020204020204" pitchFamily="34" charset="-122"/>
              </a:rPr>
              <a:t>检偏臂</a:t>
            </a:r>
            <a:endParaRPr lang="en-US" altLang="zh-CN" b="1" dirty="0">
              <a:solidFill>
                <a:srgbClr val="0070C0"/>
              </a:solidFill>
              <a:latin typeface="微软雅黑" panose="020B0503020204020204" pitchFamily="34" charset="-122"/>
              <a:ea typeface="微软雅黑" panose="020B0503020204020204" pitchFamily="34" charset="-122"/>
            </a:endParaRPr>
          </a:p>
        </p:txBody>
      </p:sp>
      <p:grpSp>
        <p:nvGrpSpPr>
          <p:cNvPr id="2" name="组合 1"/>
          <p:cNvGrpSpPr/>
          <p:nvPr/>
        </p:nvGrpSpPr>
        <p:grpSpPr>
          <a:xfrm>
            <a:off x="1055097" y="3525820"/>
            <a:ext cx="3428488" cy="418776"/>
            <a:chOff x="-1157794" y="2879037"/>
            <a:chExt cx="2365251" cy="418776"/>
          </a:xfrm>
        </p:grpSpPr>
        <p:sp>
          <p:nvSpPr>
            <p:cNvPr id="60" name="矩形: 圆角 3"/>
            <p:cNvSpPr/>
            <p:nvPr/>
          </p:nvSpPr>
          <p:spPr>
            <a:xfrm>
              <a:off x="-1157794" y="2897703"/>
              <a:ext cx="2298846" cy="400110"/>
            </a:xfrm>
            <a:prstGeom prst="roundRect">
              <a:avLst/>
            </a:prstGeom>
            <a:solidFill>
              <a:srgbClr val="BCFC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0070C0"/>
                </a:solidFill>
                <a:latin typeface="微软雅黑" panose="020B0503020204020204" pitchFamily="34" charset="-122"/>
                <a:ea typeface="微软雅黑" panose="020B0503020204020204" pitchFamily="34" charset="-122"/>
              </a:endParaRPr>
            </a:p>
          </p:txBody>
        </p:sp>
        <p:sp>
          <p:nvSpPr>
            <p:cNvPr id="61" name="文本框 42"/>
            <p:cNvSpPr txBox="1"/>
            <p:nvPr/>
          </p:nvSpPr>
          <p:spPr>
            <a:xfrm>
              <a:off x="-1136504" y="2879037"/>
              <a:ext cx="2343961" cy="400110"/>
            </a:xfrm>
            <a:prstGeom prst="rect">
              <a:avLst/>
            </a:prstGeom>
            <a:noFill/>
          </p:spPr>
          <p:txBody>
            <a:bodyPr wrap="square" rtlCol="0">
              <a:spAutoFit/>
            </a:bodyPr>
            <a:lstStyle/>
            <a:p>
              <a:pPr>
                <a:spcBef>
                  <a:spcPct val="0"/>
                </a:spcBef>
              </a:pPr>
              <a:r>
                <a:rPr lang="zh-CN" altLang="en-US" sz="2000" b="1" dirty="0">
                  <a:solidFill>
                    <a:srgbClr val="0070C0"/>
                  </a:solidFill>
                  <a:latin typeface="微软雅黑" panose="020B0503020204020204" pitchFamily="34" charset="-122"/>
                  <a:ea typeface="微软雅黑" panose="020B0503020204020204" pitchFamily="34" charset="-122"/>
                </a:rPr>
                <a:t>装置采用椭偏膜厚测量原理</a:t>
              </a:r>
              <a:endParaRPr lang="zh-CN" altLang="en-US" sz="2000" b="1" dirty="0">
                <a:solidFill>
                  <a:srgbClr val="0070C0"/>
                </a:solidFill>
                <a:latin typeface="微软雅黑" panose="020B0503020204020204" pitchFamily="34" charset="-122"/>
                <a:ea typeface="微软雅黑" panose="020B0503020204020204" pitchFamily="34" charset="-122"/>
              </a:endParaRPr>
            </a:p>
          </p:txBody>
        </p:sp>
      </p:grpSp>
      <p:sp>
        <p:nvSpPr>
          <p:cNvPr id="65" name="TextBox 64"/>
          <p:cNvSpPr txBox="1"/>
          <p:nvPr/>
        </p:nvSpPr>
        <p:spPr bwMode="auto">
          <a:xfrm>
            <a:off x="5263516" y="758681"/>
            <a:ext cx="330540" cy="6150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rtlCol="0">
            <a:spAutoFit/>
          </a:bodyPr>
          <a:lstStyle/>
          <a:p>
            <a:pPr eaLnBrk="1" hangingPunct="1">
              <a:lnSpc>
                <a:spcPct val="200000"/>
              </a:lnSpc>
            </a:pPr>
            <a:r>
              <a:rPr lang="en-US" altLang="zh-CN" sz="2000" b="1" i="1" dirty="0">
                <a:solidFill>
                  <a:srgbClr val="FF0000"/>
                </a:solidFill>
                <a:latin typeface="微软雅黑" panose="020B0503020204020204" pitchFamily="34" charset="-122"/>
                <a:cs typeface="Times New Roman" panose="02020603050405020304" pitchFamily="18" charset="0"/>
              </a:rPr>
              <a:t>E</a:t>
            </a:r>
            <a:endParaRPr lang="en-US" sz="2000" b="1" i="1" dirty="0">
              <a:solidFill>
                <a:srgbClr val="FF0000"/>
              </a:solidFill>
              <a:latin typeface="微软雅黑" panose="020B0503020204020204" pitchFamily="34" charset="-122"/>
              <a:cs typeface="Times New Roman" panose="02020603050405020304" pitchFamily="18" charset="0"/>
            </a:endParaRPr>
          </a:p>
        </p:txBody>
      </p:sp>
      <p:sp>
        <p:nvSpPr>
          <p:cNvPr id="34" name="TextBox 64"/>
          <p:cNvSpPr txBox="1"/>
          <p:nvPr/>
        </p:nvSpPr>
        <p:spPr bwMode="auto">
          <a:xfrm>
            <a:off x="762519" y="612210"/>
            <a:ext cx="58702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rtlCol="0">
            <a:spAutoFit/>
          </a:bodyPr>
          <a:lstStyle/>
          <a:p>
            <a:pPr eaLnBrk="1" hangingPunct="1">
              <a:lnSpc>
                <a:spcPct val="200000"/>
              </a:lnSpc>
            </a:pPr>
            <a:r>
              <a:rPr lang="en-US" altLang="zh-CN" sz="2000" b="1" i="1" dirty="0">
                <a:solidFill>
                  <a:srgbClr val="FF0000"/>
                </a:solidFill>
                <a:latin typeface="微软雅黑" panose="020B0503020204020204" pitchFamily="34" charset="-122"/>
                <a:cs typeface="Times New Roman" panose="02020603050405020304" pitchFamily="18" charset="0"/>
              </a:rPr>
              <a:t>E’</a:t>
            </a:r>
            <a:endParaRPr lang="en-US" sz="2000" b="1" i="1" dirty="0">
              <a:solidFill>
                <a:srgbClr val="FF0000"/>
              </a:solidFill>
              <a:latin typeface="微软雅黑" panose="020B0503020204020204" pitchFamily="34" charset="-122"/>
              <a:cs typeface="Times New Roman" panose="02020603050405020304" pitchFamily="18"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Graphic 19"/>
          <p:cNvPicPr>
            <a:picLocks noChangeAspect="1"/>
          </p:cNvPicPr>
          <p:nvPr/>
        </p:nvPicPr>
        <p:blipFill rotWithShape="1">
          <a:blip r:embed="rId1" cstate="print">
            <a:extLst>
              <a:ext uri="{28A0092B-C50C-407E-A947-70E740481C1C}">
                <a14:useLocalDpi xmlns:a14="http://schemas.microsoft.com/office/drawing/2010/main" val="0"/>
              </a:ext>
              <a:ext uri="{96DAC541-7B7A-43D3-8B79-37D633B846F1}">
                <asvg:svgBlip xmlns:asvg="http://schemas.microsoft.com/office/drawing/2016/SVG/main" r:embed="rId2"/>
              </a:ext>
            </a:extLst>
          </a:blip>
          <a:srcRect r="74806"/>
          <a:stretch>
            <a:fillRect/>
          </a:stretch>
        </p:blipFill>
        <p:spPr>
          <a:xfrm rot="19951324">
            <a:off x="8945476" y="4158844"/>
            <a:ext cx="1551593" cy="2709473"/>
          </a:xfrm>
          <a:prstGeom prst="rect">
            <a:avLst/>
          </a:prstGeom>
        </p:spPr>
      </p:pic>
      <p:sp>
        <p:nvSpPr>
          <p:cNvPr id="12" name="矩形: 圆角 3"/>
          <p:cNvSpPr/>
          <p:nvPr/>
        </p:nvSpPr>
        <p:spPr>
          <a:xfrm>
            <a:off x="5662928" y="1750031"/>
            <a:ext cx="5995672" cy="1224405"/>
          </a:xfrm>
          <a:prstGeom prst="roundRect">
            <a:avLst/>
          </a:prstGeom>
          <a:solidFill>
            <a:srgbClr val="BCFC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9553" y="1048411"/>
            <a:ext cx="4371510" cy="2479677"/>
          </a:xfrm>
          <a:prstGeom prst="rect">
            <a:avLst/>
          </a:prstGeom>
        </p:spPr>
      </p:pic>
      <mc:AlternateContent xmlns:mc="http://schemas.openxmlformats.org/markup-compatibility/2006">
        <mc:Choice xmlns:a14="http://schemas.microsoft.com/office/drawing/2010/main" Requires="a14">
          <p:sp>
            <p:nvSpPr>
              <p:cNvPr id="2" name="TextBox 1"/>
              <p:cNvSpPr txBox="1"/>
              <p:nvPr/>
            </p:nvSpPr>
            <p:spPr bwMode="auto">
              <a:xfrm>
                <a:off x="5846890" y="1877982"/>
                <a:ext cx="5743816"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rtlCol="0">
                <a:spAutoFit/>
              </a:bodyPr>
              <a:lstStyle/>
              <a:p>
                <a:pPr>
                  <a:lnSpc>
                    <a:spcPct val="150000"/>
                  </a:lnSpc>
                </a:pPr>
                <a:r>
                  <a:rPr lang="zh-CN" altLang="en-US" sz="2000" dirty="0">
                    <a:latin typeface="微软雅黑" panose="020B0503020204020204" pitchFamily="34" charset="-122"/>
                    <a:ea typeface="微软雅黑" panose="020B0503020204020204" pitchFamily="34" charset="-122"/>
                  </a:rPr>
                  <a:t>椭偏通过测量</a:t>
                </a:r>
                <a:r>
                  <a:rPr lang="en-US" altLang="zh-CN" sz="2000" dirty="0">
                    <a:latin typeface="微软雅黑" panose="020B0503020204020204" pitchFamily="34" charset="-122"/>
                    <a:ea typeface="微软雅黑" panose="020B0503020204020204" pitchFamily="34" charset="-122"/>
                  </a:rPr>
                  <a:t>α</a:t>
                </a:r>
                <a:r>
                  <a:rPr lang="en-US" altLang="zh-CN" sz="2000" baseline="-25000" dirty="0">
                    <a:latin typeface="微软雅黑" panose="020B0503020204020204" pitchFamily="34" charset="-122"/>
                    <a:ea typeface="微软雅黑" panose="020B0503020204020204" pitchFamily="34" charset="-122"/>
                  </a:rPr>
                  <a:t>1</a:t>
                </a:r>
                <a:r>
                  <a:rPr lang="en-US" altLang="zh-CN" sz="2000" dirty="0">
                    <a:latin typeface="微软雅黑" panose="020B0503020204020204" pitchFamily="34" charset="-122"/>
                    <a:ea typeface="微软雅黑" panose="020B0503020204020204" pitchFamily="34" charset="-122"/>
                  </a:rPr>
                  <a:t>=45°</a:t>
                </a:r>
                <a:r>
                  <a:rPr lang="zh-CN" altLang="en-US" sz="2000" dirty="0">
                    <a:latin typeface="微软雅黑" panose="020B0503020204020204" pitchFamily="34" charset="-122"/>
                    <a:ea typeface="微软雅黑" panose="020B0503020204020204" pitchFamily="34" charset="-122"/>
                  </a:rPr>
                  <a:t>时，</a:t>
                </a:r>
                <a:r>
                  <a:rPr lang="en-US" altLang="zh-CN" sz="2000" dirty="0">
                    <a:latin typeface="微软雅黑" panose="020B0503020204020204" pitchFamily="34" charset="-122"/>
                    <a:ea typeface="微软雅黑" panose="020B0503020204020204" pitchFamily="34" charset="-122"/>
                  </a:rPr>
                  <a:t> α</a:t>
                </a:r>
                <a:r>
                  <a:rPr lang="en-US" altLang="zh-CN" sz="2000" baseline="-25000" dirty="0">
                    <a:latin typeface="微软雅黑" panose="020B0503020204020204" pitchFamily="34" charset="-122"/>
                    <a:ea typeface="微软雅黑" panose="020B0503020204020204" pitchFamily="34" charset="-122"/>
                  </a:rPr>
                  <a:t>2</a:t>
                </a:r>
                <a:r>
                  <a:rPr lang="en-US" altLang="zh-CN" sz="2000" dirty="0">
                    <a:latin typeface="微软雅黑" panose="020B0503020204020204" pitchFamily="34" charset="-122"/>
                    <a:ea typeface="微软雅黑" panose="020B0503020204020204" pitchFamily="34" charset="-122"/>
                  </a:rPr>
                  <a:t>=0°</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45°</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90°</a:t>
                </a:r>
                <a:r>
                  <a:rPr lang="zh-CN" altLang="en-US" sz="2000" dirty="0">
                    <a:latin typeface="微软雅黑" panose="020B0503020204020204" pitchFamily="34" charset="-122"/>
                    <a:ea typeface="微软雅黑" panose="020B0503020204020204" pitchFamily="34" charset="-122"/>
                  </a:rPr>
                  <a:t>，</a:t>
                </a:r>
                <a:endParaRPr lang="en-US" altLang="zh-CN" sz="2000" dirty="0">
                  <a:latin typeface="微软雅黑" panose="020B0503020204020204" pitchFamily="34" charset="-122"/>
                  <a:ea typeface="微软雅黑" panose="020B0503020204020204" pitchFamily="34" charset="-122"/>
                </a:endParaRPr>
              </a:p>
              <a:p>
                <a:pPr>
                  <a:lnSpc>
                    <a:spcPct val="150000"/>
                  </a:lnSpc>
                </a:pPr>
                <a:r>
                  <a:rPr lang="en-US" altLang="zh-CN" sz="2000" dirty="0">
                    <a:latin typeface="微软雅黑" panose="020B0503020204020204" pitchFamily="34" charset="-122"/>
                    <a:ea typeface="微软雅黑" panose="020B0503020204020204" pitchFamily="34" charset="-122"/>
                  </a:rPr>
                  <a:t>-45°</a:t>
                </a:r>
                <a:r>
                  <a:rPr lang="zh-CN" altLang="en-US" sz="2000" dirty="0">
                    <a:latin typeface="微软雅黑" panose="020B0503020204020204" pitchFamily="34" charset="-122"/>
                    <a:ea typeface="微软雅黑" panose="020B0503020204020204" pitchFamily="34" charset="-122"/>
                  </a:rPr>
                  <a:t>时的光强值，可以得到</a:t>
                </a:r>
                <a14:m>
                  <m:oMath xmlns:m="http://schemas.openxmlformats.org/officeDocument/2006/math">
                    <m:r>
                      <a:rPr lang="el-GR" sz="2000" i="1">
                        <a:latin typeface="Cambria Math" panose="02040503050406030204" pitchFamily="18" charset="0"/>
                        <a:cs typeface="Times New Roman" panose="02020603050405020304" pitchFamily="18" charset="0"/>
                      </a:rPr>
                      <m:t>𝜌</m:t>
                    </m:r>
                  </m:oMath>
                </a14:m>
                <a:r>
                  <a:rPr lang="zh-CN" altLang="en-US" sz="2000" dirty="0">
                    <a:latin typeface="微软雅黑" panose="020B0503020204020204" pitchFamily="34" charset="-122"/>
                    <a:ea typeface="微软雅黑" panose="020B0503020204020204" pitchFamily="34" charset="-122"/>
                  </a:rPr>
                  <a:t>的幅值比</a:t>
                </a:r>
                <a:r>
                  <a:rPr lang="el-GR" altLang="zh-CN" sz="2000" dirty="0">
                    <a:latin typeface="微软雅黑" panose="020B0503020204020204" pitchFamily="34" charset="-122"/>
                    <a:ea typeface="微软雅黑" panose="020B0503020204020204" pitchFamily="34" charset="-122"/>
                  </a:rPr>
                  <a:t>Ψ </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相位差</a:t>
                </a:r>
                <a:r>
                  <a:rPr lang="el-GR" altLang="zh-CN" sz="2000" dirty="0">
                    <a:latin typeface="微软雅黑" panose="020B0503020204020204" pitchFamily="34" charset="-122"/>
                    <a:ea typeface="微软雅黑" panose="020B0503020204020204" pitchFamily="34" charset="-122"/>
                  </a:rPr>
                  <a:t>Δ</a:t>
                </a:r>
                <a:endParaRPr lang="en-US" altLang="zh-CN" sz="2000" dirty="0">
                  <a:latin typeface="微软雅黑" panose="020B0503020204020204" pitchFamily="34" charset="-122"/>
                  <a:ea typeface="微软雅黑" panose="020B0503020204020204" pitchFamily="34" charset="-122"/>
                </a:endParaRPr>
              </a:p>
            </p:txBody>
          </p:sp>
        </mc:Choice>
        <mc:Fallback>
          <p:sp>
            <p:nvSpPr>
              <p:cNvPr id="2" name="TextBox 1"/>
              <p:cNvSpPr txBox="1">
                <a:spLocks noRot="1" noChangeAspect="1" noMove="1" noResize="1" noEditPoints="1" noAdjustHandles="1" noChangeArrowheads="1" noChangeShapeType="1" noTextEdit="1"/>
              </p:cNvSpPr>
              <p:nvPr/>
            </p:nvSpPr>
            <p:spPr bwMode="auto">
              <a:xfrm>
                <a:off x="5846890" y="1877982"/>
                <a:ext cx="5743816" cy="1015663"/>
              </a:xfrm>
              <a:prstGeom prst="rect">
                <a:avLst/>
              </a:prstGeom>
              <a:blipFill rotWithShape="1">
                <a:blip r:embed="rId4"/>
                <a:stretch>
                  <a:fillRect l="-8" t="-28" r="1" b="58"/>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 name="TextBox 2"/>
              <p:cNvSpPr txBox="1"/>
              <p:nvPr/>
            </p:nvSpPr>
            <p:spPr bwMode="auto">
              <a:xfrm>
                <a:off x="1758035" y="3828298"/>
                <a:ext cx="2085764" cy="791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rtlCol="0">
                <a:spAutoFit/>
              </a:bodyPr>
              <a:lstStyle/>
              <a:p>
                <a:pPr>
                  <a:lnSpc>
                    <a:spcPct val="200000"/>
                  </a:lnSpc>
                </a:pPr>
                <a14:m>
                  <m:oMathPara xmlns:m="http://schemas.openxmlformats.org/officeDocument/2006/math">
                    <m:oMathParaPr>
                      <m:jc m:val="centerGroup"/>
                    </m:oMathParaPr>
                    <m:oMath xmlns:m="http://schemas.openxmlformats.org/officeDocument/2006/math">
                      <m:r>
                        <a:rPr lang="el-GR" b="0" i="1" smtClean="0">
                          <a:solidFill>
                            <a:schemeClr val="accent6"/>
                          </a:solidFill>
                          <a:latin typeface="Cambria Math" panose="02040503050406030204" pitchFamily="18" charset="0"/>
                          <a:cs typeface="Times New Roman" panose="02020603050405020304" pitchFamily="18" charset="0"/>
                        </a:rPr>
                        <m:t>𝜌</m:t>
                      </m:r>
                      <m:r>
                        <a:rPr lang="en-US" altLang="zh-CN" b="0" i="1" smtClean="0">
                          <a:solidFill>
                            <a:schemeClr val="accent6"/>
                          </a:solidFill>
                          <a:latin typeface="Cambria Math" panose="02040503050406030204" pitchFamily="18" charset="0"/>
                          <a:cs typeface="Times New Roman" panose="02020603050405020304" pitchFamily="18" charset="0"/>
                        </a:rPr>
                        <m:t>=</m:t>
                      </m:r>
                      <m:f>
                        <m:fPr>
                          <m:type m:val="skw"/>
                          <m:ctrlPr>
                            <a:rPr lang="el-GR" i="1" smtClean="0">
                              <a:solidFill>
                                <a:schemeClr val="accent6"/>
                              </a:solidFill>
                              <a:latin typeface="Cambria Math" panose="02040503050406030204" pitchFamily="18" charset="0"/>
                              <a:cs typeface="Times New Roman" panose="02020603050405020304" pitchFamily="18" charset="0"/>
                            </a:rPr>
                          </m:ctrlPr>
                        </m:fPr>
                        <m:num>
                          <m:sSub>
                            <m:sSubPr>
                              <m:ctrlPr>
                                <a:rPr lang="el-GR" i="1" smtClean="0">
                                  <a:solidFill>
                                    <a:schemeClr val="accent6"/>
                                  </a:solidFill>
                                  <a:latin typeface="Cambria Math" panose="02040503050406030204" pitchFamily="18" charset="0"/>
                                  <a:cs typeface="Times New Roman" panose="02020603050405020304" pitchFamily="18" charset="0"/>
                                </a:rPr>
                              </m:ctrlPr>
                            </m:sSubPr>
                            <m:e>
                              <m:r>
                                <a:rPr lang="en-US" b="0" i="1" smtClean="0">
                                  <a:solidFill>
                                    <a:schemeClr val="accent6"/>
                                  </a:solidFill>
                                  <a:latin typeface="Cambria Math" panose="02040503050406030204" pitchFamily="18" charset="0"/>
                                  <a:cs typeface="Times New Roman" panose="02020603050405020304" pitchFamily="18" charset="0"/>
                                </a:rPr>
                                <m:t>𝑟</m:t>
                              </m:r>
                            </m:e>
                            <m:sub>
                              <m:r>
                                <a:rPr lang="en-US" b="0" i="1" smtClean="0">
                                  <a:solidFill>
                                    <a:schemeClr val="accent6"/>
                                  </a:solidFill>
                                  <a:latin typeface="Cambria Math" panose="02040503050406030204" pitchFamily="18" charset="0"/>
                                  <a:cs typeface="Times New Roman" panose="02020603050405020304" pitchFamily="18" charset="0"/>
                                </a:rPr>
                                <m:t>𝑝</m:t>
                              </m:r>
                            </m:sub>
                          </m:sSub>
                        </m:num>
                        <m:den>
                          <m:sSub>
                            <m:sSubPr>
                              <m:ctrlPr>
                                <a:rPr lang="el-GR" i="1" smtClean="0">
                                  <a:solidFill>
                                    <a:schemeClr val="accent6"/>
                                  </a:solidFill>
                                  <a:latin typeface="Cambria Math" panose="02040503050406030204" pitchFamily="18" charset="0"/>
                                  <a:cs typeface="Times New Roman" panose="02020603050405020304" pitchFamily="18" charset="0"/>
                                </a:rPr>
                              </m:ctrlPr>
                            </m:sSubPr>
                            <m:e>
                              <m:r>
                                <a:rPr lang="en-US" b="0" i="1" smtClean="0">
                                  <a:solidFill>
                                    <a:schemeClr val="accent6"/>
                                  </a:solidFill>
                                  <a:latin typeface="Cambria Math" panose="02040503050406030204" pitchFamily="18" charset="0"/>
                                  <a:cs typeface="Times New Roman" panose="02020603050405020304" pitchFamily="18" charset="0"/>
                                </a:rPr>
                                <m:t>𝑟</m:t>
                              </m:r>
                            </m:e>
                            <m:sub>
                              <m:r>
                                <a:rPr lang="en-US" b="0" i="1" smtClean="0">
                                  <a:solidFill>
                                    <a:schemeClr val="accent6"/>
                                  </a:solidFill>
                                  <a:latin typeface="Cambria Math" panose="02040503050406030204" pitchFamily="18" charset="0"/>
                                  <a:cs typeface="Times New Roman" panose="02020603050405020304" pitchFamily="18" charset="0"/>
                                </a:rPr>
                                <m:t>𝑠</m:t>
                              </m:r>
                            </m:sub>
                          </m:sSub>
                        </m:den>
                      </m:f>
                      <m:r>
                        <a:rPr lang="en-US" b="0" i="1" smtClean="0">
                          <a:solidFill>
                            <a:schemeClr val="accent6"/>
                          </a:solidFill>
                          <a:latin typeface="Cambria Math" panose="02040503050406030204" pitchFamily="18" charset="0"/>
                          <a:cs typeface="Times New Roman" panose="02020603050405020304" pitchFamily="18" charset="0"/>
                        </a:rPr>
                        <m:t>=</m:t>
                      </m:r>
                      <m:r>
                        <a:rPr lang="en-US" b="0" i="1" smtClean="0">
                          <a:solidFill>
                            <a:schemeClr val="accent6"/>
                          </a:solidFill>
                          <a:latin typeface="Cambria Math" panose="02040503050406030204" pitchFamily="18" charset="0"/>
                          <a:cs typeface="Times New Roman" panose="02020603050405020304" pitchFamily="18" charset="0"/>
                        </a:rPr>
                        <m:t>𝑡𝑎𝑛</m:t>
                      </m:r>
                      <m:r>
                        <a:rPr lang="el-GR" b="0" i="1">
                          <a:solidFill>
                            <a:schemeClr val="accent6"/>
                          </a:solidFill>
                          <a:latin typeface="Cambria Math" panose="02040503050406030204" pitchFamily="18" charset="0"/>
                          <a:cs typeface="Times New Roman" panose="02020603050405020304" pitchFamily="18" charset="0"/>
                        </a:rPr>
                        <m:t>𝛹</m:t>
                      </m:r>
                      <m:sSup>
                        <m:sSupPr>
                          <m:ctrlPr>
                            <a:rPr lang="en-US" i="1" smtClean="0">
                              <a:solidFill>
                                <a:schemeClr val="accent6"/>
                              </a:solidFill>
                              <a:latin typeface="Cambria Math" panose="02040503050406030204" pitchFamily="18" charset="0"/>
                              <a:cs typeface="Times New Roman" panose="02020603050405020304" pitchFamily="18" charset="0"/>
                            </a:rPr>
                          </m:ctrlPr>
                        </m:sSupPr>
                        <m:e>
                          <m:r>
                            <a:rPr lang="en-US" b="0" i="1" smtClean="0">
                              <a:solidFill>
                                <a:schemeClr val="accent6"/>
                              </a:solidFill>
                              <a:latin typeface="Cambria Math" panose="02040503050406030204" pitchFamily="18" charset="0"/>
                              <a:cs typeface="Times New Roman" panose="02020603050405020304" pitchFamily="18" charset="0"/>
                            </a:rPr>
                            <m:t>𝑒</m:t>
                          </m:r>
                        </m:e>
                        <m:sup>
                          <m:r>
                            <a:rPr lang="en-US" b="0" i="1">
                              <a:solidFill>
                                <a:schemeClr val="accent6"/>
                              </a:solidFill>
                              <a:latin typeface="Cambria Math" panose="02040503050406030204" pitchFamily="18" charset="0"/>
                              <a:cs typeface="Times New Roman" panose="02020603050405020304" pitchFamily="18" charset="0"/>
                            </a:rPr>
                            <m:t>𝑖</m:t>
                          </m:r>
                          <m:r>
                            <a:rPr lang="en-US" b="0" i="1">
                              <a:solidFill>
                                <a:schemeClr val="accent6"/>
                              </a:solidFill>
                              <a:latin typeface="Cambria Math" panose="02040503050406030204" pitchFamily="18" charset="0"/>
                              <a:cs typeface="Times New Roman" panose="02020603050405020304" pitchFamily="18" charset="0"/>
                            </a:rPr>
                            <m:t>∆</m:t>
                          </m:r>
                        </m:sup>
                      </m:sSup>
                    </m:oMath>
                  </m:oMathPara>
                </a14:m>
                <a:endParaRPr lang="en-US" sz="1800" dirty="0">
                  <a:solidFill>
                    <a:schemeClr val="accent6"/>
                  </a:solidFill>
                  <a:latin typeface="微软雅黑" panose="020B0503020204020204" pitchFamily="34" charset="-122"/>
                  <a:cs typeface="Times New Roman" panose="02020603050405020304" pitchFamily="18" charset="0"/>
                </a:endParaRPr>
              </a:p>
            </p:txBody>
          </p:sp>
        </mc:Choice>
        <mc:Fallback>
          <p:sp>
            <p:nvSpPr>
              <p:cNvPr id="3" name="TextBox 2"/>
              <p:cNvSpPr txBox="1">
                <a:spLocks noRot="1" noChangeAspect="1" noMove="1" noResize="1" noEditPoints="1" noAdjustHandles="1" noChangeArrowheads="1" noChangeShapeType="1" noTextEdit="1"/>
              </p:cNvSpPr>
              <p:nvPr/>
            </p:nvSpPr>
            <p:spPr bwMode="auto">
              <a:xfrm>
                <a:off x="1758035" y="3828298"/>
                <a:ext cx="2085764" cy="791499"/>
              </a:xfrm>
              <a:prstGeom prst="rect">
                <a:avLst/>
              </a:prstGeom>
              <a:blipFill rotWithShape="1">
                <a:blip r:embed="rId5"/>
                <a:stretch>
                  <a:fillRect l="-17" t="-65" r="-4286" b="22"/>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4" name="Rectangle 3"/>
              <p:cNvSpPr/>
              <p:nvPr/>
            </p:nvSpPr>
            <p:spPr>
              <a:xfrm>
                <a:off x="1680241" y="4590820"/>
                <a:ext cx="6096000" cy="814710"/>
              </a:xfrm>
              <a:prstGeom prst="rect">
                <a:avLst/>
              </a:prstGeom>
            </p:spPr>
            <p:txBody>
              <a:bodyPr wrap="square">
                <a:spAutoFit/>
              </a:bodyPr>
              <a:lstStyle/>
              <a:p>
                <a:pPr algn="just">
                  <a:spcAft>
                    <a:spcPts val="0"/>
                  </a:spcAft>
                </a:pPr>
                <a14:m>
                  <m:oMath xmlns:m="http://schemas.openxmlformats.org/officeDocument/2006/math">
                    <m:func>
                      <m:funcPr>
                        <m:ctrlPr>
                          <a:rPr lang="en-US" i="1" kern="100" smtClean="0">
                            <a:solidFill>
                              <a:schemeClr val="accent2"/>
                            </a:solidFill>
                            <a:latin typeface="Cambria Math" panose="02040503050406030204" pitchFamily="18" charset="0"/>
                            <a:ea typeface="Cambria Math" panose="02040503050406030204" pitchFamily="18" charset="0"/>
                            <a:cs typeface="Times New Roman" panose="02020603050405020304" pitchFamily="18" charset="0"/>
                          </a:rPr>
                        </m:ctrlPr>
                      </m:funcPr>
                      <m:fName>
                        <m:r>
                          <a:rPr lang="en-US" i="1" kern="100">
                            <a:solidFill>
                              <a:schemeClr val="accent2"/>
                            </a:solidFill>
                            <a:latin typeface="Cambria Math" panose="02040503050406030204" pitchFamily="18" charset="0"/>
                            <a:ea typeface="Cambria Math" panose="02040503050406030204" pitchFamily="18" charset="0"/>
                            <a:cs typeface="Times New Roman" panose="02020603050405020304" pitchFamily="18" charset="0"/>
                          </a:rPr>
                          <m:t>𝑡𝑎𝑛</m:t>
                        </m:r>
                      </m:fName>
                      <m:e>
                        <m:r>
                          <a:rPr lang="en-US" i="1" kern="100">
                            <a:solidFill>
                              <a:schemeClr val="accent2"/>
                            </a:solidFill>
                            <a:latin typeface="Cambria Math" panose="02040503050406030204" pitchFamily="18" charset="0"/>
                            <a:ea typeface="Cambria Math" panose="02040503050406030204" pitchFamily="18" charset="0"/>
                            <a:cs typeface="Times New Roman" panose="02020603050405020304" pitchFamily="18" charset="0"/>
                          </a:rPr>
                          <m:t>𝜓</m:t>
                        </m:r>
                      </m:e>
                    </m:func>
                    <m:r>
                      <a:rPr lang="en-US" i="1" kern="100">
                        <a:solidFill>
                          <a:schemeClr val="accent2"/>
                        </a:solidFill>
                        <a:latin typeface="Cambria Math" panose="02040503050406030204" pitchFamily="18" charset="0"/>
                        <a:ea typeface="Cambria Math" panose="02040503050406030204" pitchFamily="18" charset="0"/>
                        <a:cs typeface="Times New Roman" panose="02020603050405020304" pitchFamily="18" charset="0"/>
                      </a:rPr>
                      <m:t>=</m:t>
                    </m:r>
                    <m:f>
                      <m:fPr>
                        <m:ctrlPr>
                          <a:rPr lang="en-US" i="1" kern="100">
                            <a:solidFill>
                              <a:schemeClr val="accent2"/>
                            </a:solidFill>
                            <a:latin typeface="Cambria Math" panose="02040503050406030204" pitchFamily="18" charset="0"/>
                            <a:ea typeface="Cambria Math" panose="02040503050406030204" pitchFamily="18" charset="0"/>
                            <a:cs typeface="Times New Roman" panose="02020603050405020304" pitchFamily="18" charset="0"/>
                          </a:rPr>
                        </m:ctrlPr>
                      </m:fPr>
                      <m:num>
                        <m:d>
                          <m:dPr>
                            <m:begChr m:val="|"/>
                            <m:endChr m:val="|"/>
                            <m:ctrlPr>
                              <a:rPr lang="en-US" i="1" kern="100">
                                <a:solidFill>
                                  <a:schemeClr val="accent2"/>
                                </a:solidFill>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en-US" i="1" kern="100">
                                    <a:solidFill>
                                      <a:schemeClr val="accent2"/>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i="1" kern="100">
                                    <a:solidFill>
                                      <a:schemeClr val="accent2"/>
                                    </a:solidFill>
                                    <a:latin typeface="Cambria Math" panose="02040503050406030204" pitchFamily="18" charset="0"/>
                                    <a:ea typeface="Cambria Math" panose="02040503050406030204" pitchFamily="18" charset="0"/>
                                    <a:cs typeface="Times New Roman" panose="02020603050405020304" pitchFamily="18" charset="0"/>
                                  </a:rPr>
                                  <m:t>𝑟</m:t>
                                </m:r>
                              </m:e>
                              <m:sub>
                                <m:r>
                                  <a:rPr lang="en-US" i="1" kern="100">
                                    <a:solidFill>
                                      <a:schemeClr val="accent2"/>
                                    </a:solidFill>
                                    <a:latin typeface="Cambria Math" panose="02040503050406030204" pitchFamily="18" charset="0"/>
                                    <a:ea typeface="Cambria Math" panose="02040503050406030204" pitchFamily="18" charset="0"/>
                                    <a:cs typeface="Times New Roman" panose="02020603050405020304" pitchFamily="18" charset="0"/>
                                  </a:rPr>
                                  <m:t>𝑃</m:t>
                                </m:r>
                              </m:sub>
                            </m:sSub>
                          </m:e>
                        </m:d>
                      </m:num>
                      <m:den>
                        <m:d>
                          <m:dPr>
                            <m:begChr m:val="|"/>
                            <m:endChr m:val="|"/>
                            <m:ctrlPr>
                              <a:rPr lang="en-US" i="1" kern="100">
                                <a:solidFill>
                                  <a:schemeClr val="accent2"/>
                                </a:solidFill>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en-US" i="1" kern="100">
                                    <a:solidFill>
                                      <a:schemeClr val="accent2"/>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i="1" kern="100">
                                    <a:solidFill>
                                      <a:schemeClr val="accent2"/>
                                    </a:solidFill>
                                    <a:latin typeface="Cambria Math" panose="02040503050406030204" pitchFamily="18" charset="0"/>
                                    <a:ea typeface="Cambria Math" panose="02040503050406030204" pitchFamily="18" charset="0"/>
                                    <a:cs typeface="Times New Roman" panose="02020603050405020304" pitchFamily="18" charset="0"/>
                                  </a:rPr>
                                  <m:t>𝑟</m:t>
                                </m:r>
                              </m:e>
                              <m:sub>
                                <m:r>
                                  <a:rPr lang="en-US" i="1" kern="100">
                                    <a:solidFill>
                                      <a:schemeClr val="accent2"/>
                                    </a:solidFill>
                                    <a:latin typeface="Cambria Math" panose="02040503050406030204" pitchFamily="18" charset="0"/>
                                    <a:ea typeface="Cambria Math" panose="02040503050406030204" pitchFamily="18" charset="0"/>
                                    <a:cs typeface="Times New Roman" panose="02020603050405020304" pitchFamily="18" charset="0"/>
                                  </a:rPr>
                                  <m:t>𝑠</m:t>
                                </m:r>
                              </m:sub>
                            </m:sSub>
                          </m:e>
                        </m:d>
                      </m:den>
                    </m:f>
                  </m:oMath>
                </a14:m>
                <a:r>
                  <a:rPr lang="en-US" kern="100" dirty="0">
                    <a:solidFill>
                      <a:schemeClr val="accent2"/>
                    </a:solidFill>
                    <a:latin typeface="Cambria Math" panose="02040503050406030204" pitchFamily="18" charset="0"/>
                    <a:ea typeface="Cambria Math" panose="02040503050406030204" pitchFamily="18" charset="0"/>
                    <a:cs typeface="Times New Roman" panose="02020603050405020304" pitchFamily="18" charset="0"/>
                  </a:rPr>
                  <a:t>     0</a:t>
                </a:r>
                <a:r>
                  <a:rPr lang="en-US" altLang="zh-CN" kern="100" dirty="0">
                    <a:solidFill>
                      <a:schemeClr val="accent2"/>
                    </a:solidFill>
                    <a:latin typeface="Cambria Math" panose="02040503050406030204" pitchFamily="18" charset="0"/>
                    <a:ea typeface="Cambria Math" panose="02040503050406030204" pitchFamily="18" charset="0"/>
                    <a:cs typeface="Times New Roman" panose="02020603050405020304" pitchFamily="18" charset="0"/>
                  </a:rPr>
                  <a:t>°≤</a:t>
                </a:r>
                <a14:m>
                  <m:oMath xmlns:m="http://schemas.openxmlformats.org/officeDocument/2006/math">
                    <m:r>
                      <a:rPr lang="en-US" i="1" kern="100">
                        <a:solidFill>
                          <a:schemeClr val="accent2"/>
                        </a:solidFill>
                        <a:latin typeface="Cambria Math" panose="02040503050406030204" pitchFamily="18" charset="0"/>
                        <a:ea typeface="Cambria Math" panose="02040503050406030204" pitchFamily="18" charset="0"/>
                        <a:cs typeface="Times New Roman" panose="02020603050405020304" pitchFamily="18" charset="0"/>
                      </a:rPr>
                      <m:t>𝜓</m:t>
                    </m:r>
                  </m:oMath>
                </a14:m>
                <a:r>
                  <a:rPr lang="zh-CN" altLang="en-US" kern="100" dirty="0">
                    <a:solidFill>
                      <a:schemeClr val="accent2"/>
                    </a:solidFill>
                    <a:latin typeface="Cambria Math" panose="02040503050406030204" pitchFamily="18" charset="0"/>
                    <a:ea typeface="等线" panose="02010600030101010101" charset="-122"/>
                    <a:cs typeface="Times New Roman" panose="02020603050405020304" pitchFamily="18" charset="0"/>
                  </a:rPr>
                  <a:t>≤</a:t>
                </a:r>
                <a:r>
                  <a:rPr lang="en-US" kern="100" dirty="0">
                    <a:solidFill>
                      <a:schemeClr val="accent2"/>
                    </a:solidFill>
                    <a:latin typeface="Cambria Math" panose="02040503050406030204" pitchFamily="18" charset="0"/>
                    <a:ea typeface="Cambria Math" panose="02040503050406030204" pitchFamily="18" charset="0"/>
                    <a:cs typeface="Times New Roman" panose="02020603050405020304" pitchFamily="18" charset="0"/>
                  </a:rPr>
                  <a:t>90</a:t>
                </a:r>
                <a:r>
                  <a:rPr lang="en-US" altLang="zh-CN" kern="100" dirty="0">
                    <a:solidFill>
                      <a:schemeClr val="accent2"/>
                    </a:solidFill>
                    <a:latin typeface="Cambria Math" panose="02040503050406030204" pitchFamily="18" charset="0"/>
                    <a:ea typeface="Cambria Math" panose="02040503050406030204" pitchFamily="18" charset="0"/>
                    <a:cs typeface="Times New Roman" panose="02020603050405020304" pitchFamily="18" charset="0"/>
                  </a:rPr>
                  <a:t>°</a:t>
                </a:r>
                <a:endParaRPr lang="en-US" kern="100" dirty="0">
                  <a:solidFill>
                    <a:schemeClr val="accent2"/>
                  </a:solidFill>
                  <a:latin typeface="Cambria Math" panose="02040503050406030204" pitchFamily="18" charset="0"/>
                  <a:ea typeface="Cambria Math" panose="02040503050406030204" pitchFamily="18" charset="0"/>
                  <a:cs typeface="Times New Roman" panose="02020603050405020304" pitchFamily="18" charset="0"/>
                </a:endParaRPr>
              </a:p>
              <a:p>
                <a:pPr algn="just">
                  <a:spcAft>
                    <a:spcPts val="0"/>
                  </a:spcAft>
                </a:pPr>
                <a:r>
                  <a:rPr lang="en-US" kern="100" dirty="0">
                    <a:solidFill>
                      <a:schemeClr val="accent2"/>
                    </a:solidFill>
                    <a:latin typeface="Cambria Math" panose="02040503050406030204" pitchFamily="18" charset="0"/>
                    <a:ea typeface="Cambria Math" panose="02040503050406030204" pitchFamily="18" charset="0"/>
                    <a:cs typeface="Times New Roman" panose="02020603050405020304" pitchFamily="18" charset="0"/>
                  </a:rPr>
                  <a:t>∆=</a:t>
                </a:r>
                <a14:m>
                  <m:oMath xmlns:m="http://schemas.openxmlformats.org/officeDocument/2006/math">
                    <m:sSub>
                      <m:sSubPr>
                        <m:ctrlPr>
                          <a:rPr lang="en-US" i="1" kern="100">
                            <a:solidFill>
                              <a:schemeClr val="accent2"/>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i="1" kern="100">
                            <a:solidFill>
                              <a:schemeClr val="accent2"/>
                            </a:solidFill>
                            <a:latin typeface="Cambria Math" panose="02040503050406030204" pitchFamily="18" charset="0"/>
                            <a:ea typeface="Cambria Math" panose="02040503050406030204" pitchFamily="18" charset="0"/>
                            <a:cs typeface="Times New Roman" panose="02020603050405020304" pitchFamily="18" charset="0"/>
                          </a:rPr>
                          <m:t>𝛿</m:t>
                        </m:r>
                      </m:e>
                      <m:sub>
                        <m:r>
                          <a:rPr lang="en-US" i="1" kern="100">
                            <a:solidFill>
                              <a:schemeClr val="accent2"/>
                            </a:solidFill>
                            <a:latin typeface="Cambria Math" panose="02040503050406030204" pitchFamily="18" charset="0"/>
                            <a:ea typeface="Cambria Math" panose="02040503050406030204" pitchFamily="18" charset="0"/>
                            <a:cs typeface="Times New Roman" panose="02020603050405020304" pitchFamily="18" charset="0"/>
                          </a:rPr>
                          <m:t>𝑃</m:t>
                        </m:r>
                      </m:sub>
                    </m:sSub>
                    <m:r>
                      <a:rPr lang="en-US" i="1" kern="100">
                        <a:solidFill>
                          <a:schemeClr val="accent2"/>
                        </a:solidFill>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i="1" kern="100">
                            <a:solidFill>
                              <a:schemeClr val="accent2"/>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i="1" kern="100">
                            <a:solidFill>
                              <a:schemeClr val="accent2"/>
                            </a:solidFill>
                            <a:latin typeface="Cambria Math" panose="02040503050406030204" pitchFamily="18" charset="0"/>
                            <a:ea typeface="Cambria Math" panose="02040503050406030204" pitchFamily="18" charset="0"/>
                            <a:cs typeface="Times New Roman" panose="02020603050405020304" pitchFamily="18" charset="0"/>
                          </a:rPr>
                          <m:t>𝛿</m:t>
                        </m:r>
                      </m:e>
                      <m:sub>
                        <m:r>
                          <a:rPr lang="en-US" i="1" kern="100">
                            <a:solidFill>
                              <a:schemeClr val="accent2"/>
                            </a:solidFill>
                            <a:latin typeface="Cambria Math" panose="02040503050406030204" pitchFamily="18" charset="0"/>
                            <a:ea typeface="Cambria Math" panose="02040503050406030204" pitchFamily="18" charset="0"/>
                            <a:cs typeface="Times New Roman" panose="02020603050405020304" pitchFamily="18" charset="0"/>
                          </a:rPr>
                          <m:t>𝑠</m:t>
                        </m:r>
                      </m:sub>
                    </m:sSub>
                  </m:oMath>
                </a14:m>
                <a:r>
                  <a:rPr lang="en-US" kern="100" dirty="0">
                    <a:solidFill>
                      <a:schemeClr val="accent2"/>
                    </a:solidFill>
                    <a:latin typeface="Cambria Math" panose="02040503050406030204" pitchFamily="18" charset="0"/>
                    <a:ea typeface="Cambria Math" panose="02040503050406030204" pitchFamily="18" charset="0"/>
                    <a:cs typeface="Times New Roman" panose="02020603050405020304" pitchFamily="18" charset="0"/>
                  </a:rPr>
                  <a:t>      0</a:t>
                </a:r>
                <a:r>
                  <a:rPr lang="en-US" altLang="zh-CN" kern="100" dirty="0">
                    <a:solidFill>
                      <a:schemeClr val="accent2"/>
                    </a:solidFill>
                    <a:latin typeface="Cambria Math" panose="02040503050406030204" pitchFamily="18" charset="0"/>
                    <a:ea typeface="Cambria Math" panose="02040503050406030204" pitchFamily="18" charset="0"/>
                    <a:cs typeface="Times New Roman" panose="02020603050405020304" pitchFamily="18" charset="0"/>
                  </a:rPr>
                  <a:t>°≤</a:t>
                </a:r>
                <a:r>
                  <a:rPr lang="en-US" kern="100" dirty="0">
                    <a:solidFill>
                      <a:schemeClr val="accent2"/>
                    </a:solidFill>
                    <a:latin typeface="Cambria Math" panose="02040503050406030204" pitchFamily="18" charset="0"/>
                    <a:ea typeface="Cambria Math" panose="02040503050406030204" pitchFamily="18" charset="0"/>
                    <a:cs typeface="Times New Roman" panose="02020603050405020304" pitchFamily="18" charset="0"/>
                  </a:rPr>
                  <a:t>∆</a:t>
                </a:r>
                <a:r>
                  <a:rPr lang="zh-CN" altLang="en-US" kern="100" dirty="0">
                    <a:solidFill>
                      <a:schemeClr val="accent2"/>
                    </a:solidFill>
                    <a:latin typeface="Cambria Math" panose="02040503050406030204" pitchFamily="18" charset="0"/>
                    <a:ea typeface="等线" panose="02010600030101010101" charset="-122"/>
                    <a:cs typeface="Times New Roman" panose="02020603050405020304" pitchFamily="18" charset="0"/>
                  </a:rPr>
                  <a:t>≤</a:t>
                </a:r>
                <a:r>
                  <a:rPr lang="en-US" kern="100" dirty="0">
                    <a:solidFill>
                      <a:schemeClr val="accent2"/>
                    </a:solidFill>
                    <a:latin typeface="Cambria Math" panose="02040503050406030204" pitchFamily="18" charset="0"/>
                    <a:ea typeface="Cambria Math" panose="02040503050406030204" pitchFamily="18" charset="0"/>
                    <a:cs typeface="Times New Roman" panose="02020603050405020304" pitchFamily="18" charset="0"/>
                  </a:rPr>
                  <a:t>360</a:t>
                </a:r>
                <a:r>
                  <a:rPr lang="en-US" altLang="zh-CN" kern="100" dirty="0">
                    <a:solidFill>
                      <a:schemeClr val="accent2"/>
                    </a:solidFill>
                    <a:latin typeface="Cambria Math" panose="02040503050406030204" pitchFamily="18" charset="0"/>
                    <a:ea typeface="Cambria Math" panose="02040503050406030204" pitchFamily="18" charset="0"/>
                    <a:cs typeface="Times New Roman" panose="02020603050405020304" pitchFamily="18" charset="0"/>
                  </a:rPr>
                  <a:t>°</a:t>
                </a:r>
                <a:endParaRPr lang="en-US" kern="100" dirty="0">
                  <a:solidFill>
                    <a:schemeClr val="accent2"/>
                  </a:solidFill>
                  <a:latin typeface="Cambria Math" panose="02040503050406030204" pitchFamily="18" charset="0"/>
                  <a:ea typeface="Cambria Math" panose="02040503050406030204" pitchFamily="18" charset="0"/>
                  <a:cs typeface="Times New Roman" panose="02020603050405020304" pitchFamily="18" charset="0"/>
                </a:endParaRPr>
              </a:p>
            </p:txBody>
          </p:sp>
        </mc:Choice>
        <mc:Fallback>
          <p:sp>
            <p:nvSpPr>
              <p:cNvPr id="4" name="Rectangle 3"/>
              <p:cNvSpPr>
                <a:spLocks noRot="1" noChangeAspect="1" noMove="1" noResize="1" noEditPoints="1" noAdjustHandles="1" noChangeArrowheads="1" noChangeShapeType="1" noTextEdit="1"/>
              </p:cNvSpPr>
              <p:nvPr/>
            </p:nvSpPr>
            <p:spPr>
              <a:xfrm>
                <a:off x="1680241" y="4590820"/>
                <a:ext cx="6096000" cy="814710"/>
              </a:xfrm>
              <a:prstGeom prst="rect">
                <a:avLst/>
              </a:prstGeom>
              <a:blipFill rotWithShape="1">
                <a:blip r:embed="rId6"/>
                <a:stretch>
                  <a:fillRect l="-1" t="-50" r="1" b="50"/>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5" name="Rectangle 4"/>
              <p:cNvSpPr/>
              <p:nvPr/>
            </p:nvSpPr>
            <p:spPr>
              <a:xfrm>
                <a:off x="6177731" y="2974436"/>
                <a:ext cx="4604402" cy="703206"/>
              </a:xfrm>
              <a:prstGeom prst="rect">
                <a:avLst/>
              </a:prstGeom>
            </p:spPr>
            <p:txBody>
              <a:bodyPr wrap="none">
                <a:spAutoFit/>
              </a:bodyPr>
              <a:lstStyle/>
              <a:p>
                <a:pPr algn="just">
                  <a:spcAft>
                    <a:spcPts val="0"/>
                  </a:spcAft>
                </a:pPr>
                <a14:m>
                  <m:oMath xmlns:m="http://schemas.openxmlformats.org/officeDocument/2006/math">
                    <m:func>
                      <m:funcPr>
                        <m:ctrlPr>
                          <a:rPr lang="en-US" i="1" kern="100" smtClean="0">
                            <a:solidFill>
                              <a:schemeClr val="accent2"/>
                            </a:solidFill>
                            <a:latin typeface="Cambria Math" panose="02040503050406030204" pitchFamily="18" charset="0"/>
                            <a:ea typeface="等线" panose="02010600030101010101" charset="-122"/>
                            <a:cs typeface="Times New Roman" panose="02020603050405020304" pitchFamily="18" charset="0"/>
                          </a:rPr>
                        </m:ctrlPr>
                      </m:funcPr>
                      <m:fName>
                        <m:r>
                          <a:rPr lang="en-US" i="1" kern="100">
                            <a:solidFill>
                              <a:schemeClr val="accent2"/>
                            </a:solidFill>
                            <a:latin typeface="Cambria Math" panose="02040503050406030204" pitchFamily="18" charset="0"/>
                            <a:ea typeface="等线" panose="02010600030101010101" charset="-122"/>
                            <a:cs typeface="Times New Roman" panose="02020603050405020304" pitchFamily="18" charset="0"/>
                          </a:rPr>
                          <m:t>𝑐𝑜𝑠</m:t>
                        </m:r>
                      </m:fName>
                      <m:e>
                        <m:d>
                          <m:dPr>
                            <m:ctrlPr>
                              <a:rPr lang="en-US" i="1" kern="100">
                                <a:solidFill>
                                  <a:schemeClr val="accent2"/>
                                </a:solidFill>
                                <a:latin typeface="Cambria Math" panose="02040503050406030204" pitchFamily="18" charset="0"/>
                                <a:ea typeface="等线" panose="02010600030101010101" charset="-122"/>
                                <a:cs typeface="Times New Roman" panose="02020603050405020304" pitchFamily="18" charset="0"/>
                              </a:rPr>
                            </m:ctrlPr>
                          </m:dPr>
                          <m:e>
                            <m:r>
                              <a:rPr lang="en-US" i="1" kern="100">
                                <a:solidFill>
                                  <a:schemeClr val="accent2"/>
                                </a:solidFill>
                                <a:latin typeface="Cambria Math" panose="02040503050406030204" pitchFamily="18" charset="0"/>
                                <a:ea typeface="等线" panose="02010600030101010101" charset="-122"/>
                                <a:cs typeface="Times New Roman" panose="02020603050405020304" pitchFamily="18" charset="0"/>
                              </a:rPr>
                              <m:t>2</m:t>
                            </m:r>
                            <m:sSup>
                              <m:sSupPr>
                                <m:ctrlPr>
                                  <a:rPr lang="en-US" i="1" kern="100">
                                    <a:solidFill>
                                      <a:schemeClr val="accent2"/>
                                    </a:solidFill>
                                    <a:latin typeface="Cambria Math" panose="02040503050406030204" pitchFamily="18" charset="0"/>
                                    <a:ea typeface="等线" panose="02010600030101010101" charset="-122"/>
                                    <a:cs typeface="Times New Roman" panose="02020603050405020304" pitchFamily="18" charset="0"/>
                                  </a:rPr>
                                </m:ctrlPr>
                              </m:sSupPr>
                              <m:e>
                                <m:r>
                                  <a:rPr lang="en-US" i="1" kern="100">
                                    <a:solidFill>
                                      <a:schemeClr val="accent2"/>
                                    </a:solidFill>
                                    <a:latin typeface="Cambria Math" panose="02040503050406030204" pitchFamily="18" charset="0"/>
                                    <a:ea typeface="等线" panose="02010600030101010101" charset="-122"/>
                                    <a:cs typeface="Times New Roman" panose="02020603050405020304" pitchFamily="18" charset="0"/>
                                  </a:rPr>
                                  <m:t>𝜓</m:t>
                                </m:r>
                              </m:e>
                              <m:sup>
                                <m:r>
                                  <a:rPr lang="en-US" i="1" kern="100">
                                    <a:solidFill>
                                      <a:schemeClr val="accent2"/>
                                    </a:solidFill>
                                    <a:latin typeface="Cambria Math" panose="02040503050406030204" pitchFamily="18" charset="0"/>
                                    <a:ea typeface="等线" panose="02010600030101010101" charset="-122"/>
                                    <a:cs typeface="Times New Roman" panose="02020603050405020304" pitchFamily="18" charset="0"/>
                                  </a:rPr>
                                  <m:t>′</m:t>
                                </m:r>
                              </m:sup>
                            </m:sSup>
                          </m:e>
                        </m:d>
                      </m:e>
                    </m:func>
                    <m:r>
                      <a:rPr lang="en-US" i="1" kern="100">
                        <a:solidFill>
                          <a:schemeClr val="accent2"/>
                        </a:solidFill>
                        <a:latin typeface="Cambria Math" panose="02040503050406030204" pitchFamily="18" charset="0"/>
                        <a:ea typeface="等线" panose="02010600030101010101" charset="-122"/>
                        <a:cs typeface="Times New Roman" panose="02020603050405020304" pitchFamily="18" charset="0"/>
                      </a:rPr>
                      <m:t>=</m:t>
                    </m:r>
                    <m:f>
                      <m:fPr>
                        <m:ctrlPr>
                          <a:rPr lang="en-US" i="1" kern="100">
                            <a:solidFill>
                              <a:schemeClr val="accent2"/>
                            </a:solidFill>
                            <a:latin typeface="Cambria Math" panose="02040503050406030204" pitchFamily="18" charset="0"/>
                            <a:ea typeface="等线" panose="02010600030101010101" charset="-122"/>
                            <a:cs typeface="Times New Roman" panose="02020603050405020304" pitchFamily="18" charset="0"/>
                          </a:rPr>
                        </m:ctrlPr>
                      </m:fPr>
                      <m:num>
                        <m:r>
                          <a:rPr lang="zh-CN" altLang="en-US" i="1" kern="100">
                            <a:solidFill>
                              <a:schemeClr val="accent2"/>
                            </a:solidFill>
                            <a:latin typeface="Cambria Math" panose="02040503050406030204" pitchFamily="18" charset="0"/>
                            <a:ea typeface="微软雅黑" panose="020B0503020204020204" pitchFamily="34" charset="-122"/>
                            <a:cs typeface="微软雅黑" panose="020B0503020204020204" pitchFamily="34" charset="-122"/>
                          </a:rPr>
                          <m:t>−</m:t>
                        </m:r>
                        <m:sSub>
                          <m:sSubPr>
                            <m:ctrlPr>
                              <a:rPr lang="en-US" i="1" kern="100">
                                <a:solidFill>
                                  <a:schemeClr val="accent2"/>
                                </a:solidFill>
                                <a:latin typeface="Cambria Math" panose="02040503050406030204" pitchFamily="18" charset="0"/>
                                <a:ea typeface="等线" panose="02010600030101010101" charset="-122"/>
                                <a:cs typeface="Times New Roman" panose="02020603050405020304" pitchFamily="18" charset="0"/>
                              </a:rPr>
                            </m:ctrlPr>
                          </m:sSubPr>
                          <m:e>
                            <m:r>
                              <a:rPr lang="en-US" i="1" kern="100">
                                <a:solidFill>
                                  <a:schemeClr val="accent2"/>
                                </a:solidFill>
                                <a:latin typeface="Cambria Math" panose="02040503050406030204" pitchFamily="18" charset="0"/>
                                <a:ea typeface="等线" panose="02010600030101010101" charset="-122"/>
                                <a:cs typeface="Times New Roman" panose="02020603050405020304" pitchFamily="18" charset="0"/>
                              </a:rPr>
                              <m:t>𝑠</m:t>
                            </m:r>
                          </m:e>
                          <m:sub>
                            <m:r>
                              <a:rPr lang="en-US" i="1" kern="100">
                                <a:solidFill>
                                  <a:schemeClr val="accent2"/>
                                </a:solidFill>
                                <a:latin typeface="Cambria Math" panose="02040503050406030204" pitchFamily="18" charset="0"/>
                                <a:ea typeface="等线" panose="02010600030101010101" charset="-122"/>
                                <a:cs typeface="Times New Roman" panose="02020603050405020304" pitchFamily="18" charset="0"/>
                              </a:rPr>
                              <m:t>1</m:t>
                            </m:r>
                          </m:sub>
                        </m:sSub>
                      </m:num>
                      <m:den>
                        <m:sSub>
                          <m:sSubPr>
                            <m:ctrlPr>
                              <a:rPr lang="en-US" i="1" kern="100">
                                <a:solidFill>
                                  <a:schemeClr val="accent2"/>
                                </a:solidFill>
                                <a:latin typeface="Cambria Math" panose="02040503050406030204" pitchFamily="18" charset="0"/>
                                <a:ea typeface="等线" panose="02010600030101010101" charset="-122"/>
                                <a:cs typeface="Times New Roman" panose="02020603050405020304" pitchFamily="18" charset="0"/>
                              </a:rPr>
                            </m:ctrlPr>
                          </m:sSubPr>
                          <m:e>
                            <m:r>
                              <a:rPr lang="en-US" i="1" kern="100">
                                <a:solidFill>
                                  <a:schemeClr val="accent2"/>
                                </a:solidFill>
                                <a:latin typeface="Cambria Math" panose="02040503050406030204" pitchFamily="18" charset="0"/>
                                <a:ea typeface="等线" panose="02010600030101010101" charset="-122"/>
                                <a:cs typeface="Times New Roman" panose="02020603050405020304" pitchFamily="18" charset="0"/>
                              </a:rPr>
                              <m:t>𝑠</m:t>
                            </m:r>
                          </m:e>
                          <m:sub>
                            <m:r>
                              <a:rPr lang="en-US" i="1" kern="100">
                                <a:solidFill>
                                  <a:schemeClr val="accent2"/>
                                </a:solidFill>
                                <a:latin typeface="Cambria Math" panose="02040503050406030204" pitchFamily="18" charset="0"/>
                                <a:ea typeface="等线" panose="02010600030101010101" charset="-122"/>
                                <a:cs typeface="Times New Roman" panose="02020603050405020304" pitchFamily="18" charset="0"/>
                              </a:rPr>
                              <m:t>0</m:t>
                            </m:r>
                          </m:sub>
                        </m:sSub>
                      </m:den>
                    </m:f>
                  </m:oMath>
                </a14:m>
                <a:r>
                  <a:rPr lang="en-US" kern="100" dirty="0">
                    <a:solidFill>
                      <a:schemeClr val="accent2"/>
                    </a:solidFill>
                    <a:latin typeface="Cambria Math" panose="02040503050406030204" pitchFamily="18" charset="0"/>
                    <a:ea typeface="等线" panose="02010600030101010101" charset="-122"/>
                    <a:cs typeface="Times New Roman" panose="02020603050405020304" pitchFamily="18" charset="0"/>
                  </a:rPr>
                  <a:t>=</a:t>
                </a:r>
                <a14:m>
                  <m:oMath xmlns:m="http://schemas.openxmlformats.org/officeDocument/2006/math">
                    <m:f>
                      <m:fPr>
                        <m:ctrlPr>
                          <a:rPr lang="en-US" i="1" kern="100">
                            <a:solidFill>
                              <a:schemeClr val="accent2"/>
                            </a:solidFill>
                            <a:latin typeface="Cambria Math" panose="02040503050406030204" pitchFamily="18" charset="0"/>
                            <a:ea typeface="等线" panose="02010600030101010101" charset="-122"/>
                            <a:cs typeface="Times New Roman" panose="02020603050405020304" pitchFamily="18" charset="0"/>
                          </a:rPr>
                        </m:ctrlPr>
                      </m:fPr>
                      <m:num>
                        <m:f>
                          <m:fPr>
                            <m:ctrlPr>
                              <a:rPr lang="en-US" i="1" kern="100">
                                <a:solidFill>
                                  <a:schemeClr val="accent2"/>
                                </a:solidFill>
                                <a:latin typeface="Cambria Math" panose="02040503050406030204" pitchFamily="18" charset="0"/>
                                <a:ea typeface="等线" panose="02010600030101010101" charset="-122"/>
                                <a:cs typeface="Times New Roman" panose="02020603050405020304" pitchFamily="18" charset="0"/>
                              </a:rPr>
                            </m:ctrlPr>
                          </m:fPr>
                          <m:num>
                            <m:r>
                              <a:rPr lang="en-US" i="1" kern="100">
                                <a:solidFill>
                                  <a:schemeClr val="accent2"/>
                                </a:solidFill>
                                <a:latin typeface="Cambria Math" panose="02040503050406030204" pitchFamily="18" charset="0"/>
                                <a:ea typeface="等线" panose="02010600030101010101" charset="-122"/>
                                <a:cs typeface="Times New Roman" panose="02020603050405020304" pitchFamily="18" charset="0"/>
                              </a:rPr>
                              <m:t>1</m:t>
                            </m:r>
                          </m:num>
                          <m:den>
                            <m:r>
                              <a:rPr lang="en-US" i="1" kern="100">
                                <a:solidFill>
                                  <a:schemeClr val="accent2"/>
                                </a:solidFill>
                                <a:latin typeface="Cambria Math" panose="02040503050406030204" pitchFamily="18" charset="0"/>
                                <a:ea typeface="等线" panose="02010600030101010101" charset="-122"/>
                                <a:cs typeface="Times New Roman" panose="02020603050405020304" pitchFamily="18" charset="0"/>
                              </a:rPr>
                              <m:t>2</m:t>
                            </m:r>
                          </m:den>
                        </m:f>
                        <m:d>
                          <m:dPr>
                            <m:ctrlPr>
                              <a:rPr lang="en-US" i="1" kern="100">
                                <a:solidFill>
                                  <a:schemeClr val="accent2"/>
                                </a:solidFill>
                                <a:latin typeface="Cambria Math" panose="02040503050406030204" pitchFamily="18" charset="0"/>
                                <a:ea typeface="等线" panose="02010600030101010101" charset="-122"/>
                                <a:cs typeface="Times New Roman" panose="02020603050405020304" pitchFamily="18" charset="0"/>
                              </a:rPr>
                            </m:ctrlPr>
                          </m:dPr>
                          <m:e>
                            <m:sSub>
                              <m:sSubPr>
                                <m:ctrlPr>
                                  <a:rPr lang="en-US" i="1" kern="100">
                                    <a:solidFill>
                                      <a:schemeClr val="accent2"/>
                                    </a:solidFill>
                                    <a:latin typeface="Cambria Math" panose="02040503050406030204" pitchFamily="18" charset="0"/>
                                    <a:ea typeface="等线" panose="02010600030101010101" charset="-122"/>
                                    <a:cs typeface="Times New Roman" panose="02020603050405020304" pitchFamily="18" charset="0"/>
                                  </a:rPr>
                                </m:ctrlPr>
                              </m:sSubPr>
                              <m:e>
                                <m:r>
                                  <a:rPr lang="en-US" i="1" kern="100">
                                    <a:solidFill>
                                      <a:schemeClr val="accent2"/>
                                    </a:solidFill>
                                    <a:latin typeface="Cambria Math" panose="02040503050406030204" pitchFamily="18" charset="0"/>
                                    <a:ea typeface="等线" panose="02010600030101010101" charset="-122"/>
                                    <a:cs typeface="Times New Roman" panose="02020603050405020304" pitchFamily="18" charset="0"/>
                                  </a:rPr>
                                  <m:t>𝑠</m:t>
                                </m:r>
                              </m:e>
                              <m:sub>
                                <m:r>
                                  <a:rPr lang="en-US" i="1" kern="100">
                                    <a:solidFill>
                                      <a:schemeClr val="accent2"/>
                                    </a:solidFill>
                                    <a:latin typeface="Cambria Math" panose="02040503050406030204" pitchFamily="18" charset="0"/>
                                    <a:ea typeface="等线" panose="02010600030101010101" charset="-122"/>
                                    <a:cs typeface="Times New Roman" panose="02020603050405020304" pitchFamily="18" charset="0"/>
                                  </a:rPr>
                                  <m:t>0</m:t>
                                </m:r>
                              </m:sub>
                            </m:sSub>
                            <m:r>
                              <a:rPr lang="en-US" i="1" kern="100">
                                <a:solidFill>
                                  <a:schemeClr val="accent2"/>
                                </a:solidFill>
                                <a:latin typeface="Cambria Math" panose="02040503050406030204" pitchFamily="18" charset="0"/>
                                <a:ea typeface="等线" panose="02010600030101010101" charset="-122"/>
                                <a:cs typeface="Times New Roman" panose="02020603050405020304" pitchFamily="18" charset="0"/>
                              </a:rPr>
                              <m:t>−</m:t>
                            </m:r>
                            <m:sSub>
                              <m:sSubPr>
                                <m:ctrlPr>
                                  <a:rPr lang="en-US" i="1" kern="100">
                                    <a:solidFill>
                                      <a:schemeClr val="accent2"/>
                                    </a:solidFill>
                                    <a:latin typeface="Cambria Math" panose="02040503050406030204" pitchFamily="18" charset="0"/>
                                    <a:ea typeface="等线" panose="02010600030101010101" charset="-122"/>
                                    <a:cs typeface="Times New Roman" panose="02020603050405020304" pitchFamily="18" charset="0"/>
                                  </a:rPr>
                                </m:ctrlPr>
                              </m:sSubPr>
                              <m:e>
                                <m:r>
                                  <a:rPr lang="en-US" i="1" kern="100">
                                    <a:solidFill>
                                      <a:schemeClr val="accent2"/>
                                    </a:solidFill>
                                    <a:latin typeface="Cambria Math" panose="02040503050406030204" pitchFamily="18" charset="0"/>
                                    <a:ea typeface="等线" panose="02010600030101010101" charset="-122"/>
                                    <a:cs typeface="Times New Roman" panose="02020603050405020304" pitchFamily="18" charset="0"/>
                                  </a:rPr>
                                  <m:t>𝑠</m:t>
                                </m:r>
                              </m:e>
                              <m:sub>
                                <m:r>
                                  <a:rPr lang="en-US" i="1" kern="100">
                                    <a:solidFill>
                                      <a:schemeClr val="accent2"/>
                                    </a:solidFill>
                                    <a:latin typeface="Cambria Math" panose="02040503050406030204" pitchFamily="18" charset="0"/>
                                    <a:ea typeface="等线" panose="02010600030101010101" charset="-122"/>
                                    <a:cs typeface="Times New Roman" panose="02020603050405020304" pitchFamily="18" charset="0"/>
                                  </a:rPr>
                                  <m:t>1</m:t>
                                </m:r>
                              </m:sub>
                            </m:sSub>
                          </m:e>
                        </m:d>
                        <m:r>
                          <a:rPr lang="en-US" i="1" kern="100">
                            <a:solidFill>
                              <a:schemeClr val="accent2"/>
                            </a:solidFill>
                            <a:latin typeface="Cambria Math" panose="02040503050406030204" pitchFamily="18" charset="0"/>
                            <a:ea typeface="等线" panose="02010600030101010101" charset="-122"/>
                            <a:cs typeface="Times New Roman" panose="02020603050405020304" pitchFamily="18" charset="0"/>
                          </a:rPr>
                          <m:t>−</m:t>
                        </m:r>
                        <m:f>
                          <m:fPr>
                            <m:ctrlPr>
                              <a:rPr lang="en-US" i="1" kern="100">
                                <a:solidFill>
                                  <a:schemeClr val="accent2"/>
                                </a:solidFill>
                                <a:latin typeface="Cambria Math" panose="02040503050406030204" pitchFamily="18" charset="0"/>
                                <a:ea typeface="等线" panose="02010600030101010101" charset="-122"/>
                                <a:cs typeface="Times New Roman" panose="02020603050405020304" pitchFamily="18" charset="0"/>
                              </a:rPr>
                            </m:ctrlPr>
                          </m:fPr>
                          <m:num>
                            <m:r>
                              <a:rPr lang="en-US" i="1" kern="100">
                                <a:solidFill>
                                  <a:schemeClr val="accent2"/>
                                </a:solidFill>
                                <a:latin typeface="Cambria Math" panose="02040503050406030204" pitchFamily="18" charset="0"/>
                                <a:ea typeface="等线" panose="02010600030101010101" charset="-122"/>
                                <a:cs typeface="Times New Roman" panose="02020603050405020304" pitchFamily="18" charset="0"/>
                              </a:rPr>
                              <m:t>1</m:t>
                            </m:r>
                          </m:num>
                          <m:den>
                            <m:r>
                              <a:rPr lang="en-US" i="1" kern="100">
                                <a:solidFill>
                                  <a:schemeClr val="accent2"/>
                                </a:solidFill>
                                <a:latin typeface="Cambria Math" panose="02040503050406030204" pitchFamily="18" charset="0"/>
                                <a:ea typeface="等线" panose="02010600030101010101" charset="-122"/>
                                <a:cs typeface="Times New Roman" panose="02020603050405020304" pitchFamily="18" charset="0"/>
                              </a:rPr>
                              <m:t>2</m:t>
                            </m:r>
                          </m:den>
                        </m:f>
                        <m:d>
                          <m:dPr>
                            <m:ctrlPr>
                              <a:rPr lang="en-US" i="1" kern="100">
                                <a:solidFill>
                                  <a:schemeClr val="accent2"/>
                                </a:solidFill>
                                <a:latin typeface="Cambria Math" panose="02040503050406030204" pitchFamily="18" charset="0"/>
                                <a:ea typeface="等线" panose="02010600030101010101" charset="-122"/>
                                <a:cs typeface="Times New Roman" panose="02020603050405020304" pitchFamily="18" charset="0"/>
                              </a:rPr>
                            </m:ctrlPr>
                          </m:dPr>
                          <m:e>
                            <m:sSub>
                              <m:sSubPr>
                                <m:ctrlPr>
                                  <a:rPr lang="en-US" i="1" kern="100">
                                    <a:solidFill>
                                      <a:schemeClr val="accent2"/>
                                    </a:solidFill>
                                    <a:latin typeface="Cambria Math" panose="02040503050406030204" pitchFamily="18" charset="0"/>
                                    <a:ea typeface="等线" panose="02010600030101010101" charset="-122"/>
                                    <a:cs typeface="Times New Roman" panose="02020603050405020304" pitchFamily="18" charset="0"/>
                                  </a:rPr>
                                </m:ctrlPr>
                              </m:sSubPr>
                              <m:e>
                                <m:r>
                                  <a:rPr lang="en-US" i="1" kern="100">
                                    <a:solidFill>
                                      <a:schemeClr val="accent2"/>
                                    </a:solidFill>
                                    <a:latin typeface="Cambria Math" panose="02040503050406030204" pitchFamily="18" charset="0"/>
                                    <a:ea typeface="等线" panose="02010600030101010101" charset="-122"/>
                                    <a:cs typeface="Times New Roman" panose="02020603050405020304" pitchFamily="18" charset="0"/>
                                  </a:rPr>
                                  <m:t>𝑠</m:t>
                                </m:r>
                              </m:e>
                              <m:sub>
                                <m:r>
                                  <a:rPr lang="en-US" i="1" kern="100">
                                    <a:solidFill>
                                      <a:schemeClr val="accent2"/>
                                    </a:solidFill>
                                    <a:latin typeface="Cambria Math" panose="02040503050406030204" pitchFamily="18" charset="0"/>
                                    <a:ea typeface="等线" panose="02010600030101010101" charset="-122"/>
                                    <a:cs typeface="Times New Roman" panose="02020603050405020304" pitchFamily="18" charset="0"/>
                                  </a:rPr>
                                  <m:t>0</m:t>
                                </m:r>
                              </m:sub>
                            </m:sSub>
                            <m:r>
                              <a:rPr lang="en-US" i="1" kern="100">
                                <a:solidFill>
                                  <a:schemeClr val="accent2"/>
                                </a:solidFill>
                                <a:latin typeface="Cambria Math" panose="02040503050406030204" pitchFamily="18" charset="0"/>
                                <a:ea typeface="等线" panose="02010600030101010101" charset="-122"/>
                                <a:cs typeface="Times New Roman" panose="02020603050405020304" pitchFamily="18" charset="0"/>
                              </a:rPr>
                              <m:t>+</m:t>
                            </m:r>
                            <m:sSub>
                              <m:sSubPr>
                                <m:ctrlPr>
                                  <a:rPr lang="en-US" i="1" kern="100">
                                    <a:solidFill>
                                      <a:schemeClr val="accent2"/>
                                    </a:solidFill>
                                    <a:latin typeface="Cambria Math" panose="02040503050406030204" pitchFamily="18" charset="0"/>
                                    <a:ea typeface="等线" panose="02010600030101010101" charset="-122"/>
                                    <a:cs typeface="Times New Roman" panose="02020603050405020304" pitchFamily="18" charset="0"/>
                                  </a:rPr>
                                </m:ctrlPr>
                              </m:sSubPr>
                              <m:e>
                                <m:r>
                                  <a:rPr lang="en-US" i="1" kern="100">
                                    <a:solidFill>
                                      <a:schemeClr val="accent2"/>
                                    </a:solidFill>
                                    <a:latin typeface="Cambria Math" panose="02040503050406030204" pitchFamily="18" charset="0"/>
                                    <a:ea typeface="等线" panose="02010600030101010101" charset="-122"/>
                                    <a:cs typeface="Times New Roman" panose="02020603050405020304" pitchFamily="18" charset="0"/>
                                  </a:rPr>
                                  <m:t>𝑠</m:t>
                                </m:r>
                              </m:e>
                              <m:sub>
                                <m:r>
                                  <a:rPr lang="en-US" i="1" kern="100">
                                    <a:solidFill>
                                      <a:schemeClr val="accent2"/>
                                    </a:solidFill>
                                    <a:latin typeface="Cambria Math" panose="02040503050406030204" pitchFamily="18" charset="0"/>
                                    <a:ea typeface="等线" panose="02010600030101010101" charset="-122"/>
                                    <a:cs typeface="Times New Roman" panose="02020603050405020304" pitchFamily="18" charset="0"/>
                                  </a:rPr>
                                  <m:t>1</m:t>
                                </m:r>
                              </m:sub>
                            </m:sSub>
                          </m:e>
                        </m:d>
                      </m:num>
                      <m:den>
                        <m:f>
                          <m:fPr>
                            <m:ctrlPr>
                              <a:rPr lang="en-US" i="1" kern="100">
                                <a:solidFill>
                                  <a:schemeClr val="accent2"/>
                                </a:solidFill>
                                <a:latin typeface="Cambria Math" panose="02040503050406030204" pitchFamily="18" charset="0"/>
                                <a:ea typeface="等线" panose="02010600030101010101" charset="-122"/>
                                <a:cs typeface="Times New Roman" panose="02020603050405020304" pitchFamily="18" charset="0"/>
                              </a:rPr>
                            </m:ctrlPr>
                          </m:fPr>
                          <m:num>
                            <m:r>
                              <a:rPr lang="en-US" i="1" kern="100">
                                <a:solidFill>
                                  <a:schemeClr val="accent2"/>
                                </a:solidFill>
                                <a:latin typeface="Cambria Math" panose="02040503050406030204" pitchFamily="18" charset="0"/>
                                <a:ea typeface="等线" panose="02010600030101010101" charset="-122"/>
                                <a:cs typeface="Times New Roman" panose="02020603050405020304" pitchFamily="18" charset="0"/>
                              </a:rPr>
                              <m:t>1</m:t>
                            </m:r>
                          </m:num>
                          <m:den>
                            <m:r>
                              <a:rPr lang="en-US" i="1" kern="100">
                                <a:solidFill>
                                  <a:schemeClr val="accent2"/>
                                </a:solidFill>
                                <a:latin typeface="Cambria Math" panose="02040503050406030204" pitchFamily="18" charset="0"/>
                                <a:ea typeface="等线" panose="02010600030101010101" charset="-122"/>
                                <a:cs typeface="Times New Roman" panose="02020603050405020304" pitchFamily="18" charset="0"/>
                              </a:rPr>
                              <m:t>2</m:t>
                            </m:r>
                          </m:den>
                        </m:f>
                        <m:d>
                          <m:dPr>
                            <m:ctrlPr>
                              <a:rPr lang="en-US" i="1" kern="100">
                                <a:solidFill>
                                  <a:schemeClr val="accent2"/>
                                </a:solidFill>
                                <a:latin typeface="Cambria Math" panose="02040503050406030204" pitchFamily="18" charset="0"/>
                                <a:ea typeface="等线" panose="02010600030101010101" charset="-122"/>
                                <a:cs typeface="Times New Roman" panose="02020603050405020304" pitchFamily="18" charset="0"/>
                              </a:rPr>
                            </m:ctrlPr>
                          </m:dPr>
                          <m:e>
                            <m:sSub>
                              <m:sSubPr>
                                <m:ctrlPr>
                                  <a:rPr lang="en-US" i="1" kern="100">
                                    <a:solidFill>
                                      <a:schemeClr val="accent2"/>
                                    </a:solidFill>
                                    <a:latin typeface="Cambria Math" panose="02040503050406030204" pitchFamily="18" charset="0"/>
                                    <a:ea typeface="等线" panose="02010600030101010101" charset="-122"/>
                                    <a:cs typeface="Times New Roman" panose="02020603050405020304" pitchFamily="18" charset="0"/>
                                  </a:rPr>
                                </m:ctrlPr>
                              </m:sSubPr>
                              <m:e>
                                <m:r>
                                  <a:rPr lang="en-US" i="1" kern="100">
                                    <a:solidFill>
                                      <a:schemeClr val="accent2"/>
                                    </a:solidFill>
                                    <a:latin typeface="Cambria Math" panose="02040503050406030204" pitchFamily="18" charset="0"/>
                                    <a:ea typeface="等线" panose="02010600030101010101" charset="-122"/>
                                    <a:cs typeface="Times New Roman" panose="02020603050405020304" pitchFamily="18" charset="0"/>
                                  </a:rPr>
                                  <m:t>𝑠</m:t>
                                </m:r>
                              </m:e>
                              <m:sub>
                                <m:r>
                                  <a:rPr lang="en-US" i="1" kern="100">
                                    <a:solidFill>
                                      <a:schemeClr val="accent2"/>
                                    </a:solidFill>
                                    <a:latin typeface="Cambria Math" panose="02040503050406030204" pitchFamily="18" charset="0"/>
                                    <a:ea typeface="等线" panose="02010600030101010101" charset="-122"/>
                                    <a:cs typeface="Times New Roman" panose="02020603050405020304" pitchFamily="18" charset="0"/>
                                  </a:rPr>
                                  <m:t>0</m:t>
                                </m:r>
                              </m:sub>
                            </m:sSub>
                            <m:r>
                              <a:rPr lang="en-US" i="1" kern="100">
                                <a:solidFill>
                                  <a:schemeClr val="accent2"/>
                                </a:solidFill>
                                <a:latin typeface="Cambria Math" panose="02040503050406030204" pitchFamily="18" charset="0"/>
                                <a:ea typeface="等线" panose="02010600030101010101" charset="-122"/>
                                <a:cs typeface="Times New Roman" panose="02020603050405020304" pitchFamily="18" charset="0"/>
                              </a:rPr>
                              <m:t>−</m:t>
                            </m:r>
                            <m:sSub>
                              <m:sSubPr>
                                <m:ctrlPr>
                                  <a:rPr lang="en-US" i="1" kern="100">
                                    <a:solidFill>
                                      <a:schemeClr val="accent2"/>
                                    </a:solidFill>
                                    <a:latin typeface="Cambria Math" panose="02040503050406030204" pitchFamily="18" charset="0"/>
                                    <a:ea typeface="等线" panose="02010600030101010101" charset="-122"/>
                                    <a:cs typeface="Times New Roman" panose="02020603050405020304" pitchFamily="18" charset="0"/>
                                  </a:rPr>
                                </m:ctrlPr>
                              </m:sSubPr>
                              <m:e>
                                <m:r>
                                  <a:rPr lang="en-US" i="1" kern="100">
                                    <a:solidFill>
                                      <a:schemeClr val="accent2"/>
                                    </a:solidFill>
                                    <a:latin typeface="Cambria Math" panose="02040503050406030204" pitchFamily="18" charset="0"/>
                                    <a:ea typeface="等线" panose="02010600030101010101" charset="-122"/>
                                    <a:cs typeface="Times New Roman" panose="02020603050405020304" pitchFamily="18" charset="0"/>
                                  </a:rPr>
                                  <m:t>𝑠</m:t>
                                </m:r>
                              </m:e>
                              <m:sub>
                                <m:r>
                                  <a:rPr lang="en-US" i="1" kern="100">
                                    <a:solidFill>
                                      <a:schemeClr val="accent2"/>
                                    </a:solidFill>
                                    <a:latin typeface="Cambria Math" panose="02040503050406030204" pitchFamily="18" charset="0"/>
                                    <a:ea typeface="等线" panose="02010600030101010101" charset="-122"/>
                                    <a:cs typeface="Times New Roman" panose="02020603050405020304" pitchFamily="18" charset="0"/>
                                  </a:rPr>
                                  <m:t>1</m:t>
                                </m:r>
                              </m:sub>
                            </m:sSub>
                          </m:e>
                        </m:d>
                        <m:r>
                          <a:rPr lang="en-US" i="1" kern="100">
                            <a:solidFill>
                              <a:schemeClr val="accent2"/>
                            </a:solidFill>
                            <a:latin typeface="Cambria Math" panose="02040503050406030204" pitchFamily="18" charset="0"/>
                            <a:ea typeface="等线" panose="02010600030101010101" charset="-122"/>
                            <a:cs typeface="Times New Roman" panose="02020603050405020304" pitchFamily="18" charset="0"/>
                          </a:rPr>
                          <m:t>+</m:t>
                        </m:r>
                        <m:f>
                          <m:fPr>
                            <m:ctrlPr>
                              <a:rPr lang="en-US" i="1" kern="100">
                                <a:solidFill>
                                  <a:schemeClr val="accent2"/>
                                </a:solidFill>
                                <a:latin typeface="Cambria Math" panose="02040503050406030204" pitchFamily="18" charset="0"/>
                                <a:ea typeface="等线" panose="02010600030101010101" charset="-122"/>
                                <a:cs typeface="Times New Roman" panose="02020603050405020304" pitchFamily="18" charset="0"/>
                              </a:rPr>
                            </m:ctrlPr>
                          </m:fPr>
                          <m:num>
                            <m:r>
                              <a:rPr lang="en-US" i="1" kern="100">
                                <a:solidFill>
                                  <a:schemeClr val="accent2"/>
                                </a:solidFill>
                                <a:latin typeface="Cambria Math" panose="02040503050406030204" pitchFamily="18" charset="0"/>
                                <a:ea typeface="等线" panose="02010600030101010101" charset="-122"/>
                                <a:cs typeface="Times New Roman" panose="02020603050405020304" pitchFamily="18" charset="0"/>
                              </a:rPr>
                              <m:t>1</m:t>
                            </m:r>
                          </m:num>
                          <m:den>
                            <m:r>
                              <a:rPr lang="en-US" i="1" kern="100">
                                <a:solidFill>
                                  <a:schemeClr val="accent2"/>
                                </a:solidFill>
                                <a:latin typeface="Cambria Math" panose="02040503050406030204" pitchFamily="18" charset="0"/>
                                <a:ea typeface="等线" panose="02010600030101010101" charset="-122"/>
                                <a:cs typeface="Times New Roman" panose="02020603050405020304" pitchFamily="18" charset="0"/>
                              </a:rPr>
                              <m:t>2</m:t>
                            </m:r>
                          </m:den>
                        </m:f>
                        <m:d>
                          <m:dPr>
                            <m:ctrlPr>
                              <a:rPr lang="en-US" i="1" kern="100">
                                <a:solidFill>
                                  <a:schemeClr val="accent2"/>
                                </a:solidFill>
                                <a:latin typeface="Cambria Math" panose="02040503050406030204" pitchFamily="18" charset="0"/>
                                <a:ea typeface="等线" panose="02010600030101010101" charset="-122"/>
                                <a:cs typeface="Times New Roman" panose="02020603050405020304" pitchFamily="18" charset="0"/>
                              </a:rPr>
                            </m:ctrlPr>
                          </m:dPr>
                          <m:e>
                            <m:sSub>
                              <m:sSubPr>
                                <m:ctrlPr>
                                  <a:rPr lang="en-US" i="1" kern="100">
                                    <a:solidFill>
                                      <a:schemeClr val="accent2"/>
                                    </a:solidFill>
                                    <a:latin typeface="Cambria Math" panose="02040503050406030204" pitchFamily="18" charset="0"/>
                                    <a:ea typeface="等线" panose="02010600030101010101" charset="-122"/>
                                    <a:cs typeface="Times New Roman" panose="02020603050405020304" pitchFamily="18" charset="0"/>
                                  </a:rPr>
                                </m:ctrlPr>
                              </m:sSubPr>
                              <m:e>
                                <m:r>
                                  <a:rPr lang="en-US" i="1" kern="100">
                                    <a:solidFill>
                                      <a:schemeClr val="accent2"/>
                                    </a:solidFill>
                                    <a:latin typeface="Cambria Math" panose="02040503050406030204" pitchFamily="18" charset="0"/>
                                    <a:ea typeface="等线" panose="02010600030101010101" charset="-122"/>
                                    <a:cs typeface="Times New Roman" panose="02020603050405020304" pitchFamily="18" charset="0"/>
                                  </a:rPr>
                                  <m:t>𝑠</m:t>
                                </m:r>
                              </m:e>
                              <m:sub>
                                <m:r>
                                  <a:rPr lang="en-US" i="1" kern="100">
                                    <a:solidFill>
                                      <a:schemeClr val="accent2"/>
                                    </a:solidFill>
                                    <a:latin typeface="Cambria Math" panose="02040503050406030204" pitchFamily="18" charset="0"/>
                                    <a:ea typeface="等线" panose="02010600030101010101" charset="-122"/>
                                    <a:cs typeface="Times New Roman" panose="02020603050405020304" pitchFamily="18" charset="0"/>
                                  </a:rPr>
                                  <m:t>0</m:t>
                                </m:r>
                              </m:sub>
                            </m:sSub>
                            <m:r>
                              <a:rPr lang="en-US" i="1" kern="100">
                                <a:solidFill>
                                  <a:schemeClr val="accent2"/>
                                </a:solidFill>
                                <a:latin typeface="Cambria Math" panose="02040503050406030204" pitchFamily="18" charset="0"/>
                                <a:ea typeface="等线" panose="02010600030101010101" charset="-122"/>
                                <a:cs typeface="Times New Roman" panose="02020603050405020304" pitchFamily="18" charset="0"/>
                              </a:rPr>
                              <m:t>+</m:t>
                            </m:r>
                            <m:sSub>
                              <m:sSubPr>
                                <m:ctrlPr>
                                  <a:rPr lang="en-US" i="1" kern="100">
                                    <a:solidFill>
                                      <a:schemeClr val="accent2"/>
                                    </a:solidFill>
                                    <a:latin typeface="Cambria Math" panose="02040503050406030204" pitchFamily="18" charset="0"/>
                                    <a:ea typeface="等线" panose="02010600030101010101" charset="-122"/>
                                    <a:cs typeface="Times New Roman" panose="02020603050405020304" pitchFamily="18" charset="0"/>
                                  </a:rPr>
                                </m:ctrlPr>
                              </m:sSubPr>
                              <m:e>
                                <m:r>
                                  <a:rPr lang="en-US" i="1" kern="100">
                                    <a:solidFill>
                                      <a:schemeClr val="accent2"/>
                                    </a:solidFill>
                                    <a:latin typeface="Cambria Math" panose="02040503050406030204" pitchFamily="18" charset="0"/>
                                    <a:ea typeface="等线" panose="02010600030101010101" charset="-122"/>
                                    <a:cs typeface="Times New Roman" panose="02020603050405020304" pitchFamily="18" charset="0"/>
                                  </a:rPr>
                                  <m:t>𝑠</m:t>
                                </m:r>
                              </m:e>
                              <m:sub>
                                <m:r>
                                  <a:rPr lang="en-US" i="1" kern="100">
                                    <a:solidFill>
                                      <a:schemeClr val="accent2"/>
                                    </a:solidFill>
                                    <a:latin typeface="Cambria Math" panose="02040503050406030204" pitchFamily="18" charset="0"/>
                                    <a:ea typeface="等线" panose="02010600030101010101" charset="-122"/>
                                    <a:cs typeface="Times New Roman" panose="02020603050405020304" pitchFamily="18" charset="0"/>
                                  </a:rPr>
                                  <m:t>1</m:t>
                                </m:r>
                              </m:sub>
                            </m:sSub>
                          </m:e>
                        </m:d>
                      </m:den>
                    </m:f>
                  </m:oMath>
                </a14:m>
                <a:r>
                  <a:rPr lang="en-US" kern="100" dirty="0">
                    <a:solidFill>
                      <a:schemeClr val="accent2"/>
                    </a:solidFill>
                    <a:latin typeface="Cambria Math" panose="02040503050406030204" pitchFamily="18" charset="0"/>
                    <a:ea typeface="等线" panose="02010600030101010101" charset="-122"/>
                    <a:cs typeface="Times New Roman" panose="02020603050405020304" pitchFamily="18" charset="0"/>
                  </a:rPr>
                  <a:t>=</a:t>
                </a:r>
                <a14:m>
                  <m:oMath xmlns:m="http://schemas.openxmlformats.org/officeDocument/2006/math">
                    <m:f>
                      <m:fPr>
                        <m:ctrlPr>
                          <a:rPr lang="en-US" i="1" kern="100">
                            <a:solidFill>
                              <a:schemeClr val="accent2"/>
                            </a:solidFill>
                            <a:latin typeface="Cambria Math" panose="02040503050406030204" pitchFamily="18" charset="0"/>
                            <a:ea typeface="等线" panose="02010600030101010101" charset="-122"/>
                            <a:cs typeface="Times New Roman" panose="02020603050405020304" pitchFamily="18" charset="0"/>
                          </a:rPr>
                        </m:ctrlPr>
                      </m:fPr>
                      <m:num>
                        <m:sSub>
                          <m:sSubPr>
                            <m:ctrlPr>
                              <a:rPr lang="en-US" i="1" kern="100">
                                <a:solidFill>
                                  <a:schemeClr val="accent2"/>
                                </a:solidFill>
                                <a:latin typeface="Cambria Math" panose="02040503050406030204" pitchFamily="18" charset="0"/>
                                <a:ea typeface="等线" panose="02010600030101010101" charset="-122"/>
                                <a:cs typeface="Times New Roman" panose="02020603050405020304" pitchFamily="18" charset="0"/>
                              </a:rPr>
                            </m:ctrlPr>
                          </m:sSubPr>
                          <m:e>
                            <m:r>
                              <a:rPr lang="en-US" i="1" kern="100">
                                <a:solidFill>
                                  <a:schemeClr val="accent2"/>
                                </a:solidFill>
                                <a:latin typeface="Cambria Math" panose="02040503050406030204" pitchFamily="18" charset="0"/>
                                <a:ea typeface="等线" panose="02010600030101010101" charset="-122"/>
                                <a:cs typeface="Times New Roman" panose="02020603050405020304" pitchFamily="18" charset="0"/>
                              </a:rPr>
                              <m:t>𝐼</m:t>
                            </m:r>
                          </m:e>
                          <m:sub>
                            <m:r>
                              <a:rPr lang="en-US" i="1" kern="100">
                                <a:solidFill>
                                  <a:schemeClr val="accent2"/>
                                </a:solidFill>
                                <a:latin typeface="Cambria Math" panose="02040503050406030204" pitchFamily="18" charset="0"/>
                                <a:ea typeface="等线" panose="02010600030101010101" charset="-122"/>
                                <a:cs typeface="Times New Roman" panose="02020603050405020304" pitchFamily="18" charset="0"/>
                              </a:rPr>
                              <m:t>𝑜</m:t>
                            </m:r>
                          </m:sub>
                        </m:sSub>
                        <m:d>
                          <m:dPr>
                            <m:ctrlPr>
                              <a:rPr lang="en-US" i="1" kern="100">
                                <a:solidFill>
                                  <a:schemeClr val="accent2"/>
                                </a:solidFill>
                                <a:latin typeface="Cambria Math" panose="02040503050406030204" pitchFamily="18" charset="0"/>
                                <a:ea typeface="等线" panose="02010600030101010101" charset="-122"/>
                                <a:cs typeface="Times New Roman" panose="02020603050405020304" pitchFamily="18" charset="0"/>
                              </a:rPr>
                            </m:ctrlPr>
                          </m:dPr>
                          <m:e>
                            <m:r>
                              <a:rPr lang="en-US" i="1" kern="100">
                                <a:solidFill>
                                  <a:schemeClr val="accent2"/>
                                </a:solidFill>
                                <a:latin typeface="Cambria Math" panose="02040503050406030204" pitchFamily="18" charset="0"/>
                                <a:ea typeface="等线" panose="02010600030101010101" charset="-122"/>
                                <a:cs typeface="Times New Roman" panose="02020603050405020304" pitchFamily="18" charset="0"/>
                              </a:rPr>
                              <m:t>90</m:t>
                            </m:r>
                            <m:r>
                              <a:rPr lang="en-US" altLang="zh-CN" kern="100">
                                <a:solidFill>
                                  <a:schemeClr val="accent2"/>
                                </a:solidFill>
                                <a:latin typeface="Cambria Math" panose="02040503050406030204" pitchFamily="18" charset="0"/>
                                <a:ea typeface="等线" panose="02010600030101010101" charset="-122"/>
                                <a:cs typeface="Times New Roman" panose="02020603050405020304" pitchFamily="18" charset="0"/>
                              </a:rPr>
                              <m:t>°</m:t>
                            </m:r>
                          </m:e>
                        </m:d>
                        <m:r>
                          <a:rPr lang="zh-CN" altLang="en-US" i="1" kern="100">
                            <a:solidFill>
                              <a:schemeClr val="accent2"/>
                            </a:solidFill>
                            <a:latin typeface="Cambria Math" panose="02040503050406030204" pitchFamily="18" charset="0"/>
                            <a:ea typeface="微软雅黑" panose="020B0503020204020204" pitchFamily="34" charset="-122"/>
                            <a:cs typeface="微软雅黑" panose="020B0503020204020204" pitchFamily="34" charset="-122"/>
                          </a:rPr>
                          <m:t>−</m:t>
                        </m:r>
                        <m:sSub>
                          <m:sSubPr>
                            <m:ctrlPr>
                              <a:rPr lang="en-US" i="1" kern="100">
                                <a:solidFill>
                                  <a:schemeClr val="accent2"/>
                                </a:solidFill>
                                <a:latin typeface="Cambria Math" panose="02040503050406030204" pitchFamily="18" charset="0"/>
                                <a:ea typeface="等线" panose="02010600030101010101" charset="-122"/>
                                <a:cs typeface="Times New Roman" panose="02020603050405020304" pitchFamily="18" charset="0"/>
                              </a:rPr>
                            </m:ctrlPr>
                          </m:sSubPr>
                          <m:e>
                            <m:r>
                              <a:rPr lang="en-US" i="1" kern="100">
                                <a:solidFill>
                                  <a:schemeClr val="accent2"/>
                                </a:solidFill>
                                <a:latin typeface="Cambria Math" panose="02040503050406030204" pitchFamily="18" charset="0"/>
                                <a:ea typeface="等线" panose="02010600030101010101" charset="-122"/>
                                <a:cs typeface="Times New Roman" panose="02020603050405020304" pitchFamily="18" charset="0"/>
                              </a:rPr>
                              <m:t>𝐼</m:t>
                            </m:r>
                          </m:e>
                          <m:sub>
                            <m:r>
                              <a:rPr lang="en-US" i="1" kern="100">
                                <a:solidFill>
                                  <a:schemeClr val="accent2"/>
                                </a:solidFill>
                                <a:latin typeface="Cambria Math" panose="02040503050406030204" pitchFamily="18" charset="0"/>
                                <a:ea typeface="等线" panose="02010600030101010101" charset="-122"/>
                                <a:cs typeface="Times New Roman" panose="02020603050405020304" pitchFamily="18" charset="0"/>
                              </a:rPr>
                              <m:t>𝑜</m:t>
                            </m:r>
                          </m:sub>
                        </m:sSub>
                        <m:r>
                          <a:rPr lang="en-US" i="1" kern="100">
                            <a:solidFill>
                              <a:schemeClr val="accent2"/>
                            </a:solidFill>
                            <a:latin typeface="Cambria Math" panose="02040503050406030204" pitchFamily="18" charset="0"/>
                            <a:ea typeface="等线" panose="02010600030101010101" charset="-122"/>
                            <a:cs typeface="Times New Roman" panose="02020603050405020304" pitchFamily="18" charset="0"/>
                          </a:rPr>
                          <m:t>(</m:t>
                        </m:r>
                        <m:r>
                          <a:rPr lang="en-US" i="1" kern="100">
                            <a:solidFill>
                              <a:schemeClr val="accent2"/>
                            </a:solidFill>
                            <a:latin typeface="Cambria Math" panose="02040503050406030204" pitchFamily="18" charset="0"/>
                            <a:ea typeface="等线" panose="02010600030101010101" charset="-122"/>
                            <a:cs typeface="Times New Roman" panose="02020603050405020304" pitchFamily="18" charset="0"/>
                          </a:rPr>
                          <m:t>0</m:t>
                        </m:r>
                        <m:r>
                          <a:rPr lang="en-US" altLang="zh-CN" kern="100">
                            <a:solidFill>
                              <a:schemeClr val="accent2"/>
                            </a:solidFill>
                            <a:latin typeface="Cambria Math" panose="02040503050406030204" pitchFamily="18" charset="0"/>
                            <a:ea typeface="等线" panose="02010600030101010101" charset="-122"/>
                            <a:cs typeface="Times New Roman" panose="02020603050405020304" pitchFamily="18" charset="0"/>
                          </a:rPr>
                          <m:t>°</m:t>
                        </m:r>
                        <m:r>
                          <a:rPr lang="en-US" i="1" kern="100">
                            <a:solidFill>
                              <a:schemeClr val="accent2"/>
                            </a:solidFill>
                            <a:latin typeface="Cambria Math" panose="02040503050406030204" pitchFamily="18" charset="0"/>
                            <a:ea typeface="等线" panose="02010600030101010101" charset="-122"/>
                            <a:cs typeface="Times New Roman" panose="02020603050405020304" pitchFamily="18" charset="0"/>
                          </a:rPr>
                          <m:t>)</m:t>
                        </m:r>
                      </m:num>
                      <m:den>
                        <m:sSub>
                          <m:sSubPr>
                            <m:ctrlPr>
                              <a:rPr lang="en-US" i="1" kern="100">
                                <a:solidFill>
                                  <a:schemeClr val="accent2"/>
                                </a:solidFill>
                                <a:latin typeface="Cambria Math" panose="02040503050406030204" pitchFamily="18" charset="0"/>
                                <a:ea typeface="等线" panose="02010600030101010101" charset="-122"/>
                                <a:cs typeface="Times New Roman" panose="02020603050405020304" pitchFamily="18" charset="0"/>
                              </a:rPr>
                            </m:ctrlPr>
                          </m:sSubPr>
                          <m:e>
                            <m:r>
                              <a:rPr lang="en-US" i="1" kern="100">
                                <a:solidFill>
                                  <a:schemeClr val="accent2"/>
                                </a:solidFill>
                                <a:latin typeface="Cambria Math" panose="02040503050406030204" pitchFamily="18" charset="0"/>
                                <a:ea typeface="等线" panose="02010600030101010101" charset="-122"/>
                                <a:cs typeface="Times New Roman" panose="02020603050405020304" pitchFamily="18" charset="0"/>
                              </a:rPr>
                              <m:t>𝐼</m:t>
                            </m:r>
                          </m:e>
                          <m:sub>
                            <m:r>
                              <a:rPr lang="en-US" i="1" kern="100">
                                <a:solidFill>
                                  <a:schemeClr val="accent2"/>
                                </a:solidFill>
                                <a:latin typeface="Cambria Math" panose="02040503050406030204" pitchFamily="18" charset="0"/>
                                <a:ea typeface="等线" panose="02010600030101010101" charset="-122"/>
                                <a:cs typeface="Times New Roman" panose="02020603050405020304" pitchFamily="18" charset="0"/>
                              </a:rPr>
                              <m:t>𝑜</m:t>
                            </m:r>
                          </m:sub>
                        </m:sSub>
                        <m:d>
                          <m:dPr>
                            <m:ctrlPr>
                              <a:rPr lang="en-US" i="1" kern="100">
                                <a:solidFill>
                                  <a:schemeClr val="accent2"/>
                                </a:solidFill>
                                <a:latin typeface="Cambria Math" panose="02040503050406030204" pitchFamily="18" charset="0"/>
                                <a:ea typeface="等线" panose="02010600030101010101" charset="-122"/>
                                <a:cs typeface="Times New Roman" panose="02020603050405020304" pitchFamily="18" charset="0"/>
                              </a:rPr>
                            </m:ctrlPr>
                          </m:dPr>
                          <m:e>
                            <m:r>
                              <a:rPr lang="en-US" i="1" kern="100">
                                <a:solidFill>
                                  <a:schemeClr val="accent2"/>
                                </a:solidFill>
                                <a:latin typeface="Cambria Math" panose="02040503050406030204" pitchFamily="18" charset="0"/>
                                <a:ea typeface="等线" panose="02010600030101010101" charset="-122"/>
                                <a:cs typeface="Times New Roman" panose="02020603050405020304" pitchFamily="18" charset="0"/>
                              </a:rPr>
                              <m:t>90</m:t>
                            </m:r>
                            <m:r>
                              <a:rPr lang="en-US" altLang="zh-CN" kern="100">
                                <a:solidFill>
                                  <a:schemeClr val="accent2"/>
                                </a:solidFill>
                                <a:latin typeface="Cambria Math" panose="02040503050406030204" pitchFamily="18" charset="0"/>
                                <a:ea typeface="等线" panose="02010600030101010101" charset="-122"/>
                                <a:cs typeface="Times New Roman" panose="02020603050405020304" pitchFamily="18" charset="0"/>
                              </a:rPr>
                              <m:t>°</m:t>
                            </m:r>
                          </m:e>
                        </m:d>
                        <m:r>
                          <a:rPr lang="en-US" i="1" kern="100">
                            <a:solidFill>
                              <a:schemeClr val="accent2"/>
                            </a:solidFill>
                            <a:latin typeface="Cambria Math" panose="02040503050406030204" pitchFamily="18" charset="0"/>
                            <a:ea typeface="微软雅黑" panose="020B0503020204020204" pitchFamily="34" charset="-122"/>
                            <a:cs typeface="微软雅黑" panose="020B0503020204020204" pitchFamily="34" charset="-122"/>
                          </a:rPr>
                          <m:t>+</m:t>
                        </m:r>
                        <m:sSub>
                          <m:sSubPr>
                            <m:ctrlPr>
                              <a:rPr lang="en-US" i="1" kern="100">
                                <a:solidFill>
                                  <a:schemeClr val="accent2"/>
                                </a:solidFill>
                                <a:latin typeface="Cambria Math" panose="02040503050406030204" pitchFamily="18" charset="0"/>
                                <a:ea typeface="等线" panose="02010600030101010101" charset="-122"/>
                                <a:cs typeface="Times New Roman" panose="02020603050405020304" pitchFamily="18" charset="0"/>
                              </a:rPr>
                            </m:ctrlPr>
                          </m:sSubPr>
                          <m:e>
                            <m:r>
                              <a:rPr lang="en-US" i="1" kern="100">
                                <a:solidFill>
                                  <a:schemeClr val="accent2"/>
                                </a:solidFill>
                                <a:latin typeface="Cambria Math" panose="02040503050406030204" pitchFamily="18" charset="0"/>
                                <a:ea typeface="等线" panose="02010600030101010101" charset="-122"/>
                                <a:cs typeface="Times New Roman" panose="02020603050405020304" pitchFamily="18" charset="0"/>
                              </a:rPr>
                              <m:t>𝐼</m:t>
                            </m:r>
                          </m:e>
                          <m:sub>
                            <m:r>
                              <a:rPr lang="en-US" i="1" kern="100">
                                <a:solidFill>
                                  <a:schemeClr val="accent2"/>
                                </a:solidFill>
                                <a:latin typeface="Cambria Math" panose="02040503050406030204" pitchFamily="18" charset="0"/>
                                <a:ea typeface="等线" panose="02010600030101010101" charset="-122"/>
                                <a:cs typeface="Times New Roman" panose="02020603050405020304" pitchFamily="18" charset="0"/>
                              </a:rPr>
                              <m:t>𝑜</m:t>
                            </m:r>
                          </m:sub>
                        </m:sSub>
                        <m:r>
                          <a:rPr lang="en-US" i="1" kern="100">
                            <a:solidFill>
                              <a:schemeClr val="accent2"/>
                            </a:solidFill>
                            <a:latin typeface="Cambria Math" panose="02040503050406030204" pitchFamily="18" charset="0"/>
                            <a:ea typeface="等线" panose="02010600030101010101" charset="-122"/>
                            <a:cs typeface="Times New Roman" panose="02020603050405020304" pitchFamily="18" charset="0"/>
                          </a:rPr>
                          <m:t>(</m:t>
                        </m:r>
                        <m:r>
                          <a:rPr lang="en-US" i="1" kern="100">
                            <a:solidFill>
                              <a:schemeClr val="accent2"/>
                            </a:solidFill>
                            <a:latin typeface="Cambria Math" panose="02040503050406030204" pitchFamily="18" charset="0"/>
                            <a:ea typeface="等线" panose="02010600030101010101" charset="-122"/>
                            <a:cs typeface="Times New Roman" panose="02020603050405020304" pitchFamily="18" charset="0"/>
                          </a:rPr>
                          <m:t>0</m:t>
                        </m:r>
                        <m:r>
                          <a:rPr lang="en-US" altLang="zh-CN" kern="100">
                            <a:solidFill>
                              <a:schemeClr val="accent2"/>
                            </a:solidFill>
                            <a:latin typeface="Cambria Math" panose="02040503050406030204" pitchFamily="18" charset="0"/>
                            <a:ea typeface="等线" panose="02010600030101010101" charset="-122"/>
                            <a:cs typeface="Times New Roman" panose="02020603050405020304" pitchFamily="18" charset="0"/>
                          </a:rPr>
                          <m:t>°</m:t>
                        </m:r>
                        <m:r>
                          <a:rPr lang="en-US" i="1" kern="100">
                            <a:solidFill>
                              <a:schemeClr val="accent2"/>
                            </a:solidFill>
                            <a:latin typeface="Cambria Math" panose="02040503050406030204" pitchFamily="18" charset="0"/>
                            <a:ea typeface="等线" panose="02010600030101010101" charset="-122"/>
                            <a:cs typeface="Times New Roman" panose="02020603050405020304" pitchFamily="18" charset="0"/>
                          </a:rPr>
                          <m:t>)</m:t>
                        </m:r>
                      </m:den>
                    </m:f>
                  </m:oMath>
                </a14:m>
                <a:endParaRPr lang="en-US" kern="100" dirty="0">
                  <a:latin typeface="等线" panose="02010600030101010101" charset="-122"/>
                  <a:ea typeface="等线" panose="02010600030101010101" charset="-122"/>
                  <a:cs typeface="Times New Roman" panose="02020603050405020304" pitchFamily="18" charset="0"/>
                </a:endParaRPr>
              </a:p>
            </p:txBody>
          </p:sp>
        </mc:Choice>
        <mc:Fallback>
          <p:sp>
            <p:nvSpPr>
              <p:cNvPr id="5" name="Rectangle 4"/>
              <p:cNvSpPr>
                <a:spLocks noRot="1" noChangeAspect="1" noMove="1" noResize="1" noEditPoints="1" noAdjustHandles="1" noChangeArrowheads="1" noChangeShapeType="1" noTextEdit="1"/>
              </p:cNvSpPr>
              <p:nvPr/>
            </p:nvSpPr>
            <p:spPr>
              <a:xfrm>
                <a:off x="6177731" y="2974436"/>
                <a:ext cx="4604402" cy="703206"/>
              </a:xfrm>
              <a:prstGeom prst="rect">
                <a:avLst/>
              </a:prstGeom>
              <a:blipFill rotWithShape="1">
                <a:blip r:embed="rId7"/>
                <a:stretch>
                  <a:fillRect l="-10" t="-14" r="-2983" b="51"/>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6" name="Rectangle 5"/>
              <p:cNvSpPr/>
              <p:nvPr/>
            </p:nvSpPr>
            <p:spPr>
              <a:xfrm>
                <a:off x="6272089" y="3683386"/>
                <a:ext cx="4152227" cy="540661"/>
              </a:xfrm>
              <a:prstGeom prst="rect">
                <a:avLst/>
              </a:prstGeom>
            </p:spPr>
            <p:txBody>
              <a:bodyPr wrap="none">
                <a:spAutoFit/>
              </a:bodyPr>
              <a:lstStyle/>
              <a:p>
                <a:pPr algn="just">
                  <a:spcAft>
                    <a:spcPts val="0"/>
                  </a:spcAft>
                </a:pPr>
                <a14:m>
                  <m:oMath xmlns:m="http://schemas.openxmlformats.org/officeDocument/2006/math">
                    <m:func>
                      <m:funcPr>
                        <m:ctrlPr>
                          <a:rPr lang="en-US" i="1" kern="100" smtClean="0">
                            <a:solidFill>
                              <a:schemeClr val="accent2"/>
                            </a:solidFill>
                            <a:latin typeface="Cambria Math" panose="02040503050406030204" pitchFamily="18" charset="0"/>
                            <a:ea typeface="等线" panose="02010600030101010101" charset="-122"/>
                            <a:cs typeface="Times New Roman" panose="02020603050405020304" pitchFamily="18" charset="0"/>
                          </a:rPr>
                        </m:ctrlPr>
                      </m:funcPr>
                      <m:fName>
                        <m:r>
                          <a:rPr lang="en-US" i="1" kern="100">
                            <a:solidFill>
                              <a:schemeClr val="accent2"/>
                            </a:solidFill>
                            <a:latin typeface="Cambria Math" panose="02040503050406030204" pitchFamily="18" charset="0"/>
                            <a:ea typeface="等线" panose="02010600030101010101" charset="-122"/>
                            <a:cs typeface="Times New Roman" panose="02020603050405020304" pitchFamily="18" charset="0"/>
                          </a:rPr>
                          <m:t>𝑠𝑖𝑛</m:t>
                        </m:r>
                      </m:fName>
                      <m:e>
                        <m:d>
                          <m:dPr>
                            <m:ctrlPr>
                              <a:rPr lang="en-US" i="1" kern="100">
                                <a:solidFill>
                                  <a:schemeClr val="accent2"/>
                                </a:solidFill>
                                <a:latin typeface="Cambria Math" panose="02040503050406030204" pitchFamily="18" charset="0"/>
                                <a:ea typeface="等线" panose="02010600030101010101" charset="-122"/>
                                <a:cs typeface="Times New Roman" panose="02020603050405020304" pitchFamily="18" charset="0"/>
                              </a:rPr>
                            </m:ctrlPr>
                          </m:dPr>
                          <m:e>
                            <m:r>
                              <a:rPr lang="en-US" i="1" kern="100">
                                <a:solidFill>
                                  <a:schemeClr val="accent2"/>
                                </a:solidFill>
                                <a:latin typeface="Cambria Math" panose="02040503050406030204" pitchFamily="18" charset="0"/>
                                <a:ea typeface="等线" panose="02010600030101010101" charset="-122"/>
                                <a:cs typeface="Times New Roman" panose="02020603050405020304" pitchFamily="18" charset="0"/>
                              </a:rPr>
                              <m:t>2</m:t>
                            </m:r>
                            <m:sSup>
                              <m:sSupPr>
                                <m:ctrlPr>
                                  <a:rPr lang="en-US" i="1" kern="100">
                                    <a:solidFill>
                                      <a:schemeClr val="accent2"/>
                                    </a:solidFill>
                                    <a:latin typeface="Cambria Math" panose="02040503050406030204" pitchFamily="18" charset="0"/>
                                    <a:ea typeface="等线" panose="02010600030101010101" charset="-122"/>
                                    <a:cs typeface="Times New Roman" panose="02020603050405020304" pitchFamily="18" charset="0"/>
                                  </a:rPr>
                                </m:ctrlPr>
                              </m:sSupPr>
                              <m:e>
                                <m:r>
                                  <a:rPr lang="en-US" i="1" kern="100">
                                    <a:solidFill>
                                      <a:schemeClr val="accent2"/>
                                    </a:solidFill>
                                    <a:latin typeface="Cambria Math" panose="02040503050406030204" pitchFamily="18" charset="0"/>
                                    <a:ea typeface="等线" panose="02010600030101010101" charset="-122"/>
                                    <a:cs typeface="Times New Roman" panose="02020603050405020304" pitchFamily="18" charset="0"/>
                                  </a:rPr>
                                  <m:t>𝜓</m:t>
                                </m:r>
                              </m:e>
                              <m:sup>
                                <m:r>
                                  <a:rPr lang="en-US" i="1" kern="100">
                                    <a:solidFill>
                                      <a:schemeClr val="accent2"/>
                                    </a:solidFill>
                                    <a:latin typeface="Cambria Math" panose="02040503050406030204" pitchFamily="18" charset="0"/>
                                    <a:ea typeface="等线" panose="02010600030101010101" charset="-122"/>
                                    <a:cs typeface="Times New Roman" panose="02020603050405020304" pitchFamily="18" charset="0"/>
                                  </a:rPr>
                                  <m:t>′</m:t>
                                </m:r>
                              </m:sup>
                            </m:sSup>
                          </m:e>
                        </m:d>
                      </m:e>
                    </m:func>
                    <m:func>
                      <m:funcPr>
                        <m:ctrlPr>
                          <a:rPr lang="en-US" i="1" kern="100">
                            <a:solidFill>
                              <a:schemeClr val="accent2"/>
                            </a:solidFill>
                            <a:latin typeface="Cambria Math" panose="02040503050406030204" pitchFamily="18" charset="0"/>
                            <a:ea typeface="等线" panose="02010600030101010101" charset="-122"/>
                            <a:cs typeface="Times New Roman" panose="02020603050405020304" pitchFamily="18" charset="0"/>
                          </a:rPr>
                        </m:ctrlPr>
                      </m:funcPr>
                      <m:fName>
                        <m:r>
                          <a:rPr lang="en-US" i="1" kern="100">
                            <a:solidFill>
                              <a:schemeClr val="accent2"/>
                            </a:solidFill>
                            <a:latin typeface="Cambria Math" panose="02040503050406030204" pitchFamily="18" charset="0"/>
                            <a:ea typeface="等线" panose="02010600030101010101" charset="-122"/>
                            <a:cs typeface="Times New Roman" panose="02020603050405020304" pitchFamily="18" charset="0"/>
                          </a:rPr>
                          <m:t>𝑐𝑜𝑠</m:t>
                        </m:r>
                      </m:fName>
                      <m:e>
                        <m:d>
                          <m:dPr>
                            <m:ctrlPr>
                              <a:rPr lang="en-US" i="1" kern="100">
                                <a:solidFill>
                                  <a:schemeClr val="accent2"/>
                                </a:solidFill>
                                <a:latin typeface="Cambria Math" panose="02040503050406030204" pitchFamily="18" charset="0"/>
                                <a:ea typeface="等线" panose="02010600030101010101" charset="-122"/>
                                <a:cs typeface="Times New Roman" panose="02020603050405020304" pitchFamily="18" charset="0"/>
                              </a:rPr>
                            </m:ctrlPr>
                          </m:dPr>
                          <m:e>
                            <m:r>
                              <a:rPr lang="en-US" kern="100">
                                <a:solidFill>
                                  <a:schemeClr val="accent2"/>
                                </a:solidFill>
                                <a:latin typeface="Cambria Math" panose="02040503050406030204" pitchFamily="18" charset="0"/>
                                <a:ea typeface="等线" panose="02010600030101010101" charset="-122"/>
                                <a:cs typeface="Times New Roman" panose="02020603050405020304" pitchFamily="18" charset="0"/>
                              </a:rPr>
                              <m:t>∆</m:t>
                            </m:r>
                          </m:e>
                        </m:d>
                      </m:e>
                    </m:func>
                    <m:r>
                      <a:rPr lang="en-US" i="1" kern="100">
                        <a:solidFill>
                          <a:schemeClr val="accent2"/>
                        </a:solidFill>
                        <a:latin typeface="Cambria Math" panose="02040503050406030204" pitchFamily="18" charset="0"/>
                        <a:ea typeface="等线" panose="02010600030101010101" charset="-122"/>
                        <a:cs typeface="Times New Roman" panose="02020603050405020304" pitchFamily="18" charset="0"/>
                      </a:rPr>
                      <m:t>=</m:t>
                    </m:r>
                    <m:f>
                      <m:fPr>
                        <m:ctrlPr>
                          <a:rPr lang="en-US" i="1" kern="100">
                            <a:solidFill>
                              <a:schemeClr val="accent2"/>
                            </a:solidFill>
                            <a:latin typeface="Cambria Math" panose="02040503050406030204" pitchFamily="18" charset="0"/>
                            <a:ea typeface="等线" panose="02010600030101010101" charset="-122"/>
                            <a:cs typeface="Times New Roman" panose="02020603050405020304" pitchFamily="18" charset="0"/>
                          </a:rPr>
                        </m:ctrlPr>
                      </m:fPr>
                      <m:num>
                        <m:sSub>
                          <m:sSubPr>
                            <m:ctrlPr>
                              <a:rPr lang="en-US" i="1" kern="100">
                                <a:solidFill>
                                  <a:schemeClr val="accent2"/>
                                </a:solidFill>
                                <a:latin typeface="Cambria Math" panose="02040503050406030204" pitchFamily="18" charset="0"/>
                                <a:ea typeface="等线" panose="02010600030101010101" charset="-122"/>
                                <a:cs typeface="Times New Roman" panose="02020603050405020304" pitchFamily="18" charset="0"/>
                              </a:rPr>
                            </m:ctrlPr>
                          </m:sSubPr>
                          <m:e>
                            <m:r>
                              <a:rPr lang="en-US" i="1" kern="100">
                                <a:solidFill>
                                  <a:schemeClr val="accent2"/>
                                </a:solidFill>
                                <a:latin typeface="Cambria Math" panose="02040503050406030204" pitchFamily="18" charset="0"/>
                                <a:ea typeface="等线" panose="02010600030101010101" charset="-122"/>
                                <a:cs typeface="Times New Roman" panose="02020603050405020304" pitchFamily="18" charset="0"/>
                              </a:rPr>
                              <m:t>𝑠</m:t>
                            </m:r>
                          </m:e>
                          <m:sub>
                            <m:r>
                              <a:rPr lang="en-US" i="1" kern="100">
                                <a:solidFill>
                                  <a:schemeClr val="accent2"/>
                                </a:solidFill>
                                <a:latin typeface="Cambria Math" panose="02040503050406030204" pitchFamily="18" charset="0"/>
                                <a:ea typeface="等线" panose="02010600030101010101" charset="-122"/>
                                <a:cs typeface="Times New Roman" panose="02020603050405020304" pitchFamily="18" charset="0"/>
                              </a:rPr>
                              <m:t>2</m:t>
                            </m:r>
                          </m:sub>
                        </m:sSub>
                      </m:num>
                      <m:den>
                        <m:sSub>
                          <m:sSubPr>
                            <m:ctrlPr>
                              <a:rPr lang="en-US" i="1" kern="100">
                                <a:solidFill>
                                  <a:schemeClr val="accent2"/>
                                </a:solidFill>
                                <a:latin typeface="Cambria Math" panose="02040503050406030204" pitchFamily="18" charset="0"/>
                                <a:ea typeface="等线" panose="02010600030101010101" charset="-122"/>
                                <a:cs typeface="Times New Roman" panose="02020603050405020304" pitchFamily="18" charset="0"/>
                              </a:rPr>
                            </m:ctrlPr>
                          </m:sSubPr>
                          <m:e>
                            <m:r>
                              <a:rPr lang="en-US" i="1" kern="100">
                                <a:solidFill>
                                  <a:schemeClr val="accent2"/>
                                </a:solidFill>
                                <a:latin typeface="Cambria Math" panose="02040503050406030204" pitchFamily="18" charset="0"/>
                                <a:ea typeface="等线" panose="02010600030101010101" charset="-122"/>
                                <a:cs typeface="Times New Roman" panose="02020603050405020304" pitchFamily="18" charset="0"/>
                              </a:rPr>
                              <m:t>𝑠</m:t>
                            </m:r>
                          </m:e>
                          <m:sub>
                            <m:r>
                              <a:rPr lang="en-US" i="1" kern="100">
                                <a:solidFill>
                                  <a:schemeClr val="accent2"/>
                                </a:solidFill>
                                <a:latin typeface="Cambria Math" panose="02040503050406030204" pitchFamily="18" charset="0"/>
                                <a:ea typeface="等线" panose="02010600030101010101" charset="-122"/>
                                <a:cs typeface="Times New Roman" panose="02020603050405020304" pitchFamily="18" charset="0"/>
                              </a:rPr>
                              <m:t>0</m:t>
                            </m:r>
                          </m:sub>
                        </m:sSub>
                      </m:den>
                    </m:f>
                  </m:oMath>
                </a14:m>
                <a:r>
                  <a:rPr lang="en-US" kern="100" dirty="0">
                    <a:solidFill>
                      <a:schemeClr val="accent2"/>
                    </a:solidFill>
                    <a:latin typeface="Cambria Math" panose="02040503050406030204" pitchFamily="18" charset="0"/>
                    <a:ea typeface="等线" panose="02010600030101010101" charset="-122"/>
                    <a:cs typeface="Times New Roman" panose="02020603050405020304" pitchFamily="18" charset="0"/>
                  </a:rPr>
                  <a:t>=</a:t>
                </a:r>
                <a14:m>
                  <m:oMath xmlns:m="http://schemas.openxmlformats.org/officeDocument/2006/math">
                    <m:f>
                      <m:fPr>
                        <m:ctrlPr>
                          <a:rPr lang="en-US" i="1" kern="100">
                            <a:solidFill>
                              <a:schemeClr val="accent2"/>
                            </a:solidFill>
                            <a:latin typeface="Cambria Math" panose="02040503050406030204" pitchFamily="18" charset="0"/>
                            <a:ea typeface="等线" panose="02010600030101010101" charset="-122"/>
                            <a:cs typeface="Times New Roman" panose="02020603050405020304" pitchFamily="18" charset="0"/>
                          </a:rPr>
                        </m:ctrlPr>
                      </m:fPr>
                      <m:num>
                        <m:sSub>
                          <m:sSubPr>
                            <m:ctrlPr>
                              <a:rPr lang="en-US" i="1" kern="100">
                                <a:solidFill>
                                  <a:schemeClr val="accent2"/>
                                </a:solidFill>
                                <a:latin typeface="Cambria Math" panose="02040503050406030204" pitchFamily="18" charset="0"/>
                                <a:ea typeface="等线" panose="02010600030101010101" charset="-122"/>
                                <a:cs typeface="Times New Roman" panose="02020603050405020304" pitchFamily="18" charset="0"/>
                              </a:rPr>
                            </m:ctrlPr>
                          </m:sSubPr>
                          <m:e>
                            <m:sSub>
                              <m:sSubPr>
                                <m:ctrlPr>
                                  <a:rPr lang="en-US" i="1" kern="100">
                                    <a:solidFill>
                                      <a:schemeClr val="accent2"/>
                                    </a:solidFill>
                                    <a:latin typeface="Cambria Math" panose="02040503050406030204" pitchFamily="18" charset="0"/>
                                    <a:ea typeface="等线" panose="02010600030101010101" charset="-122"/>
                                    <a:cs typeface="Times New Roman" panose="02020603050405020304" pitchFamily="18" charset="0"/>
                                  </a:rPr>
                                </m:ctrlPr>
                              </m:sSubPr>
                              <m:e>
                                <m:r>
                                  <a:rPr lang="en-US" i="1" kern="100">
                                    <a:solidFill>
                                      <a:schemeClr val="accent2"/>
                                    </a:solidFill>
                                    <a:latin typeface="Cambria Math" panose="02040503050406030204" pitchFamily="18" charset="0"/>
                                    <a:ea typeface="等线" panose="02010600030101010101" charset="-122"/>
                                    <a:cs typeface="Times New Roman" panose="02020603050405020304" pitchFamily="18" charset="0"/>
                                  </a:rPr>
                                  <m:t>𝑠</m:t>
                                </m:r>
                              </m:e>
                              <m:sub>
                                <m:r>
                                  <a:rPr lang="en-US" i="1" kern="100">
                                    <a:solidFill>
                                      <a:schemeClr val="accent2"/>
                                    </a:solidFill>
                                    <a:latin typeface="Cambria Math" panose="02040503050406030204" pitchFamily="18" charset="0"/>
                                    <a:ea typeface="等线" panose="02010600030101010101" charset="-122"/>
                                    <a:cs typeface="Times New Roman" panose="02020603050405020304" pitchFamily="18" charset="0"/>
                                  </a:rPr>
                                  <m:t>0</m:t>
                                </m:r>
                              </m:sub>
                            </m:sSub>
                            <m:r>
                              <a:rPr lang="en-US" i="1" kern="100">
                                <a:solidFill>
                                  <a:schemeClr val="accent2"/>
                                </a:solidFill>
                                <a:latin typeface="Cambria Math" panose="02040503050406030204" pitchFamily="18" charset="0"/>
                                <a:ea typeface="等线" panose="02010600030101010101" charset="-122"/>
                                <a:cs typeface="Times New Roman" panose="02020603050405020304" pitchFamily="18" charset="0"/>
                              </a:rPr>
                              <m:t>+</m:t>
                            </m:r>
                            <m:r>
                              <a:rPr lang="en-US" i="1" kern="100">
                                <a:solidFill>
                                  <a:schemeClr val="accent2"/>
                                </a:solidFill>
                                <a:latin typeface="Cambria Math" panose="02040503050406030204" pitchFamily="18" charset="0"/>
                                <a:ea typeface="等线" panose="02010600030101010101" charset="-122"/>
                                <a:cs typeface="Times New Roman" panose="02020603050405020304" pitchFamily="18" charset="0"/>
                              </a:rPr>
                              <m:t>𝑠</m:t>
                            </m:r>
                          </m:e>
                          <m:sub>
                            <m:r>
                              <a:rPr lang="en-US" i="1" kern="100">
                                <a:solidFill>
                                  <a:schemeClr val="accent2"/>
                                </a:solidFill>
                                <a:latin typeface="Cambria Math" panose="02040503050406030204" pitchFamily="18" charset="0"/>
                                <a:ea typeface="等线" panose="02010600030101010101" charset="-122"/>
                                <a:cs typeface="Times New Roman" panose="02020603050405020304" pitchFamily="18" charset="0"/>
                              </a:rPr>
                              <m:t>2</m:t>
                            </m:r>
                          </m:sub>
                        </m:sSub>
                      </m:num>
                      <m:den>
                        <m:sSub>
                          <m:sSubPr>
                            <m:ctrlPr>
                              <a:rPr lang="en-US" i="1" kern="100">
                                <a:solidFill>
                                  <a:schemeClr val="accent2"/>
                                </a:solidFill>
                                <a:latin typeface="Cambria Math" panose="02040503050406030204" pitchFamily="18" charset="0"/>
                                <a:ea typeface="等线" panose="02010600030101010101" charset="-122"/>
                                <a:cs typeface="Times New Roman" panose="02020603050405020304" pitchFamily="18" charset="0"/>
                              </a:rPr>
                            </m:ctrlPr>
                          </m:sSubPr>
                          <m:e>
                            <m:r>
                              <a:rPr lang="en-US" i="1" kern="100">
                                <a:solidFill>
                                  <a:schemeClr val="accent2"/>
                                </a:solidFill>
                                <a:latin typeface="Cambria Math" panose="02040503050406030204" pitchFamily="18" charset="0"/>
                                <a:ea typeface="等线" panose="02010600030101010101" charset="-122"/>
                                <a:cs typeface="Times New Roman" panose="02020603050405020304" pitchFamily="18" charset="0"/>
                              </a:rPr>
                              <m:t>𝑠</m:t>
                            </m:r>
                          </m:e>
                          <m:sub>
                            <m:r>
                              <a:rPr lang="en-US" i="1" kern="100">
                                <a:solidFill>
                                  <a:schemeClr val="accent2"/>
                                </a:solidFill>
                                <a:latin typeface="Cambria Math" panose="02040503050406030204" pitchFamily="18" charset="0"/>
                                <a:ea typeface="等线" panose="02010600030101010101" charset="-122"/>
                                <a:cs typeface="Times New Roman" panose="02020603050405020304" pitchFamily="18" charset="0"/>
                              </a:rPr>
                              <m:t>0</m:t>
                            </m:r>
                          </m:sub>
                        </m:sSub>
                      </m:den>
                    </m:f>
                  </m:oMath>
                </a14:m>
                <a:r>
                  <a:rPr lang="en-US" kern="100" dirty="0">
                    <a:solidFill>
                      <a:schemeClr val="accent2"/>
                    </a:solidFill>
                    <a:latin typeface="Cambria Math" panose="02040503050406030204" pitchFamily="18" charset="0"/>
                    <a:ea typeface="等线" panose="02010600030101010101" charset="-122"/>
                    <a:cs typeface="Times New Roman" panose="02020603050405020304" pitchFamily="18" charset="0"/>
                  </a:rPr>
                  <a:t>=</a:t>
                </a:r>
                <a14:m>
                  <m:oMath xmlns:m="http://schemas.openxmlformats.org/officeDocument/2006/math">
                    <m:f>
                      <m:fPr>
                        <m:ctrlPr>
                          <a:rPr lang="en-US" i="1" kern="100">
                            <a:solidFill>
                              <a:schemeClr val="accent2"/>
                            </a:solidFill>
                            <a:latin typeface="Cambria Math" panose="02040503050406030204" pitchFamily="18" charset="0"/>
                            <a:ea typeface="等线" panose="02010600030101010101" charset="-122"/>
                            <a:cs typeface="Times New Roman" panose="02020603050405020304" pitchFamily="18" charset="0"/>
                          </a:rPr>
                        </m:ctrlPr>
                      </m:fPr>
                      <m:num>
                        <m:r>
                          <a:rPr lang="en-US" i="1" kern="100">
                            <a:solidFill>
                              <a:schemeClr val="accent2"/>
                            </a:solidFill>
                            <a:latin typeface="Cambria Math" panose="02040503050406030204" pitchFamily="18" charset="0"/>
                            <a:ea typeface="等线" panose="02010600030101010101" charset="-122"/>
                            <a:cs typeface="Times New Roman" panose="02020603050405020304" pitchFamily="18" charset="0"/>
                          </a:rPr>
                          <m:t>2</m:t>
                        </m:r>
                        <m:sSub>
                          <m:sSubPr>
                            <m:ctrlPr>
                              <a:rPr lang="en-US" i="1" kern="100">
                                <a:solidFill>
                                  <a:schemeClr val="accent2"/>
                                </a:solidFill>
                                <a:latin typeface="Cambria Math" panose="02040503050406030204" pitchFamily="18" charset="0"/>
                                <a:ea typeface="等线" panose="02010600030101010101" charset="-122"/>
                                <a:cs typeface="Times New Roman" panose="02020603050405020304" pitchFamily="18" charset="0"/>
                              </a:rPr>
                            </m:ctrlPr>
                          </m:sSubPr>
                          <m:e>
                            <m:r>
                              <a:rPr lang="en-US" i="1" kern="100">
                                <a:solidFill>
                                  <a:schemeClr val="accent2"/>
                                </a:solidFill>
                                <a:latin typeface="Cambria Math" panose="02040503050406030204" pitchFamily="18" charset="0"/>
                                <a:ea typeface="等线" panose="02010600030101010101" charset="-122"/>
                                <a:cs typeface="Times New Roman" panose="02020603050405020304" pitchFamily="18" charset="0"/>
                              </a:rPr>
                              <m:t>𝐼</m:t>
                            </m:r>
                          </m:e>
                          <m:sub>
                            <m:r>
                              <a:rPr lang="en-US" i="1" kern="100">
                                <a:solidFill>
                                  <a:schemeClr val="accent2"/>
                                </a:solidFill>
                                <a:latin typeface="Cambria Math" panose="02040503050406030204" pitchFamily="18" charset="0"/>
                                <a:ea typeface="等线" panose="02010600030101010101" charset="-122"/>
                                <a:cs typeface="Times New Roman" panose="02020603050405020304" pitchFamily="18" charset="0"/>
                              </a:rPr>
                              <m:t>𝑜</m:t>
                            </m:r>
                          </m:sub>
                        </m:sSub>
                        <m:d>
                          <m:dPr>
                            <m:ctrlPr>
                              <a:rPr lang="en-US" i="1" kern="100">
                                <a:solidFill>
                                  <a:schemeClr val="accent2"/>
                                </a:solidFill>
                                <a:latin typeface="Cambria Math" panose="02040503050406030204" pitchFamily="18" charset="0"/>
                                <a:ea typeface="等线" panose="02010600030101010101" charset="-122"/>
                                <a:cs typeface="Times New Roman" panose="02020603050405020304" pitchFamily="18" charset="0"/>
                              </a:rPr>
                            </m:ctrlPr>
                          </m:dPr>
                          <m:e>
                            <m:r>
                              <a:rPr lang="en-US" i="1" kern="100">
                                <a:solidFill>
                                  <a:schemeClr val="accent2"/>
                                </a:solidFill>
                                <a:latin typeface="Cambria Math" panose="02040503050406030204" pitchFamily="18" charset="0"/>
                                <a:ea typeface="等线" panose="02010600030101010101" charset="-122"/>
                                <a:cs typeface="Times New Roman" panose="02020603050405020304" pitchFamily="18" charset="0"/>
                              </a:rPr>
                              <m:t>45</m:t>
                            </m:r>
                            <m:r>
                              <a:rPr lang="en-US" altLang="zh-CN" kern="100">
                                <a:solidFill>
                                  <a:schemeClr val="accent2"/>
                                </a:solidFill>
                                <a:latin typeface="Cambria Math" panose="02040503050406030204" pitchFamily="18" charset="0"/>
                                <a:ea typeface="等线" panose="02010600030101010101" charset="-122"/>
                                <a:cs typeface="Times New Roman" panose="02020603050405020304" pitchFamily="18" charset="0"/>
                              </a:rPr>
                              <m:t>°</m:t>
                            </m:r>
                          </m:e>
                        </m:d>
                      </m:num>
                      <m:den>
                        <m:sSub>
                          <m:sSubPr>
                            <m:ctrlPr>
                              <a:rPr lang="en-US" i="1" kern="100">
                                <a:solidFill>
                                  <a:schemeClr val="accent2"/>
                                </a:solidFill>
                                <a:latin typeface="Cambria Math" panose="02040503050406030204" pitchFamily="18" charset="0"/>
                                <a:ea typeface="等线" panose="02010600030101010101" charset="-122"/>
                                <a:cs typeface="Times New Roman" panose="02020603050405020304" pitchFamily="18" charset="0"/>
                              </a:rPr>
                            </m:ctrlPr>
                          </m:sSubPr>
                          <m:e>
                            <m:r>
                              <a:rPr lang="en-US" i="1" kern="100">
                                <a:solidFill>
                                  <a:schemeClr val="accent2"/>
                                </a:solidFill>
                                <a:latin typeface="Cambria Math" panose="02040503050406030204" pitchFamily="18" charset="0"/>
                                <a:ea typeface="等线" panose="02010600030101010101" charset="-122"/>
                                <a:cs typeface="Times New Roman" panose="02020603050405020304" pitchFamily="18" charset="0"/>
                              </a:rPr>
                              <m:t>𝐼</m:t>
                            </m:r>
                          </m:e>
                          <m:sub>
                            <m:r>
                              <a:rPr lang="en-US" i="1" kern="100">
                                <a:solidFill>
                                  <a:schemeClr val="accent2"/>
                                </a:solidFill>
                                <a:latin typeface="Cambria Math" panose="02040503050406030204" pitchFamily="18" charset="0"/>
                                <a:ea typeface="等线" panose="02010600030101010101" charset="-122"/>
                                <a:cs typeface="Times New Roman" panose="02020603050405020304" pitchFamily="18" charset="0"/>
                              </a:rPr>
                              <m:t>𝑜</m:t>
                            </m:r>
                          </m:sub>
                        </m:sSub>
                        <m:d>
                          <m:dPr>
                            <m:ctrlPr>
                              <a:rPr lang="en-US" i="1" kern="100">
                                <a:solidFill>
                                  <a:schemeClr val="accent2"/>
                                </a:solidFill>
                                <a:latin typeface="Cambria Math" panose="02040503050406030204" pitchFamily="18" charset="0"/>
                                <a:ea typeface="等线" panose="02010600030101010101" charset="-122"/>
                                <a:cs typeface="Times New Roman" panose="02020603050405020304" pitchFamily="18" charset="0"/>
                              </a:rPr>
                            </m:ctrlPr>
                          </m:dPr>
                          <m:e>
                            <m:r>
                              <a:rPr lang="en-US" i="1" kern="100">
                                <a:solidFill>
                                  <a:schemeClr val="accent2"/>
                                </a:solidFill>
                                <a:latin typeface="Cambria Math" panose="02040503050406030204" pitchFamily="18" charset="0"/>
                                <a:ea typeface="等线" panose="02010600030101010101" charset="-122"/>
                                <a:cs typeface="Times New Roman" panose="02020603050405020304" pitchFamily="18" charset="0"/>
                              </a:rPr>
                              <m:t>90</m:t>
                            </m:r>
                            <m:r>
                              <a:rPr lang="en-US" altLang="zh-CN" kern="100">
                                <a:solidFill>
                                  <a:schemeClr val="accent2"/>
                                </a:solidFill>
                                <a:latin typeface="Cambria Math" panose="02040503050406030204" pitchFamily="18" charset="0"/>
                                <a:ea typeface="等线" panose="02010600030101010101" charset="-122"/>
                                <a:cs typeface="Times New Roman" panose="02020603050405020304" pitchFamily="18" charset="0"/>
                              </a:rPr>
                              <m:t>°</m:t>
                            </m:r>
                          </m:e>
                        </m:d>
                        <m:r>
                          <a:rPr lang="en-US" i="1" kern="100">
                            <a:solidFill>
                              <a:schemeClr val="accent2"/>
                            </a:solidFill>
                            <a:latin typeface="Cambria Math" panose="02040503050406030204" pitchFamily="18" charset="0"/>
                            <a:ea typeface="微软雅黑" panose="020B0503020204020204" pitchFamily="34" charset="-122"/>
                            <a:cs typeface="微软雅黑" panose="020B0503020204020204" pitchFamily="34" charset="-122"/>
                          </a:rPr>
                          <m:t>+</m:t>
                        </m:r>
                        <m:sSub>
                          <m:sSubPr>
                            <m:ctrlPr>
                              <a:rPr lang="en-US" i="1" kern="100">
                                <a:solidFill>
                                  <a:schemeClr val="accent2"/>
                                </a:solidFill>
                                <a:latin typeface="Cambria Math" panose="02040503050406030204" pitchFamily="18" charset="0"/>
                                <a:ea typeface="等线" panose="02010600030101010101" charset="-122"/>
                                <a:cs typeface="Times New Roman" panose="02020603050405020304" pitchFamily="18" charset="0"/>
                              </a:rPr>
                            </m:ctrlPr>
                          </m:sSubPr>
                          <m:e>
                            <m:r>
                              <a:rPr lang="en-US" i="1" kern="100">
                                <a:solidFill>
                                  <a:schemeClr val="accent2"/>
                                </a:solidFill>
                                <a:latin typeface="Cambria Math" panose="02040503050406030204" pitchFamily="18" charset="0"/>
                                <a:ea typeface="等线" panose="02010600030101010101" charset="-122"/>
                                <a:cs typeface="Times New Roman" panose="02020603050405020304" pitchFamily="18" charset="0"/>
                              </a:rPr>
                              <m:t>𝐼</m:t>
                            </m:r>
                          </m:e>
                          <m:sub>
                            <m:r>
                              <a:rPr lang="en-US" i="1" kern="100">
                                <a:solidFill>
                                  <a:schemeClr val="accent2"/>
                                </a:solidFill>
                                <a:latin typeface="Cambria Math" panose="02040503050406030204" pitchFamily="18" charset="0"/>
                                <a:ea typeface="等线" panose="02010600030101010101" charset="-122"/>
                                <a:cs typeface="Times New Roman" panose="02020603050405020304" pitchFamily="18" charset="0"/>
                              </a:rPr>
                              <m:t>𝑜</m:t>
                            </m:r>
                          </m:sub>
                        </m:sSub>
                        <m:r>
                          <a:rPr lang="en-US" i="1" kern="100">
                            <a:solidFill>
                              <a:schemeClr val="accent2"/>
                            </a:solidFill>
                            <a:latin typeface="Cambria Math" panose="02040503050406030204" pitchFamily="18" charset="0"/>
                            <a:ea typeface="等线" panose="02010600030101010101" charset="-122"/>
                            <a:cs typeface="Times New Roman" panose="02020603050405020304" pitchFamily="18" charset="0"/>
                          </a:rPr>
                          <m:t>(</m:t>
                        </m:r>
                        <m:r>
                          <a:rPr lang="en-US" i="1" kern="100">
                            <a:solidFill>
                              <a:schemeClr val="accent2"/>
                            </a:solidFill>
                            <a:latin typeface="Cambria Math" panose="02040503050406030204" pitchFamily="18" charset="0"/>
                            <a:ea typeface="等线" panose="02010600030101010101" charset="-122"/>
                            <a:cs typeface="Times New Roman" panose="02020603050405020304" pitchFamily="18" charset="0"/>
                          </a:rPr>
                          <m:t>0</m:t>
                        </m:r>
                        <m:r>
                          <a:rPr lang="en-US" altLang="zh-CN" kern="100">
                            <a:solidFill>
                              <a:schemeClr val="accent2"/>
                            </a:solidFill>
                            <a:latin typeface="Cambria Math" panose="02040503050406030204" pitchFamily="18" charset="0"/>
                            <a:ea typeface="等线" panose="02010600030101010101" charset="-122"/>
                            <a:cs typeface="Times New Roman" panose="02020603050405020304" pitchFamily="18" charset="0"/>
                          </a:rPr>
                          <m:t>°</m:t>
                        </m:r>
                        <m:r>
                          <a:rPr lang="en-US" i="1" kern="100">
                            <a:solidFill>
                              <a:schemeClr val="accent2"/>
                            </a:solidFill>
                            <a:latin typeface="Cambria Math" panose="02040503050406030204" pitchFamily="18" charset="0"/>
                            <a:ea typeface="等线" panose="02010600030101010101" charset="-122"/>
                            <a:cs typeface="Times New Roman" panose="02020603050405020304" pitchFamily="18" charset="0"/>
                          </a:rPr>
                          <m:t>)</m:t>
                        </m:r>
                      </m:den>
                    </m:f>
                  </m:oMath>
                </a14:m>
                <a:endParaRPr lang="en-US" kern="100" dirty="0">
                  <a:latin typeface="等线" panose="02010600030101010101" charset="-122"/>
                  <a:ea typeface="等线" panose="02010600030101010101" charset="-122"/>
                  <a:cs typeface="Times New Roman" panose="02020603050405020304" pitchFamily="18" charset="0"/>
                </a:endParaRPr>
              </a:p>
            </p:txBody>
          </p:sp>
        </mc:Choice>
        <mc:Fallback>
          <p:sp>
            <p:nvSpPr>
              <p:cNvPr id="6" name="Rectangle 5"/>
              <p:cNvSpPr>
                <a:spLocks noRot="1" noChangeAspect="1" noMove="1" noResize="1" noEditPoints="1" noAdjustHandles="1" noChangeArrowheads="1" noChangeShapeType="1" noTextEdit="1"/>
              </p:cNvSpPr>
              <p:nvPr/>
            </p:nvSpPr>
            <p:spPr>
              <a:xfrm>
                <a:off x="6272089" y="3683386"/>
                <a:ext cx="4152227" cy="540661"/>
              </a:xfrm>
              <a:prstGeom prst="rect">
                <a:avLst/>
              </a:prstGeom>
              <a:blipFill rotWithShape="1">
                <a:blip r:embed="rId8"/>
                <a:stretch>
                  <a:fillRect l="-5" t="-71" r="-1082" b="5"/>
                </a:stretch>
              </a:blipFill>
            </p:spPr>
            <p:txBody>
              <a:bodyPr/>
              <a:lstStyle/>
              <a:p>
                <a:r>
                  <a:rPr lang="zh-CN" altLang="en-US">
                    <a:noFill/>
                  </a:rPr>
                  <a:t> </a:t>
                </a:r>
              </a:p>
            </p:txBody>
          </p:sp>
        </mc:Fallback>
      </mc:AlternateContent>
      <p:sp>
        <p:nvSpPr>
          <p:cNvPr id="7" name="TextBox 6"/>
          <p:cNvSpPr txBox="1"/>
          <p:nvPr/>
        </p:nvSpPr>
        <p:spPr bwMode="auto">
          <a:xfrm>
            <a:off x="581367" y="5538117"/>
            <a:ext cx="4758496" cy="961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rtlCol="0">
            <a:spAutoFit/>
          </a:bodyPr>
          <a:lstStyle/>
          <a:p>
            <a:pPr>
              <a:lnSpc>
                <a:spcPct val="150000"/>
              </a:lnSpc>
            </a:pPr>
            <a:r>
              <a:rPr lang="zh-CN" altLang="en-US" sz="2000" dirty="0">
                <a:latin typeface="微软雅黑" panose="020B0503020204020204" pitchFamily="34" charset="-122"/>
                <a:ea typeface="微软雅黑" panose="020B0503020204020204" pitchFamily="34" charset="-122"/>
              </a:rPr>
              <a:t>由</a:t>
            </a:r>
            <a:r>
              <a:rPr lang="el-GR" altLang="zh-CN" sz="2000" dirty="0">
                <a:latin typeface="微软雅黑" panose="020B0503020204020204" pitchFamily="34" charset="-122"/>
                <a:ea typeface="微软雅黑" panose="020B0503020204020204" pitchFamily="34" charset="-122"/>
              </a:rPr>
              <a:t>ρ</a:t>
            </a:r>
            <a:r>
              <a:rPr lang="zh-CN" altLang="en-US" sz="2000" dirty="0">
                <a:latin typeface="微软雅黑" panose="020B0503020204020204" pitchFamily="34" charset="-122"/>
                <a:ea typeface="微软雅黑" panose="020B0503020204020204" pitchFamily="34" charset="-122"/>
              </a:rPr>
              <a:t>，通过菲涅尔折射定律，可得到</a:t>
            </a:r>
            <a:r>
              <a:rPr lang="en-US" altLang="zh-CN" sz="2000" i="1" dirty="0">
                <a:latin typeface="微软雅黑" panose="020B0503020204020204" pitchFamily="34" charset="-122"/>
                <a:ea typeface="微软雅黑" panose="020B0503020204020204" pitchFamily="34" charset="-122"/>
              </a:rPr>
              <a:t>X</a:t>
            </a:r>
            <a:r>
              <a:rPr lang="en-US" altLang="zh-CN" sz="2000" dirty="0">
                <a:latin typeface="微软雅黑" panose="020B0503020204020204" pitchFamily="34" charset="-122"/>
                <a:ea typeface="微软雅黑" panose="020B0503020204020204" pitchFamily="34" charset="-122"/>
              </a:rPr>
              <a:t>(</a:t>
            </a:r>
            <a:r>
              <a:rPr lang="el-GR" altLang="zh-CN" sz="2000" dirty="0">
                <a:latin typeface="微软雅黑" panose="020B0503020204020204" pitchFamily="34" charset="-122"/>
                <a:ea typeface="微软雅黑" panose="020B0503020204020204" pitchFamily="34" charset="-122"/>
              </a:rPr>
              <a:t>ρ</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 进而得到膜厚值</a:t>
            </a:r>
            <a:r>
              <a:rPr lang="en-US" altLang="zh-CN" sz="2000" i="1" dirty="0">
                <a:latin typeface="微软雅黑" panose="020B0503020204020204" pitchFamily="34" charset="-122"/>
                <a:ea typeface="微软雅黑" panose="020B0503020204020204" pitchFamily="34" charset="-122"/>
              </a:rPr>
              <a:t>d</a:t>
            </a:r>
            <a:r>
              <a:rPr lang="zh-CN" altLang="en-US" sz="2000" dirty="0">
                <a:latin typeface="微软雅黑" panose="020B0503020204020204" pitchFamily="34" charset="-122"/>
                <a:ea typeface="微软雅黑" panose="020B0503020204020204" pitchFamily="34" charset="-122"/>
              </a:rPr>
              <a:t>。</a:t>
            </a:r>
            <a:endParaRPr lang="en-US" altLang="zh-CN" sz="2000" dirty="0">
              <a:latin typeface="微软雅黑" panose="020B0503020204020204" pitchFamily="34" charset="-122"/>
              <a:ea typeface="微软雅黑" panose="020B0503020204020204" pitchFamily="34" charset="-122"/>
            </a:endParaRPr>
          </a:p>
        </p:txBody>
      </p:sp>
      <mc:AlternateContent xmlns:mc="http://schemas.openxmlformats.org/markup-compatibility/2006">
        <mc:Choice xmlns:a14="http://schemas.microsoft.com/office/drawing/2010/main" Requires="a14">
          <p:sp>
            <p:nvSpPr>
              <p:cNvPr id="9" name="标题 1"/>
              <p:cNvSpPr txBox="1"/>
              <p:nvPr/>
            </p:nvSpPr>
            <p:spPr>
              <a:xfrm>
                <a:off x="936159" y="207276"/>
                <a:ext cx="7098682" cy="701187"/>
              </a:xfrm>
              <a:prstGeom prst="rect">
                <a:avLst/>
              </a:prstGeom>
            </p:spPr>
            <p:txBody>
              <a:bodyPr/>
              <a:lstStyle>
                <a:lvl1pPr algn="ctr" rtl="0" eaLnBrk="0" fontAlgn="base" hangingPunct="0">
                  <a:spcBef>
                    <a:spcPct val="0"/>
                  </a:spcBef>
                  <a:spcAft>
                    <a:spcPct val="0"/>
                  </a:spcAft>
                  <a:defRPr sz="4000">
                    <a:solidFill>
                      <a:schemeClr val="tx2"/>
                    </a:solidFill>
                    <a:latin typeface="+mj-lt"/>
                    <a:ea typeface="+mj-ea"/>
                    <a:cs typeface="+mj-cs"/>
                  </a:defRPr>
                </a:lvl1pPr>
                <a:lvl2pPr algn="ctr" rtl="0" eaLnBrk="0" fontAlgn="base" hangingPunct="0">
                  <a:spcBef>
                    <a:spcPct val="0"/>
                  </a:spcBef>
                  <a:spcAft>
                    <a:spcPct val="0"/>
                  </a:spcAft>
                  <a:defRPr sz="4000">
                    <a:solidFill>
                      <a:schemeClr val="tx2"/>
                    </a:solidFill>
                    <a:latin typeface="黑体" panose="02010609060101010101" pitchFamily="2" charset="-122"/>
                    <a:ea typeface="黑体" panose="02010609060101010101" pitchFamily="2" charset="-122"/>
                  </a:defRPr>
                </a:lvl2pPr>
                <a:lvl3pPr algn="ctr" rtl="0" eaLnBrk="0" fontAlgn="base" hangingPunct="0">
                  <a:spcBef>
                    <a:spcPct val="0"/>
                  </a:spcBef>
                  <a:spcAft>
                    <a:spcPct val="0"/>
                  </a:spcAft>
                  <a:defRPr sz="4000">
                    <a:solidFill>
                      <a:schemeClr val="tx2"/>
                    </a:solidFill>
                    <a:latin typeface="黑体" panose="02010609060101010101" pitchFamily="2" charset="-122"/>
                    <a:ea typeface="黑体" panose="02010609060101010101" pitchFamily="2" charset="-122"/>
                  </a:defRPr>
                </a:lvl3pPr>
                <a:lvl4pPr algn="ctr" rtl="0" eaLnBrk="0" fontAlgn="base" hangingPunct="0">
                  <a:spcBef>
                    <a:spcPct val="0"/>
                  </a:spcBef>
                  <a:spcAft>
                    <a:spcPct val="0"/>
                  </a:spcAft>
                  <a:defRPr sz="4000">
                    <a:solidFill>
                      <a:schemeClr val="tx2"/>
                    </a:solidFill>
                    <a:latin typeface="黑体" panose="02010609060101010101" pitchFamily="2" charset="-122"/>
                    <a:ea typeface="黑体" panose="02010609060101010101" pitchFamily="2" charset="-122"/>
                  </a:defRPr>
                </a:lvl4pPr>
                <a:lvl5pPr algn="ctr" rtl="0" eaLnBrk="0" fontAlgn="base" hangingPunct="0">
                  <a:spcBef>
                    <a:spcPct val="0"/>
                  </a:spcBef>
                  <a:spcAft>
                    <a:spcPct val="0"/>
                  </a:spcAft>
                  <a:defRPr sz="4000">
                    <a:solidFill>
                      <a:schemeClr val="tx2"/>
                    </a:solidFill>
                    <a:latin typeface="黑体" panose="02010609060101010101" pitchFamily="2" charset="-122"/>
                    <a:ea typeface="黑体" panose="02010609060101010101" pitchFamily="2" charset="-122"/>
                  </a:defRPr>
                </a:lvl5pPr>
                <a:lvl6pPr marL="457200"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eaLnBrk="1" fontAlgn="auto" hangingPunct="1">
                  <a:spcAft>
                    <a:spcPts val="0"/>
                  </a:spcAft>
                  <a:defRPr/>
                </a:pPr>
                <a:r>
                  <a:rPr lang="zh-CN" altLang="en-US" sz="3200" b="1" dirty="0">
                    <a:solidFill>
                      <a:schemeClr val="tx1"/>
                    </a:solidFill>
                    <a:latin typeface="微软雅黑" panose="020B0503020204020204" pitchFamily="34" charset="-122"/>
                    <a:ea typeface="微软雅黑" panose="020B0503020204020204" pitchFamily="34" charset="-122"/>
                  </a:rPr>
                  <a:t>关键技术</a:t>
                </a:r>
                <a:r>
                  <a:rPr lang="en-US" altLang="zh-CN" sz="3200" b="1" dirty="0">
                    <a:solidFill>
                      <a:schemeClr val="tx1"/>
                    </a:solidFill>
                    <a:latin typeface="微软雅黑" panose="020B0503020204020204" pitchFamily="34" charset="-122"/>
                    <a:ea typeface="微软雅黑" panose="020B0503020204020204" pitchFamily="34" charset="-122"/>
                  </a:rPr>
                  <a:t>1</a:t>
                </a:r>
                <a:r>
                  <a:rPr lang="zh-CN" altLang="en-US" sz="3200" b="1" dirty="0">
                    <a:solidFill>
                      <a:schemeClr val="tx1"/>
                    </a:solidFill>
                    <a:latin typeface="微软雅黑" panose="020B0503020204020204" pitchFamily="34" charset="-122"/>
                    <a:ea typeface="微软雅黑" panose="020B0503020204020204" pitchFamily="34" charset="-122"/>
                  </a:rPr>
                  <a:t>：偏振光比值</a:t>
                </a:r>
                <a14:m>
                  <m:oMath xmlns:m="http://schemas.openxmlformats.org/officeDocument/2006/math">
                    <m:r>
                      <a:rPr lang="el-GR" sz="3200" i="1">
                        <a:solidFill>
                          <a:schemeClr val="tx1"/>
                        </a:solidFill>
                        <a:latin typeface="Cambria Math" panose="02040503050406030204" pitchFamily="18" charset="0"/>
                        <a:cs typeface="Times New Roman" panose="02020603050405020304" pitchFamily="18" charset="0"/>
                      </a:rPr>
                      <m:t>𝜌</m:t>
                    </m:r>
                  </m:oMath>
                </a14:m>
                <a:r>
                  <a:rPr lang="zh-CN" altLang="en-US" sz="3200" b="1" dirty="0">
                    <a:solidFill>
                      <a:schemeClr val="tx1"/>
                    </a:solidFill>
                    <a:latin typeface="微软雅黑" panose="020B0503020204020204" pitchFamily="34" charset="-122"/>
                    <a:ea typeface="微软雅黑" panose="020B0503020204020204" pitchFamily="34" charset="-122"/>
                  </a:rPr>
                  <a:t>测量及溯源</a:t>
                </a:r>
                <a:endParaRPr lang="zh-CN" altLang="en-US" sz="3200" b="1" dirty="0">
                  <a:solidFill>
                    <a:schemeClr val="tx1"/>
                  </a:solidFill>
                  <a:latin typeface="微软雅黑" panose="020B0503020204020204" pitchFamily="34" charset="-122"/>
                  <a:ea typeface="微软雅黑" panose="020B0503020204020204" pitchFamily="34" charset="-122"/>
                </a:endParaRPr>
              </a:p>
            </p:txBody>
          </p:sp>
        </mc:Choice>
        <mc:Fallback>
          <p:sp>
            <p:nvSpPr>
              <p:cNvPr id="9" name="标题 1"/>
              <p:cNvSpPr txBox="1">
                <a:spLocks noRot="1" noChangeAspect="1" noMove="1" noResize="1" noEditPoints="1" noAdjustHandles="1" noChangeArrowheads="1" noChangeShapeType="1" noTextEdit="1"/>
              </p:cNvSpPr>
              <p:nvPr/>
            </p:nvSpPr>
            <p:spPr>
              <a:xfrm>
                <a:off x="936159" y="207276"/>
                <a:ext cx="7098682" cy="701187"/>
              </a:xfrm>
              <a:prstGeom prst="rect">
                <a:avLst/>
              </a:prstGeom>
              <a:blipFill rotWithShape="1">
                <a:blip r:embed="rId9"/>
                <a:stretch>
                  <a:fillRect l="-2" t="-38" r="3" b="59"/>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0" name="TextBox 9"/>
              <p:cNvSpPr txBox="1"/>
              <p:nvPr/>
            </p:nvSpPr>
            <p:spPr bwMode="auto">
              <a:xfrm>
                <a:off x="581367" y="3528088"/>
                <a:ext cx="2625655" cy="499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rtlCol="0">
                <a:spAutoFit/>
              </a:bodyPr>
              <a:lstStyle/>
              <a:p>
                <a:pPr>
                  <a:lnSpc>
                    <a:spcPct val="150000"/>
                  </a:lnSpc>
                </a:pPr>
                <a:r>
                  <a:rPr lang="zh-CN" altLang="en-US" sz="2000" dirty="0">
                    <a:latin typeface="微软雅黑" panose="020B0503020204020204" pitchFamily="34" charset="-122"/>
                    <a:ea typeface="微软雅黑" panose="020B0503020204020204" pitchFamily="34" charset="-122"/>
                  </a:rPr>
                  <a:t>偏振光比值</a:t>
                </a:r>
                <a14:m>
                  <m:oMath xmlns:m="http://schemas.openxmlformats.org/officeDocument/2006/math">
                    <m:r>
                      <a:rPr lang="el-GR" sz="2000" i="1" smtClean="0">
                        <a:solidFill>
                          <a:schemeClr val="tx1"/>
                        </a:solidFill>
                        <a:latin typeface="Cambria Math" panose="02040503050406030204" pitchFamily="18" charset="0"/>
                        <a:cs typeface="Times New Roman" panose="02020603050405020304" pitchFamily="18" charset="0"/>
                      </a:rPr>
                      <m:t>𝜌</m:t>
                    </m:r>
                  </m:oMath>
                </a14:m>
                <a:r>
                  <a:rPr lang="zh-CN" altLang="en-US" sz="2000" dirty="0">
                    <a:latin typeface="微软雅黑" panose="020B0503020204020204" pitchFamily="34" charset="-122"/>
                    <a:ea typeface="微软雅黑" panose="020B0503020204020204" pitchFamily="34" charset="-122"/>
                  </a:rPr>
                  <a:t>表示为：</a:t>
                </a:r>
                <a:endParaRPr lang="en-US" altLang="zh-CN" sz="2000" dirty="0">
                  <a:latin typeface="微软雅黑" panose="020B0503020204020204" pitchFamily="34" charset="-122"/>
                  <a:ea typeface="微软雅黑" panose="020B0503020204020204" pitchFamily="34" charset="-122"/>
                </a:endParaRPr>
              </a:p>
            </p:txBody>
          </p:sp>
        </mc:Choice>
        <mc:Fallback>
          <p:sp>
            <p:nvSpPr>
              <p:cNvPr id="10" name="TextBox 9"/>
              <p:cNvSpPr txBox="1">
                <a:spLocks noRot="1" noChangeAspect="1" noMove="1" noResize="1" noEditPoints="1" noAdjustHandles="1" noChangeArrowheads="1" noChangeShapeType="1" noTextEdit="1"/>
              </p:cNvSpPr>
              <p:nvPr/>
            </p:nvSpPr>
            <p:spPr bwMode="auto">
              <a:xfrm>
                <a:off x="581367" y="3528088"/>
                <a:ext cx="2625655" cy="499624"/>
              </a:xfrm>
              <a:prstGeom prst="rect">
                <a:avLst/>
              </a:prstGeom>
              <a:blipFill rotWithShape="1">
                <a:blip r:embed="rId10"/>
                <a:stretch>
                  <a:fillRect l="-13" t="-6" r="-909" b="-654"/>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1" name="TextBox 10"/>
              <p:cNvSpPr txBox="1"/>
              <p:nvPr/>
            </p:nvSpPr>
            <p:spPr bwMode="auto">
              <a:xfrm>
                <a:off x="5662928" y="788742"/>
                <a:ext cx="5592913" cy="961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rtlCol="0">
                <a:spAutoFit/>
              </a:bodyPr>
              <a:lstStyle/>
              <a:p>
                <a:pPr>
                  <a:lnSpc>
                    <a:spcPct val="150000"/>
                  </a:lnSpc>
                </a:pPr>
                <a:r>
                  <a:rPr lang="zh-CN" altLang="en-US" sz="2000" dirty="0">
                    <a:latin typeface="微软雅黑" panose="020B0503020204020204" pitchFamily="34" charset="-122"/>
                    <a:ea typeface="微软雅黑" panose="020B0503020204020204" pitchFamily="34" charset="-122"/>
                  </a:rPr>
                  <a:t>由于光电探测器直接接收的是光强</a:t>
                </a:r>
                <a:r>
                  <a:rPr lang="en-US" altLang="zh-CN" sz="2000" i="1" dirty="0">
                    <a:latin typeface="微软雅黑" panose="020B0503020204020204" pitchFamily="34" charset="-122"/>
                    <a:ea typeface="微软雅黑" panose="020B0503020204020204" pitchFamily="34" charset="-122"/>
                  </a:rPr>
                  <a:t>I</a:t>
                </a:r>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光学中通过</a:t>
                </a:r>
                <a:endParaRPr lang="en-US" altLang="zh-CN" sz="2000" dirty="0">
                  <a:latin typeface="微软雅黑" panose="020B0503020204020204" pitchFamily="34" charset="-122"/>
                  <a:ea typeface="微软雅黑" panose="020B0503020204020204" pitchFamily="34" charset="-122"/>
                </a:endParaRPr>
              </a:p>
              <a:p>
                <a:pPr>
                  <a:lnSpc>
                    <a:spcPct val="150000"/>
                  </a:lnSpc>
                </a:pPr>
                <a:r>
                  <a:rPr lang="zh-CN" altLang="en-US" sz="2000" dirty="0">
                    <a:solidFill>
                      <a:srgbClr val="FF0000"/>
                    </a:solidFill>
                    <a:latin typeface="微软雅黑" panose="020B0503020204020204" pitchFamily="34" charset="-122"/>
                    <a:ea typeface="微软雅黑" panose="020B0503020204020204" pitchFamily="34" charset="-122"/>
                  </a:rPr>
                  <a:t>光强</a:t>
                </a:r>
                <a:r>
                  <a:rPr lang="en-US" altLang="zh-CN" sz="2000" i="1" dirty="0">
                    <a:solidFill>
                      <a:srgbClr val="FF0000"/>
                    </a:solidFill>
                    <a:latin typeface="微软雅黑" panose="020B0503020204020204" pitchFamily="34" charset="-122"/>
                    <a:ea typeface="微软雅黑" panose="020B0503020204020204" pitchFamily="34" charset="-122"/>
                  </a:rPr>
                  <a:t>I</a:t>
                </a:r>
                <a:r>
                  <a:rPr lang="en-US" altLang="zh-CN" sz="2000" dirty="0">
                    <a:solidFill>
                      <a:srgbClr val="FF0000"/>
                    </a:solidFill>
                    <a:latin typeface="微软雅黑" panose="020B0503020204020204" pitchFamily="34" charset="-122"/>
                    <a:ea typeface="微软雅黑" panose="020B0503020204020204" pitchFamily="34" charset="-122"/>
                    <a:sym typeface="Wingdings" panose="05000000000000000000" pitchFamily="2" charset="2"/>
                  </a:rPr>
                  <a:t> </a:t>
                </a:r>
                <a:r>
                  <a:rPr lang="zh-CN" altLang="en-US" sz="2000" dirty="0">
                    <a:solidFill>
                      <a:srgbClr val="FF0000"/>
                    </a:solidFill>
                    <a:latin typeface="微软雅黑" panose="020B0503020204020204" pitchFamily="34" charset="-122"/>
                    <a:ea typeface="微软雅黑" panose="020B0503020204020204" pitchFamily="34" charset="-122"/>
                    <a:sym typeface="Wingdings" panose="05000000000000000000" pitchFamily="2" charset="2"/>
                  </a:rPr>
                  <a:t>斯托克斯分量</a:t>
                </a:r>
                <a:r>
                  <a:rPr lang="en-US" altLang="zh-CN" sz="2000" i="1" dirty="0">
                    <a:solidFill>
                      <a:srgbClr val="FF0000"/>
                    </a:solidFill>
                    <a:latin typeface="微软雅黑" panose="020B0503020204020204" pitchFamily="34" charset="-122"/>
                    <a:ea typeface="微软雅黑" panose="020B0503020204020204" pitchFamily="34" charset="-122"/>
                    <a:sym typeface="Wingdings" panose="05000000000000000000" pitchFamily="2" charset="2"/>
                  </a:rPr>
                  <a:t>s</a:t>
                </a:r>
                <a:r>
                  <a:rPr lang="en-US" altLang="zh-CN" sz="2000" dirty="0">
                    <a:solidFill>
                      <a:srgbClr val="FF0000"/>
                    </a:solidFill>
                    <a:latin typeface="微软雅黑" panose="020B0503020204020204" pitchFamily="34" charset="-122"/>
                    <a:ea typeface="微软雅黑" panose="020B0503020204020204" pitchFamily="34" charset="-122"/>
                    <a:sym typeface="Wingdings" panose="05000000000000000000" pitchFamily="2" charset="2"/>
                  </a:rPr>
                  <a:t>  </a:t>
                </a:r>
                <a:r>
                  <a:rPr lang="zh-CN" altLang="en-US" sz="2000" dirty="0">
                    <a:solidFill>
                      <a:srgbClr val="FF0000"/>
                    </a:solidFill>
                    <a:latin typeface="微软雅黑" panose="020B0503020204020204" pitchFamily="34" charset="-122"/>
                    <a:ea typeface="微软雅黑" panose="020B0503020204020204" pitchFamily="34" charset="-122"/>
                    <a:sym typeface="Wingdings" panose="05000000000000000000" pitchFamily="2" charset="2"/>
                  </a:rPr>
                  <a:t>偏振光比值</a:t>
                </a:r>
                <a14:m>
                  <m:oMath xmlns:m="http://schemas.openxmlformats.org/officeDocument/2006/math">
                    <m:r>
                      <a:rPr lang="el-GR" sz="2000" i="1">
                        <a:solidFill>
                          <a:srgbClr val="FF0000"/>
                        </a:solidFill>
                        <a:latin typeface="Cambria Math" panose="02040503050406030204" pitchFamily="18" charset="0"/>
                        <a:cs typeface="Times New Roman" panose="02020603050405020304" pitchFamily="18" charset="0"/>
                      </a:rPr>
                      <m:t>𝜌</m:t>
                    </m:r>
                    <m:r>
                      <a:rPr lang="zh-CN" altLang="en-US" sz="2000" i="1" smtClean="0">
                        <a:latin typeface="Cambria Math" panose="02040503050406030204" pitchFamily="18" charset="0"/>
                        <a:cs typeface="Times New Roman" panose="02020603050405020304" pitchFamily="18" charset="0"/>
                      </a:rPr>
                      <m:t>得到</m:t>
                    </m:r>
                    <m:r>
                      <a:rPr lang="zh-CN" altLang="en-US" sz="2000" i="1">
                        <a:latin typeface="Cambria Math" panose="02040503050406030204" pitchFamily="18" charset="0"/>
                        <a:cs typeface="Times New Roman" panose="02020603050405020304" pitchFamily="18" charset="0"/>
                      </a:rPr>
                      <m:t>。</m:t>
                    </m:r>
                    <m:r>
                      <a:rPr lang="en-US" sz="2000" b="0" i="1" smtClean="0">
                        <a:latin typeface="Cambria Math" panose="02040503050406030204" pitchFamily="18" charset="0"/>
                        <a:cs typeface="Times New Roman" panose="02020603050405020304" pitchFamily="18" charset="0"/>
                      </a:rPr>
                      <m:t> </m:t>
                    </m:r>
                  </m:oMath>
                </a14:m>
                <a:endParaRPr lang="en-US" altLang="zh-CN" sz="2000" dirty="0">
                  <a:latin typeface="微软雅黑" panose="020B0503020204020204" pitchFamily="34" charset="-122"/>
                  <a:ea typeface="微软雅黑" panose="020B0503020204020204" pitchFamily="34" charset="-122"/>
                </a:endParaRPr>
              </a:p>
            </p:txBody>
          </p:sp>
        </mc:Choice>
        <mc:Fallback>
          <p:sp>
            <p:nvSpPr>
              <p:cNvPr id="11" name="TextBox 10"/>
              <p:cNvSpPr txBox="1">
                <a:spLocks noRot="1" noChangeAspect="1" noMove="1" noResize="1" noEditPoints="1" noAdjustHandles="1" noChangeArrowheads="1" noChangeShapeType="1" noTextEdit="1"/>
              </p:cNvSpPr>
              <p:nvPr/>
            </p:nvSpPr>
            <p:spPr bwMode="auto">
              <a:xfrm>
                <a:off x="5662928" y="788742"/>
                <a:ext cx="5592913" cy="961289"/>
              </a:xfrm>
              <a:prstGeom prst="rect">
                <a:avLst/>
              </a:prstGeom>
              <a:blipFill rotWithShape="1">
                <a:blip r:embed="rId11"/>
                <a:stretch>
                  <a:fillRect l="-11" t="-7" r="8" b="-928"/>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pic>
        <p:nvPicPr>
          <p:cNvPr id="14" name="图片 8"/>
          <p:cNvPicPr/>
          <p:nvPr/>
        </p:nvPicPr>
        <p:blipFill rotWithShape="1">
          <a:blip r:embed="rId12" cstate="print">
            <a:extLst>
              <a:ext uri="{28A0092B-C50C-407E-A947-70E740481C1C}">
                <a14:useLocalDpi xmlns:a14="http://schemas.microsoft.com/office/drawing/2010/main" val="0"/>
              </a:ext>
            </a:extLst>
          </a:blip>
          <a:srcRect l="48381" t="31819" r="1" b="17673"/>
          <a:stretch>
            <a:fillRect/>
          </a:stretch>
        </p:blipFill>
        <p:spPr>
          <a:xfrm rot="20380924" flipH="1">
            <a:off x="10228357" y="4160476"/>
            <a:ext cx="1466872" cy="869597"/>
          </a:xfrm>
          <a:prstGeom prst="rect">
            <a:avLst/>
          </a:prstGeom>
        </p:spPr>
      </p:pic>
      <p:sp>
        <p:nvSpPr>
          <p:cNvPr id="15" name="TextBox 14"/>
          <p:cNvSpPr txBox="1"/>
          <p:nvPr/>
        </p:nvSpPr>
        <p:spPr bwMode="auto">
          <a:xfrm>
            <a:off x="5863670" y="6069258"/>
            <a:ext cx="6083717" cy="499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rtlCol="0">
            <a:spAutoFit/>
          </a:bodyPr>
          <a:lstStyle/>
          <a:p>
            <a:pPr>
              <a:lnSpc>
                <a:spcPct val="150000"/>
              </a:lnSpc>
              <a:buClr>
                <a:srgbClr val="FF0000"/>
              </a:buClr>
            </a:pPr>
            <a:r>
              <a:rPr lang="zh-CN" altLang="en-US" sz="2000" dirty="0">
                <a:latin typeface="微软雅黑" panose="020B0503020204020204" pitchFamily="34" charset="-122"/>
                <a:ea typeface="微软雅黑" panose="020B0503020204020204" pitchFamily="34" charset="-122"/>
              </a:rPr>
              <a:t>圆光栅实时测量电机转角；高精度标定偏振元件误差</a:t>
            </a:r>
            <a:endParaRPr lang="en-US" altLang="zh-CN" sz="2000" dirty="0">
              <a:latin typeface="微软雅黑" panose="020B0503020204020204" pitchFamily="34" charset="-122"/>
              <a:ea typeface="微软雅黑" panose="020B0503020204020204" pitchFamily="34" charset="-122"/>
            </a:endParaRPr>
          </a:p>
        </p:txBody>
      </p:sp>
      <p:sp>
        <p:nvSpPr>
          <p:cNvPr id="16" name="Flowchart: Process 15"/>
          <p:cNvSpPr/>
          <p:nvPr/>
        </p:nvSpPr>
        <p:spPr bwMode="auto">
          <a:xfrm>
            <a:off x="8275985" y="5886174"/>
            <a:ext cx="1361209" cy="132587"/>
          </a:xfrm>
          <a:prstGeom prst="flowChartProcess">
            <a:avLst/>
          </a:prstGeom>
          <a:noFill/>
          <a:ln w="9525" cap="flat" cmpd="sng">
            <a:noFill/>
            <a:bevel/>
          </a:ln>
          <a:effectLst/>
        </p:spPr>
        <p:txBody>
          <a:bodyPr wrap="square" rtlCol="0" anchor="ctr">
            <a:spAutoFit/>
          </a:bodyPr>
          <a:lstStyle/>
          <a:p>
            <a:pPr marL="342900" indent="-342900" algn="ctr" eaLnBrk="0" hangingPunct="0">
              <a:lnSpc>
                <a:spcPct val="150000"/>
              </a:lnSpc>
            </a:pPr>
            <a:endParaRPr lang="en-US" sz="1600" dirty="0"/>
          </a:p>
        </p:txBody>
      </p:sp>
      <p:sp>
        <p:nvSpPr>
          <p:cNvPr id="17" name="Oval 16"/>
          <p:cNvSpPr/>
          <p:nvPr/>
        </p:nvSpPr>
        <p:spPr bwMode="auto">
          <a:xfrm>
            <a:off x="8122913" y="4866964"/>
            <a:ext cx="1028700" cy="1202294"/>
          </a:xfrm>
          <a:prstGeom prst="ellipse">
            <a:avLst/>
          </a:prstGeom>
          <a:solidFill>
            <a:srgbClr val="0070C0"/>
          </a:solidFill>
          <a:ln w="19050" cap="flat" cmpd="sng">
            <a:solidFill>
              <a:schemeClr val="bg1"/>
            </a:solidFill>
            <a:bevel/>
          </a:ln>
          <a:effectLst/>
        </p:spPr>
        <p:txBody>
          <a:bodyPr wrap="square" rtlCol="0" anchor="ctr">
            <a:spAutoFit/>
          </a:bodyPr>
          <a:lstStyle/>
          <a:p>
            <a:pPr marL="342900" indent="-342900" algn="ctr" eaLnBrk="0" hangingPunct="0">
              <a:lnSpc>
                <a:spcPct val="150000"/>
              </a:lnSpc>
            </a:pPr>
            <a:endParaRPr lang="en-US" sz="1600" dirty="0"/>
          </a:p>
        </p:txBody>
      </p:sp>
      <p:pic>
        <p:nvPicPr>
          <p:cNvPr id="19" name="Graphic 18"/>
          <p:cNvPicPr>
            <a:picLocks noChangeAspect="1"/>
          </p:cNvPicPr>
          <p:nvPr/>
        </p:nvPicPr>
        <p:blipFill rotWithShape="1">
          <a:blip r:embed="rId13" cstate="print">
            <a:extLst>
              <a:ext uri="{28A0092B-C50C-407E-A947-70E740481C1C}">
                <a14:useLocalDpi xmlns:a14="http://schemas.microsoft.com/office/drawing/2010/main" val="0"/>
              </a:ext>
              <a:ext uri="{96DAC541-7B7A-43D3-8B79-37D633B846F1}">
                <asvg:svgBlip xmlns:asvg="http://schemas.microsoft.com/office/drawing/2016/SVG/main" r:embed="rId2"/>
              </a:ext>
            </a:extLst>
          </a:blip>
          <a:srcRect l="27736" r="47698"/>
          <a:stretch>
            <a:fillRect/>
          </a:stretch>
        </p:blipFill>
        <p:spPr>
          <a:xfrm>
            <a:off x="6904608" y="3776561"/>
            <a:ext cx="1372255" cy="2457616"/>
          </a:xfrm>
          <a:prstGeom prst="rect">
            <a:avLst/>
          </a:prstGeom>
        </p:spPr>
      </p:pic>
      <p:pic>
        <p:nvPicPr>
          <p:cNvPr id="13" name="图片 8"/>
          <p:cNvPicPr/>
          <p:nvPr/>
        </p:nvPicPr>
        <p:blipFill rotWithShape="1">
          <a:blip r:embed="rId12" cstate="print">
            <a:extLst>
              <a:ext uri="{28A0092B-C50C-407E-A947-70E740481C1C}">
                <a14:useLocalDpi xmlns:a14="http://schemas.microsoft.com/office/drawing/2010/main" val="0"/>
              </a:ext>
            </a:extLst>
          </a:blip>
          <a:srcRect l="48382" t="31819" r="2062" b="17673"/>
          <a:stretch>
            <a:fillRect/>
          </a:stretch>
        </p:blipFill>
        <p:spPr>
          <a:xfrm rot="1020978" flipV="1">
            <a:off x="5590147" y="4184710"/>
            <a:ext cx="1408282" cy="869597"/>
          </a:xfrm>
          <a:prstGeom prst="rect">
            <a:avLst/>
          </a:prstGeom>
        </p:spPr>
      </p:pic>
      <p:sp>
        <p:nvSpPr>
          <p:cNvPr id="18" name="弧形 17"/>
          <p:cNvSpPr/>
          <p:nvPr/>
        </p:nvSpPr>
        <p:spPr>
          <a:xfrm rot="739390">
            <a:off x="5758476" y="4942977"/>
            <a:ext cx="278210" cy="693131"/>
          </a:xfrm>
          <a:prstGeom prst="arc">
            <a:avLst>
              <a:gd name="adj1" fmla="val 3616879"/>
              <a:gd name="adj2" fmla="val 18698016"/>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1" name="弧形 20"/>
          <p:cNvSpPr/>
          <p:nvPr/>
        </p:nvSpPr>
        <p:spPr>
          <a:xfrm rot="20860610" flipH="1">
            <a:off x="11451601" y="4800087"/>
            <a:ext cx="278210" cy="693131"/>
          </a:xfrm>
          <a:prstGeom prst="arc">
            <a:avLst>
              <a:gd name="adj1" fmla="val 3616879"/>
              <a:gd name="adj2" fmla="val 18698016"/>
            </a:avLst>
          </a:prstGeom>
          <a:ln w="28575">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23" name="直接箭头连接符 22"/>
          <p:cNvCxnSpPr/>
          <p:nvPr/>
        </p:nvCxnSpPr>
        <p:spPr>
          <a:xfrm>
            <a:off x="5422623" y="5106706"/>
            <a:ext cx="1098783" cy="36140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p:nvPr/>
        </p:nvCxnSpPr>
        <p:spPr>
          <a:xfrm flipH="1">
            <a:off x="10969231" y="4927138"/>
            <a:ext cx="1098783" cy="361405"/>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文本框 21"/>
          <p:cNvSpPr txBox="1"/>
          <p:nvPr/>
        </p:nvSpPr>
        <p:spPr bwMode="auto">
          <a:xfrm>
            <a:off x="629553" y="1939033"/>
            <a:ext cx="877163" cy="510524"/>
          </a:xfrm>
          <a:prstGeom prst="rect">
            <a:avLst/>
          </a:prstGeom>
          <a:solidFill>
            <a:schemeClr val="bg1"/>
          </a:solidFill>
          <a:ln>
            <a:noFill/>
          </a:ln>
        </p:spPr>
        <p:txBody>
          <a:bodyPr wrap="none" rtlCol="0">
            <a:spAutoFit/>
          </a:bodyPr>
          <a:lstStyle/>
          <a:p>
            <a:pPr>
              <a:lnSpc>
                <a:spcPct val="200000"/>
              </a:lnSpc>
            </a:pPr>
            <a:r>
              <a:rPr lang="en-US" altLang="zh-CN" sz="1600" dirty="0">
                <a:solidFill>
                  <a:srgbClr val="002060"/>
                </a:solidFill>
                <a:latin typeface="微软雅黑" panose="020B0503020204020204" pitchFamily="34" charset="-122"/>
                <a:ea typeface="微软雅黑" panose="020B0503020204020204" pitchFamily="34" charset="-122"/>
              </a:rPr>
              <a:t>α</a:t>
            </a:r>
            <a:r>
              <a:rPr lang="en-US" altLang="zh-CN" sz="1600" baseline="-25000" dirty="0">
                <a:solidFill>
                  <a:srgbClr val="002060"/>
                </a:solidFill>
                <a:latin typeface="微软雅黑" panose="020B0503020204020204" pitchFamily="34" charset="-122"/>
                <a:ea typeface="微软雅黑" panose="020B0503020204020204" pitchFamily="34" charset="-122"/>
              </a:rPr>
              <a:t>1</a:t>
            </a:r>
            <a:r>
              <a:rPr lang="en-US" altLang="zh-CN" sz="1600" dirty="0">
                <a:solidFill>
                  <a:srgbClr val="002060"/>
                </a:solidFill>
                <a:latin typeface="微软雅黑" panose="020B0503020204020204" pitchFamily="34" charset="-122"/>
                <a:ea typeface="微软雅黑" panose="020B0503020204020204" pitchFamily="34" charset="-122"/>
              </a:rPr>
              <a:t>=45°</a:t>
            </a:r>
            <a:endParaRPr lang="zh-CN" altLang="en-US" sz="1600" b="0" dirty="0">
              <a:solidFill>
                <a:srgbClr val="002060"/>
              </a:solidFill>
              <a:latin typeface="微软雅黑" panose="020B0503020204020204" pitchFamily="34" charset="-122"/>
              <a:cs typeface="Times New Roman" panose="02020603050405020304" pitchFamily="18" charset="0"/>
            </a:endParaRPr>
          </a:p>
        </p:txBody>
      </p:sp>
      <p:sp>
        <p:nvSpPr>
          <p:cNvPr id="25" name="文本框 24"/>
          <p:cNvSpPr txBox="1"/>
          <p:nvPr/>
        </p:nvSpPr>
        <p:spPr bwMode="auto">
          <a:xfrm>
            <a:off x="2118002" y="868748"/>
            <a:ext cx="1965603" cy="338554"/>
          </a:xfrm>
          <a:prstGeom prst="rect">
            <a:avLst/>
          </a:prstGeom>
          <a:solidFill>
            <a:schemeClr val="bg1"/>
          </a:solidFill>
          <a:ln>
            <a:noFill/>
          </a:ln>
        </p:spPr>
        <p:txBody>
          <a:bodyPr wrap="none" rtlCol="0">
            <a:spAutoFit/>
          </a:bodyPr>
          <a:lstStyle/>
          <a:p>
            <a:r>
              <a:rPr lang="en-US" altLang="zh-CN" sz="1600" dirty="0">
                <a:solidFill>
                  <a:srgbClr val="002060"/>
                </a:solidFill>
                <a:latin typeface="微软雅黑" panose="020B0503020204020204" pitchFamily="34" charset="-122"/>
                <a:ea typeface="微软雅黑" panose="020B0503020204020204" pitchFamily="34" charset="-122"/>
              </a:rPr>
              <a:t>α</a:t>
            </a:r>
            <a:r>
              <a:rPr lang="en-US" altLang="zh-CN" sz="1600" baseline="-25000" dirty="0">
                <a:solidFill>
                  <a:srgbClr val="002060"/>
                </a:solidFill>
                <a:latin typeface="微软雅黑" panose="020B0503020204020204" pitchFamily="34" charset="-122"/>
                <a:ea typeface="微软雅黑" panose="020B0503020204020204" pitchFamily="34" charset="-122"/>
              </a:rPr>
              <a:t>2</a:t>
            </a:r>
            <a:r>
              <a:rPr lang="en-US" altLang="zh-CN" sz="1600" dirty="0">
                <a:solidFill>
                  <a:srgbClr val="002060"/>
                </a:solidFill>
                <a:latin typeface="微软雅黑" panose="020B0503020204020204" pitchFamily="34" charset="-122"/>
                <a:ea typeface="微软雅黑" panose="020B0503020204020204" pitchFamily="34" charset="-122"/>
              </a:rPr>
              <a:t>=0°,45°,90°,-45°</a:t>
            </a:r>
            <a:endParaRPr lang="zh-CN" altLang="en-US" sz="1600" b="0" dirty="0">
              <a:solidFill>
                <a:srgbClr val="002060"/>
              </a:solidFill>
              <a:latin typeface="微软雅黑" panose="020B0503020204020204" pitchFamily="34" charset="-122"/>
              <a:cs typeface="Times New Roman" panose="02020603050405020304" pitchFamily="18"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4"/>
          <p:cNvSpPr txBox="1">
            <a:spLocks noChangeArrowheads="1"/>
          </p:cNvSpPr>
          <p:nvPr/>
        </p:nvSpPr>
        <p:spPr bwMode="auto">
          <a:xfrm>
            <a:off x="4631043" y="1590333"/>
            <a:ext cx="3057247" cy="7439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lvl="0" algn="dist" fontAlgn="base">
              <a:lnSpc>
                <a:spcPct val="150000"/>
              </a:lnSpc>
              <a:spcBef>
                <a:spcPct val="0"/>
              </a:spcBef>
              <a:spcAft>
                <a:spcPct val="0"/>
              </a:spcAft>
              <a:buNone/>
            </a:pPr>
            <a:r>
              <a:rPr lang="zh-CN" altLang="en-US" b="1" dirty="0">
                <a:solidFill>
                  <a:srgbClr val="FF0000"/>
                </a:solidFill>
              </a:rPr>
              <a:t>背景与迫切性</a:t>
            </a:r>
            <a:endParaRPr lang="en-US" altLang="zh-CN" b="1" dirty="0">
              <a:solidFill>
                <a:srgbClr val="FF0000"/>
              </a:solidFill>
            </a:endParaRPr>
          </a:p>
        </p:txBody>
      </p:sp>
      <p:sp>
        <p:nvSpPr>
          <p:cNvPr id="18" name="AutoShape 22"/>
          <p:cNvSpPr>
            <a:spLocks noChangeArrowheads="1"/>
          </p:cNvSpPr>
          <p:nvPr/>
        </p:nvSpPr>
        <p:spPr bwMode="auto">
          <a:xfrm>
            <a:off x="3823005" y="1796696"/>
            <a:ext cx="539750" cy="503238"/>
          </a:xfrm>
          <a:prstGeom prst="bevel">
            <a:avLst>
              <a:gd name="adj" fmla="val 12500"/>
            </a:avLst>
          </a:prstGeom>
          <a:solidFill>
            <a:srgbClr val="6699FF"/>
          </a:solidFill>
          <a:ln>
            <a:noFill/>
          </a:ln>
          <a:effectLst/>
        </p:spPr>
        <p:txBody>
          <a:bodyPr wrap="none" anchor="ctr"/>
          <a:lstStyle/>
          <a:p>
            <a:pPr algn="ctr" latinLnBrk="1">
              <a:defRPr/>
            </a:pPr>
            <a:r>
              <a:rPr lang="zh-CN" altLang="en-US" sz="3200" b="1" kern="0" dirty="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sym typeface="Arial" panose="020B0604020202020204" pitchFamily="34" charset="0"/>
              </a:rPr>
              <a:t>一</a:t>
            </a:r>
            <a:endParaRPr lang="zh-CN" altLang="en-US" sz="3200" b="1" kern="0" dirty="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sym typeface="Arial" panose="020B0604020202020204" pitchFamily="34" charset="0"/>
            </a:endParaRPr>
          </a:p>
        </p:txBody>
      </p:sp>
      <p:sp>
        <p:nvSpPr>
          <p:cNvPr id="19" name="AutoShape 22"/>
          <p:cNvSpPr>
            <a:spLocks noChangeArrowheads="1"/>
          </p:cNvSpPr>
          <p:nvPr/>
        </p:nvSpPr>
        <p:spPr bwMode="auto">
          <a:xfrm>
            <a:off x="3823005" y="2633310"/>
            <a:ext cx="539750" cy="503238"/>
          </a:xfrm>
          <a:prstGeom prst="bevel">
            <a:avLst>
              <a:gd name="adj" fmla="val 12500"/>
            </a:avLst>
          </a:prstGeom>
          <a:solidFill>
            <a:srgbClr val="6699FF"/>
          </a:solidFill>
          <a:ln>
            <a:noFill/>
          </a:ln>
          <a:effectLst/>
        </p:spPr>
        <p:txBody>
          <a:bodyPr wrap="none" anchor="ctr"/>
          <a:lstStyle/>
          <a:p>
            <a:pPr algn="ctr" latinLnBrk="1">
              <a:defRPr/>
            </a:pPr>
            <a:r>
              <a:rPr lang="zh-CN" altLang="en-US" sz="3200" b="1" kern="0" dirty="0">
                <a:solidFill>
                  <a:schemeClr val="bg1"/>
                </a:solidFill>
                <a:effectLst>
                  <a:outerShdw blurRad="38100" dist="38100" dir="2700000" algn="tl">
                    <a:srgbClr val="000000"/>
                  </a:outerShdw>
                </a:effectLst>
                <a:latin typeface="微软雅黑" panose="020B0503020204020204" pitchFamily="34" charset="-122"/>
                <a:ea typeface="微软雅黑" panose="020B0503020204020204" pitchFamily="34" charset="-122"/>
                <a:sym typeface="Arial" panose="020B0604020202020204" pitchFamily="34" charset="0"/>
              </a:rPr>
              <a:t>二</a:t>
            </a:r>
            <a:endParaRPr lang="zh-CN" altLang="en-US" sz="3200" b="1" kern="0" dirty="0">
              <a:solidFill>
                <a:schemeClr val="bg1"/>
              </a:solidFill>
              <a:effectLst>
                <a:outerShdw blurRad="38100" dist="38100" dir="2700000" algn="tl">
                  <a:srgbClr val="000000"/>
                </a:outerShdw>
              </a:effectLst>
              <a:latin typeface="微软雅黑" panose="020B0503020204020204" pitchFamily="34" charset="-122"/>
              <a:ea typeface="微软雅黑" panose="020B0503020204020204" pitchFamily="34" charset="-122"/>
              <a:sym typeface="Arial" panose="020B0604020202020204" pitchFamily="34" charset="0"/>
            </a:endParaRPr>
          </a:p>
        </p:txBody>
      </p:sp>
      <p:sp>
        <p:nvSpPr>
          <p:cNvPr id="20" name="AutoShape 22"/>
          <p:cNvSpPr>
            <a:spLocks noChangeArrowheads="1"/>
          </p:cNvSpPr>
          <p:nvPr/>
        </p:nvSpPr>
        <p:spPr bwMode="auto">
          <a:xfrm>
            <a:off x="3823005" y="3469924"/>
            <a:ext cx="539750" cy="504825"/>
          </a:xfrm>
          <a:prstGeom prst="bevel">
            <a:avLst>
              <a:gd name="adj" fmla="val 12500"/>
            </a:avLst>
          </a:prstGeom>
          <a:solidFill>
            <a:srgbClr val="6699FF"/>
          </a:solidFill>
          <a:ln>
            <a:noFill/>
          </a:ln>
          <a:effectLst/>
        </p:spPr>
        <p:txBody>
          <a:bodyPr wrap="none" anchor="ctr"/>
          <a:lstStyle/>
          <a:p>
            <a:pPr algn="ctr" latinLnBrk="1">
              <a:defRPr/>
            </a:pPr>
            <a:r>
              <a:rPr lang="zh-CN" altLang="en-US" sz="3200" b="1" kern="0" dirty="0">
                <a:solidFill>
                  <a:schemeClr val="bg1"/>
                </a:solidFill>
                <a:effectLst>
                  <a:outerShdw blurRad="38100" dist="38100" dir="2700000" algn="tl">
                    <a:srgbClr val="000000"/>
                  </a:outerShdw>
                </a:effectLst>
                <a:latin typeface="微软雅黑" panose="020B0503020204020204" pitchFamily="34" charset="-122"/>
                <a:ea typeface="微软雅黑" panose="020B0503020204020204" pitchFamily="34" charset="-122"/>
                <a:sym typeface="Arial" panose="020B0604020202020204" pitchFamily="34" charset="0"/>
              </a:rPr>
              <a:t>三</a:t>
            </a:r>
            <a:endParaRPr lang="zh-CN" altLang="en-US" sz="3200" b="1" kern="0" dirty="0">
              <a:solidFill>
                <a:schemeClr val="bg1"/>
              </a:solidFill>
              <a:effectLst>
                <a:outerShdw blurRad="38100" dist="38100" dir="2700000" algn="tl">
                  <a:srgbClr val="000000"/>
                </a:outerShdw>
              </a:effectLst>
              <a:latin typeface="微软雅黑" panose="020B0503020204020204" pitchFamily="34" charset="-122"/>
              <a:ea typeface="微软雅黑" panose="020B0503020204020204" pitchFamily="34" charset="-122"/>
              <a:sym typeface="Arial" panose="020B0604020202020204" pitchFamily="34" charset="0"/>
            </a:endParaRPr>
          </a:p>
        </p:txBody>
      </p:sp>
      <p:sp>
        <p:nvSpPr>
          <p:cNvPr id="21" name="AutoShape 22"/>
          <p:cNvSpPr>
            <a:spLocks noChangeArrowheads="1"/>
          </p:cNvSpPr>
          <p:nvPr/>
        </p:nvSpPr>
        <p:spPr bwMode="auto">
          <a:xfrm>
            <a:off x="3823005" y="4308993"/>
            <a:ext cx="539750" cy="503238"/>
          </a:xfrm>
          <a:prstGeom prst="bevel">
            <a:avLst>
              <a:gd name="adj" fmla="val 12500"/>
            </a:avLst>
          </a:prstGeom>
          <a:solidFill>
            <a:srgbClr val="6699FF"/>
          </a:solidFill>
          <a:ln>
            <a:noFill/>
          </a:ln>
          <a:effectLst/>
        </p:spPr>
        <p:txBody>
          <a:bodyPr wrap="none" anchor="ctr"/>
          <a:lstStyle/>
          <a:p>
            <a:pPr algn="ctr" latinLnBrk="1">
              <a:defRPr/>
            </a:pPr>
            <a:r>
              <a:rPr lang="zh-CN" altLang="en-US" sz="3200" b="1" kern="0" dirty="0">
                <a:solidFill>
                  <a:schemeClr val="bg1"/>
                </a:solidFill>
                <a:effectLst>
                  <a:outerShdw blurRad="38100" dist="38100" dir="2700000" algn="tl">
                    <a:srgbClr val="000000"/>
                  </a:outerShdw>
                </a:effectLst>
                <a:latin typeface="微软雅黑" panose="020B0503020204020204" pitchFamily="34" charset="-122"/>
                <a:ea typeface="微软雅黑" panose="020B0503020204020204" pitchFamily="34" charset="-122"/>
                <a:sym typeface="Arial" panose="020B0604020202020204" pitchFamily="34" charset="0"/>
              </a:rPr>
              <a:t>四</a:t>
            </a:r>
            <a:endParaRPr lang="zh-CN" altLang="en-US" sz="3200" b="1" kern="0" dirty="0">
              <a:solidFill>
                <a:schemeClr val="bg1"/>
              </a:solidFill>
              <a:effectLst>
                <a:outerShdw blurRad="38100" dist="38100" dir="2700000" algn="tl">
                  <a:srgbClr val="000000"/>
                </a:outerShdw>
              </a:effectLst>
              <a:latin typeface="微软雅黑" panose="020B0503020204020204" pitchFamily="34" charset="-122"/>
              <a:ea typeface="微软雅黑" panose="020B0503020204020204" pitchFamily="34" charset="-122"/>
              <a:sym typeface="Arial" panose="020B0604020202020204" pitchFamily="34" charset="0"/>
            </a:endParaRPr>
          </a:p>
        </p:txBody>
      </p:sp>
      <p:sp>
        <p:nvSpPr>
          <p:cNvPr id="22" name="矩形 13"/>
          <p:cNvSpPr>
            <a:spLocks noChangeArrowheads="1"/>
          </p:cNvSpPr>
          <p:nvPr/>
        </p:nvSpPr>
        <p:spPr bwMode="auto">
          <a:xfrm>
            <a:off x="4631044" y="2426474"/>
            <a:ext cx="3057247" cy="7439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lvl="0" fontAlgn="base">
              <a:lnSpc>
                <a:spcPct val="150000"/>
              </a:lnSpc>
              <a:spcBef>
                <a:spcPct val="0"/>
              </a:spcBef>
              <a:spcAft>
                <a:spcPct val="0"/>
              </a:spcAft>
              <a:buNone/>
            </a:pPr>
            <a:r>
              <a:rPr lang="zh-CN" altLang="en-US" b="1" dirty="0">
                <a:solidFill>
                  <a:srgbClr val="2D2D8A"/>
                </a:solidFill>
              </a:rPr>
              <a:t>现状与提升效果</a:t>
            </a:r>
            <a:endParaRPr lang="zh-CN" altLang="en-US" b="1" dirty="0">
              <a:solidFill>
                <a:srgbClr val="2D2D8A"/>
              </a:solidFill>
            </a:endParaRPr>
          </a:p>
        </p:txBody>
      </p:sp>
      <p:sp>
        <p:nvSpPr>
          <p:cNvPr id="23" name="矩形 15"/>
          <p:cNvSpPr>
            <a:spLocks noChangeArrowheads="1"/>
          </p:cNvSpPr>
          <p:nvPr/>
        </p:nvSpPr>
        <p:spPr bwMode="auto">
          <a:xfrm>
            <a:off x="4631043" y="3281733"/>
            <a:ext cx="3057247" cy="7439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fontAlgn="base">
              <a:lnSpc>
                <a:spcPct val="150000"/>
              </a:lnSpc>
              <a:spcBef>
                <a:spcPct val="0"/>
              </a:spcBef>
              <a:spcAft>
                <a:spcPct val="0"/>
              </a:spcAft>
              <a:buNone/>
              <a:defRPr/>
            </a:pPr>
            <a:r>
              <a:rPr lang="zh-CN" altLang="en-US" b="1" dirty="0">
                <a:solidFill>
                  <a:srgbClr val="2D2D8A"/>
                </a:solidFill>
              </a:rPr>
              <a:t>技术方案与指标</a:t>
            </a:r>
            <a:endParaRPr lang="zh-CN" altLang="en-US" b="1" dirty="0">
              <a:solidFill>
                <a:srgbClr val="2D2D8A"/>
              </a:solidFill>
            </a:endParaRPr>
          </a:p>
        </p:txBody>
      </p:sp>
      <p:sp>
        <p:nvSpPr>
          <p:cNvPr id="25" name="AutoShape 22"/>
          <p:cNvSpPr>
            <a:spLocks noChangeArrowheads="1"/>
          </p:cNvSpPr>
          <p:nvPr/>
        </p:nvSpPr>
        <p:spPr bwMode="auto">
          <a:xfrm>
            <a:off x="3823005" y="5141584"/>
            <a:ext cx="539750" cy="503237"/>
          </a:xfrm>
          <a:prstGeom prst="bevel">
            <a:avLst>
              <a:gd name="adj" fmla="val 12500"/>
            </a:avLst>
          </a:prstGeom>
          <a:solidFill>
            <a:srgbClr val="6699FF"/>
          </a:solidFill>
          <a:ln>
            <a:noFill/>
          </a:ln>
          <a:effectLst/>
        </p:spPr>
        <p:txBody>
          <a:bodyPr wrap="none" anchor="ctr"/>
          <a:lstStyle/>
          <a:p>
            <a:pPr algn="ctr" latinLnBrk="1">
              <a:defRPr/>
            </a:pPr>
            <a:r>
              <a:rPr lang="zh-CN" altLang="en-US" sz="3200" b="1" kern="0" dirty="0">
                <a:solidFill>
                  <a:schemeClr val="bg1"/>
                </a:solidFill>
                <a:effectLst>
                  <a:outerShdw blurRad="38100" dist="38100" dir="2700000" algn="tl">
                    <a:srgbClr val="000000"/>
                  </a:outerShdw>
                </a:effectLst>
                <a:latin typeface="微软雅黑" panose="020B0503020204020204" pitchFamily="34" charset="-122"/>
                <a:ea typeface="微软雅黑" panose="020B0503020204020204" pitchFamily="34" charset="-122"/>
                <a:sym typeface="Arial" panose="020B0604020202020204" pitchFamily="34" charset="0"/>
              </a:rPr>
              <a:t>五</a:t>
            </a:r>
            <a:endParaRPr lang="zh-CN" altLang="en-US" sz="3200" b="1" kern="0" dirty="0">
              <a:solidFill>
                <a:schemeClr val="bg1"/>
              </a:solidFill>
              <a:effectLst>
                <a:outerShdw blurRad="38100" dist="38100" dir="2700000" algn="tl">
                  <a:srgbClr val="000000"/>
                </a:outerShdw>
              </a:effectLst>
              <a:latin typeface="微软雅黑" panose="020B0503020204020204" pitchFamily="34" charset="-122"/>
              <a:ea typeface="微软雅黑" panose="020B0503020204020204" pitchFamily="34" charset="-122"/>
              <a:sym typeface="Arial" panose="020B0604020202020204" pitchFamily="34" charset="0"/>
            </a:endParaRPr>
          </a:p>
        </p:txBody>
      </p:sp>
      <p:sp>
        <p:nvSpPr>
          <p:cNvPr id="26" name="矩形 21"/>
          <p:cNvSpPr>
            <a:spLocks noChangeArrowheads="1"/>
          </p:cNvSpPr>
          <p:nvPr/>
        </p:nvSpPr>
        <p:spPr bwMode="auto">
          <a:xfrm>
            <a:off x="4631044" y="4900835"/>
            <a:ext cx="3057246" cy="7439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lvl="0" algn="dist" fontAlgn="base">
              <a:lnSpc>
                <a:spcPct val="150000"/>
              </a:lnSpc>
              <a:spcBef>
                <a:spcPct val="0"/>
              </a:spcBef>
              <a:spcAft>
                <a:spcPct val="0"/>
              </a:spcAft>
              <a:buNone/>
            </a:pPr>
            <a:r>
              <a:rPr lang="zh-CN" altLang="en-US" b="1" dirty="0">
                <a:solidFill>
                  <a:srgbClr val="2D2D8A"/>
                </a:solidFill>
              </a:rPr>
              <a:t>预算与成果效益</a:t>
            </a:r>
            <a:endParaRPr lang="zh-CN" altLang="en-US" b="1" dirty="0">
              <a:solidFill>
                <a:srgbClr val="2D2D8A"/>
              </a:solidFill>
            </a:endParaRPr>
          </a:p>
        </p:txBody>
      </p:sp>
      <p:sp>
        <p:nvSpPr>
          <p:cNvPr id="28" name="矩形 21"/>
          <p:cNvSpPr>
            <a:spLocks noChangeArrowheads="1"/>
          </p:cNvSpPr>
          <p:nvPr/>
        </p:nvSpPr>
        <p:spPr bwMode="auto">
          <a:xfrm>
            <a:off x="4631044" y="4117874"/>
            <a:ext cx="3057246" cy="7439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lvl="0" algn="dist" fontAlgn="base">
              <a:lnSpc>
                <a:spcPct val="150000"/>
              </a:lnSpc>
              <a:spcBef>
                <a:spcPct val="0"/>
              </a:spcBef>
              <a:spcAft>
                <a:spcPct val="0"/>
              </a:spcAft>
              <a:buNone/>
            </a:pPr>
            <a:r>
              <a:rPr lang="zh-CN" altLang="en-US" b="1" dirty="0">
                <a:solidFill>
                  <a:srgbClr val="2D2D8A"/>
                </a:solidFill>
              </a:rPr>
              <a:t>团队研究基础</a:t>
            </a:r>
            <a:endParaRPr lang="zh-CN" altLang="en-US" b="1" dirty="0">
              <a:solidFill>
                <a:srgbClr val="2D2D8A"/>
              </a:solidFill>
            </a:endParaRPr>
          </a:p>
        </p:txBody>
      </p:sp>
      <p:sp>
        <p:nvSpPr>
          <p:cNvPr id="29" name="标题 1"/>
          <p:cNvSpPr txBox="1"/>
          <p:nvPr/>
        </p:nvSpPr>
        <p:spPr>
          <a:xfrm>
            <a:off x="266700" y="229707"/>
            <a:ext cx="3520373" cy="418058"/>
          </a:xfrm>
          <a:prstGeom prst="rect">
            <a:avLst/>
          </a:prstGeom>
        </p:spPr>
        <p:txBody>
          <a:bodyPr/>
          <a:lstStyle>
            <a:lvl1pPr algn="ctr" rtl="0" eaLnBrk="0" fontAlgn="base" hangingPunct="0">
              <a:spcBef>
                <a:spcPct val="0"/>
              </a:spcBef>
              <a:spcAft>
                <a:spcPct val="0"/>
              </a:spcAft>
              <a:defRPr sz="4000">
                <a:solidFill>
                  <a:schemeClr val="tx2"/>
                </a:solidFill>
                <a:latin typeface="+mj-lt"/>
                <a:ea typeface="+mj-ea"/>
                <a:cs typeface="+mj-cs"/>
              </a:defRPr>
            </a:lvl1pPr>
            <a:lvl2pPr algn="ctr" rtl="0" eaLnBrk="0" fontAlgn="base" hangingPunct="0">
              <a:spcBef>
                <a:spcPct val="0"/>
              </a:spcBef>
              <a:spcAft>
                <a:spcPct val="0"/>
              </a:spcAft>
              <a:defRPr sz="4000">
                <a:solidFill>
                  <a:schemeClr val="tx2"/>
                </a:solidFill>
                <a:latin typeface="黑体" panose="02010609060101010101" pitchFamily="2" charset="-122"/>
                <a:ea typeface="黑体" panose="02010609060101010101" pitchFamily="2" charset="-122"/>
              </a:defRPr>
            </a:lvl2pPr>
            <a:lvl3pPr algn="ctr" rtl="0" eaLnBrk="0" fontAlgn="base" hangingPunct="0">
              <a:spcBef>
                <a:spcPct val="0"/>
              </a:spcBef>
              <a:spcAft>
                <a:spcPct val="0"/>
              </a:spcAft>
              <a:defRPr sz="4000">
                <a:solidFill>
                  <a:schemeClr val="tx2"/>
                </a:solidFill>
                <a:latin typeface="黑体" panose="02010609060101010101" pitchFamily="2" charset="-122"/>
                <a:ea typeface="黑体" panose="02010609060101010101" pitchFamily="2" charset="-122"/>
              </a:defRPr>
            </a:lvl3pPr>
            <a:lvl4pPr algn="ctr" rtl="0" eaLnBrk="0" fontAlgn="base" hangingPunct="0">
              <a:spcBef>
                <a:spcPct val="0"/>
              </a:spcBef>
              <a:spcAft>
                <a:spcPct val="0"/>
              </a:spcAft>
              <a:defRPr sz="4000">
                <a:solidFill>
                  <a:schemeClr val="tx2"/>
                </a:solidFill>
                <a:latin typeface="黑体" panose="02010609060101010101" pitchFamily="2" charset="-122"/>
                <a:ea typeface="黑体" panose="02010609060101010101" pitchFamily="2" charset="-122"/>
              </a:defRPr>
            </a:lvl4pPr>
            <a:lvl5pPr algn="ctr" rtl="0" eaLnBrk="0" fontAlgn="base" hangingPunct="0">
              <a:spcBef>
                <a:spcPct val="0"/>
              </a:spcBef>
              <a:spcAft>
                <a:spcPct val="0"/>
              </a:spcAft>
              <a:defRPr sz="4000">
                <a:solidFill>
                  <a:schemeClr val="tx2"/>
                </a:solidFill>
                <a:latin typeface="黑体" panose="02010609060101010101" pitchFamily="2" charset="-122"/>
                <a:ea typeface="黑体" panose="02010609060101010101" pitchFamily="2" charset="-122"/>
              </a:defRPr>
            </a:lvl5pPr>
            <a:lvl6pPr marL="457200"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eaLnBrk="1" fontAlgn="auto" hangingPunct="1">
              <a:spcAft>
                <a:spcPts val="0"/>
              </a:spcAft>
              <a:defRPr/>
            </a:pPr>
            <a:r>
              <a:rPr lang="zh-CN" altLang="en-US" sz="3200" b="1" kern="0" dirty="0">
                <a:solidFill>
                  <a:schemeClr val="tx1"/>
                </a:solidFill>
                <a:latin typeface="微软雅黑" panose="020B0503020204020204" pitchFamily="34" charset="-122"/>
                <a:ea typeface="微软雅黑" panose="020B0503020204020204" pitchFamily="34" charset="-122"/>
              </a:rPr>
              <a:t>汇报提纲</a:t>
            </a:r>
            <a:endParaRPr lang="zh-CN" altLang="en-US" sz="3200" b="1" kern="0" dirty="0">
              <a:solidFill>
                <a:schemeClr val="tx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a:off x="762814" y="209889"/>
            <a:ext cx="7279699" cy="701187"/>
          </a:xfrm>
          <a:prstGeom prst="rect">
            <a:avLst/>
          </a:prstGeom>
        </p:spPr>
        <p:txBody>
          <a:bodyPr/>
          <a:lstStyle>
            <a:lvl1pPr algn="ctr" rtl="0" eaLnBrk="0" fontAlgn="base" hangingPunct="0">
              <a:spcBef>
                <a:spcPct val="0"/>
              </a:spcBef>
              <a:spcAft>
                <a:spcPct val="0"/>
              </a:spcAft>
              <a:defRPr sz="4000">
                <a:solidFill>
                  <a:schemeClr val="tx2"/>
                </a:solidFill>
                <a:latin typeface="+mj-lt"/>
                <a:ea typeface="+mj-ea"/>
                <a:cs typeface="+mj-cs"/>
              </a:defRPr>
            </a:lvl1pPr>
            <a:lvl2pPr algn="ctr" rtl="0" eaLnBrk="0" fontAlgn="base" hangingPunct="0">
              <a:spcBef>
                <a:spcPct val="0"/>
              </a:spcBef>
              <a:spcAft>
                <a:spcPct val="0"/>
              </a:spcAft>
              <a:defRPr sz="4000">
                <a:solidFill>
                  <a:schemeClr val="tx2"/>
                </a:solidFill>
                <a:latin typeface="黑体" panose="02010609060101010101" pitchFamily="2" charset="-122"/>
                <a:ea typeface="黑体" panose="02010609060101010101" pitchFamily="2" charset="-122"/>
              </a:defRPr>
            </a:lvl2pPr>
            <a:lvl3pPr algn="ctr" rtl="0" eaLnBrk="0" fontAlgn="base" hangingPunct="0">
              <a:spcBef>
                <a:spcPct val="0"/>
              </a:spcBef>
              <a:spcAft>
                <a:spcPct val="0"/>
              </a:spcAft>
              <a:defRPr sz="4000">
                <a:solidFill>
                  <a:schemeClr val="tx2"/>
                </a:solidFill>
                <a:latin typeface="黑体" panose="02010609060101010101" pitchFamily="2" charset="-122"/>
                <a:ea typeface="黑体" panose="02010609060101010101" pitchFamily="2" charset="-122"/>
              </a:defRPr>
            </a:lvl3pPr>
            <a:lvl4pPr algn="ctr" rtl="0" eaLnBrk="0" fontAlgn="base" hangingPunct="0">
              <a:spcBef>
                <a:spcPct val="0"/>
              </a:spcBef>
              <a:spcAft>
                <a:spcPct val="0"/>
              </a:spcAft>
              <a:defRPr sz="4000">
                <a:solidFill>
                  <a:schemeClr val="tx2"/>
                </a:solidFill>
                <a:latin typeface="黑体" panose="02010609060101010101" pitchFamily="2" charset="-122"/>
                <a:ea typeface="黑体" panose="02010609060101010101" pitchFamily="2" charset="-122"/>
              </a:defRPr>
            </a:lvl4pPr>
            <a:lvl5pPr algn="ctr" rtl="0" eaLnBrk="0" fontAlgn="base" hangingPunct="0">
              <a:spcBef>
                <a:spcPct val="0"/>
              </a:spcBef>
              <a:spcAft>
                <a:spcPct val="0"/>
              </a:spcAft>
              <a:defRPr sz="4000">
                <a:solidFill>
                  <a:schemeClr val="tx2"/>
                </a:solidFill>
                <a:latin typeface="黑体" panose="02010609060101010101" pitchFamily="2" charset="-122"/>
                <a:ea typeface="黑体" panose="02010609060101010101" pitchFamily="2" charset="-122"/>
              </a:defRPr>
            </a:lvl5pPr>
            <a:lvl6pPr marL="457200"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eaLnBrk="1" fontAlgn="auto" hangingPunct="1">
              <a:spcAft>
                <a:spcPts val="0"/>
              </a:spcAft>
              <a:defRPr/>
            </a:pPr>
            <a:r>
              <a:rPr lang="zh-CN" altLang="en-US" sz="3200" b="1" dirty="0">
                <a:solidFill>
                  <a:schemeClr val="tx1"/>
                </a:solidFill>
                <a:latin typeface="微软雅黑" panose="020B0503020204020204" pitchFamily="34" charset="-122"/>
                <a:ea typeface="微软雅黑" panose="020B0503020204020204" pitchFamily="34" charset="-122"/>
              </a:rPr>
              <a:t>关键技术</a:t>
            </a:r>
            <a:r>
              <a:rPr lang="en-US" altLang="zh-CN" sz="3200" b="1" dirty="0">
                <a:solidFill>
                  <a:schemeClr val="tx1"/>
                </a:solidFill>
                <a:latin typeface="微软雅黑" panose="020B0503020204020204" pitchFamily="34" charset="-122"/>
                <a:ea typeface="微软雅黑" panose="020B0503020204020204" pitchFamily="34" charset="-122"/>
              </a:rPr>
              <a:t>2</a:t>
            </a:r>
            <a:r>
              <a:rPr lang="zh-CN" altLang="en-US" sz="3200" b="1" dirty="0">
                <a:solidFill>
                  <a:schemeClr val="tx1"/>
                </a:solidFill>
                <a:latin typeface="微软雅黑" panose="020B0503020204020204" pitchFamily="34" charset="-122"/>
                <a:ea typeface="微软雅黑" panose="020B0503020204020204" pitchFamily="34" charset="-122"/>
              </a:rPr>
              <a:t>：入射角高精度测量及溯源</a:t>
            </a:r>
            <a:endParaRPr lang="zh-CN" altLang="en-US" sz="3200" b="1" dirty="0">
              <a:solidFill>
                <a:schemeClr val="tx1"/>
              </a:solidFill>
              <a:latin typeface="微软雅黑" panose="020B0503020204020204" pitchFamily="34" charset="-122"/>
              <a:ea typeface="微软雅黑" panose="020B0503020204020204" pitchFamily="34" charset="-122"/>
            </a:endParaRPr>
          </a:p>
        </p:txBody>
      </p:sp>
      <p:pic>
        <p:nvPicPr>
          <p:cNvPr id="3" name="Picture 2"/>
          <p:cNvPicPr>
            <a:picLocks noChangeAspect="1"/>
          </p:cNvPicPr>
          <p:nvPr/>
        </p:nvPicPr>
        <p:blipFill rotWithShape="1">
          <a:blip r:embed="rId1" cstate="print">
            <a:extLst>
              <a:ext uri="{28A0092B-C50C-407E-A947-70E740481C1C}">
                <a14:useLocalDpi xmlns:a14="http://schemas.microsoft.com/office/drawing/2010/main" val="0"/>
              </a:ext>
            </a:extLst>
          </a:blip>
          <a:srcRect t="17866" b="14865"/>
          <a:stretch>
            <a:fillRect/>
          </a:stretch>
        </p:blipFill>
        <p:spPr>
          <a:xfrm>
            <a:off x="4798973" y="4068478"/>
            <a:ext cx="1505719" cy="979973"/>
          </a:xfrm>
          <a:prstGeom prst="rect">
            <a:avLst/>
          </a:prstGeom>
        </p:spPr>
      </p:pic>
      <p:sp>
        <p:nvSpPr>
          <p:cNvPr id="4" name="Oval 3"/>
          <p:cNvSpPr/>
          <p:nvPr/>
        </p:nvSpPr>
        <p:spPr bwMode="auto">
          <a:xfrm>
            <a:off x="5370542" y="3108427"/>
            <a:ext cx="362582" cy="1202294"/>
          </a:xfrm>
          <a:prstGeom prst="ellipse">
            <a:avLst/>
          </a:prstGeom>
          <a:solidFill>
            <a:schemeClr val="accent3">
              <a:lumMod val="75000"/>
            </a:schemeClr>
          </a:solidFill>
          <a:ln w="19050" cap="flat" cmpd="sng">
            <a:solidFill>
              <a:schemeClr val="bg1"/>
            </a:solidFill>
            <a:bevel/>
          </a:ln>
          <a:effectLst/>
        </p:spPr>
        <p:txBody>
          <a:bodyPr wrap="square" rtlCol="0" anchor="ctr">
            <a:spAutoFit/>
          </a:bodyPr>
          <a:lstStyle/>
          <a:p>
            <a:pPr marL="342900" indent="-342900" algn="ctr" eaLnBrk="0" hangingPunct="0">
              <a:lnSpc>
                <a:spcPct val="150000"/>
              </a:lnSpc>
            </a:pPr>
            <a:endParaRPr lang="en-US" sz="1600"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876833" y="3180224"/>
            <a:ext cx="1982812" cy="979973"/>
          </a:xfrm>
          <a:prstGeom prst="rect">
            <a:avLst/>
          </a:prstGeom>
        </p:spPr>
      </p:pic>
      <p:cxnSp>
        <p:nvCxnSpPr>
          <p:cNvPr id="6" name="Straight Connector 5"/>
          <p:cNvCxnSpPr/>
          <p:nvPr/>
        </p:nvCxnSpPr>
        <p:spPr>
          <a:xfrm>
            <a:off x="3859645" y="3709574"/>
            <a:ext cx="1685229" cy="1"/>
          </a:xfrm>
          <a:prstGeom prst="line">
            <a:avLst/>
          </a:prstGeom>
          <a:ln w="38100">
            <a:solidFill>
              <a:srgbClr val="0070C0"/>
            </a:solidFill>
            <a:prstDash val="dash"/>
          </a:ln>
        </p:spPr>
        <p:style>
          <a:lnRef idx="1">
            <a:schemeClr val="accent1"/>
          </a:lnRef>
          <a:fillRef idx="0">
            <a:schemeClr val="accent1"/>
          </a:fillRef>
          <a:effectRef idx="0">
            <a:schemeClr val="accent1"/>
          </a:effectRef>
          <a:fontRef idx="minor">
            <a:schemeClr val="tx1"/>
          </a:fontRef>
        </p:style>
      </p:cxnSp>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t="27331" r="29726" b="27922"/>
          <a:stretch>
            <a:fillRect/>
          </a:stretch>
        </p:blipFill>
        <p:spPr>
          <a:xfrm rot="19975429">
            <a:off x="2330724" y="5611471"/>
            <a:ext cx="1264502" cy="673420"/>
          </a:xfrm>
          <a:prstGeom prst="rect">
            <a:avLst/>
          </a:prstGeom>
        </p:spPr>
      </p:pic>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t="27331" r="29726" b="27922"/>
          <a:stretch>
            <a:fillRect/>
          </a:stretch>
        </p:blipFill>
        <p:spPr>
          <a:xfrm rot="2604380">
            <a:off x="2040694" y="1502975"/>
            <a:ext cx="1264502" cy="673420"/>
          </a:xfrm>
          <a:prstGeom prst="rect">
            <a:avLst/>
          </a:prstGeom>
        </p:spPr>
      </p:pic>
      <p:sp>
        <p:nvSpPr>
          <p:cNvPr id="10" name="矩形: 圆角 3"/>
          <p:cNvSpPr/>
          <p:nvPr/>
        </p:nvSpPr>
        <p:spPr>
          <a:xfrm>
            <a:off x="7495237" y="3786296"/>
            <a:ext cx="3961001" cy="2645694"/>
          </a:xfrm>
          <a:prstGeom prst="roundRect">
            <a:avLst/>
          </a:prstGeom>
          <a:solidFill>
            <a:srgbClr val="BCFC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1" name="文本框 2"/>
          <p:cNvSpPr txBox="1"/>
          <p:nvPr/>
        </p:nvSpPr>
        <p:spPr bwMode="auto">
          <a:xfrm>
            <a:off x="7712784" y="3786296"/>
            <a:ext cx="3764480" cy="29618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rtlCol="0">
            <a:spAutoFit/>
          </a:bodyPr>
          <a:lstStyle/>
          <a:p>
            <a:pPr marL="285750" indent="-285750" algn="just">
              <a:lnSpc>
                <a:spcPct val="200000"/>
              </a:lnSpc>
              <a:buClr>
                <a:srgbClr val="FF0000"/>
              </a:buClr>
              <a:buFont typeface="Wingdings" panose="05000000000000000000" pitchFamily="2" charset="2"/>
              <a:buChar char="v"/>
            </a:pPr>
            <a:r>
              <a:rPr lang="zh-CN" altLang="en-US" sz="2000" dirty="0">
                <a:latin typeface="微软雅黑" panose="020B0503020204020204" pitchFamily="34" charset="-122"/>
                <a:ea typeface="微软雅黑" panose="020B0503020204020204" pitchFamily="34" charset="-122"/>
              </a:rPr>
              <a:t>精密转台精确调节角度</a:t>
            </a:r>
            <a:endParaRPr lang="en-US" altLang="zh-CN" sz="2000" dirty="0">
              <a:latin typeface="微软雅黑" panose="020B0503020204020204" pitchFamily="34" charset="-122"/>
              <a:ea typeface="微软雅黑" panose="020B0503020204020204" pitchFamily="34" charset="-122"/>
            </a:endParaRPr>
          </a:p>
          <a:p>
            <a:pPr marL="285750" indent="-285750" algn="just">
              <a:lnSpc>
                <a:spcPct val="200000"/>
              </a:lnSpc>
              <a:buClr>
                <a:srgbClr val="FF0000"/>
              </a:buClr>
              <a:buFont typeface="Wingdings" panose="05000000000000000000" pitchFamily="2" charset="2"/>
              <a:buChar char="v"/>
            </a:pPr>
            <a:r>
              <a:rPr lang="zh-CN" altLang="en-US" sz="2000" dirty="0">
                <a:latin typeface="微软雅黑" panose="020B0503020204020204" pitchFamily="34" charset="-122"/>
                <a:ea typeface="微软雅黑" panose="020B0503020204020204" pitchFamily="34" charset="-122"/>
              </a:rPr>
              <a:t>自准直仪准确定位法线位置</a:t>
            </a:r>
            <a:endParaRPr lang="en-US" altLang="zh-CN" sz="2000" dirty="0">
              <a:latin typeface="微软雅黑" panose="020B0503020204020204" pitchFamily="34" charset="-122"/>
              <a:ea typeface="微软雅黑" panose="020B0503020204020204" pitchFamily="34" charset="-122"/>
            </a:endParaRPr>
          </a:p>
          <a:p>
            <a:pPr marL="285750" indent="-285750" algn="just">
              <a:lnSpc>
                <a:spcPct val="200000"/>
              </a:lnSpc>
              <a:buClr>
                <a:srgbClr val="FF0000"/>
              </a:buClr>
              <a:buFont typeface="Wingdings" panose="05000000000000000000" pitchFamily="2" charset="2"/>
              <a:buChar char="v"/>
            </a:pPr>
            <a:r>
              <a:rPr lang="zh-CN" altLang="en-US" sz="2000" dirty="0">
                <a:latin typeface="微软雅黑" panose="020B0503020204020204" pitchFamily="34" charset="-122"/>
                <a:ea typeface="微软雅黑" panose="020B0503020204020204" pitchFamily="34" charset="-122"/>
              </a:rPr>
              <a:t>精密测角仪测量溯源入射角</a:t>
            </a:r>
            <a:endParaRPr lang="en-US" altLang="zh-CN" sz="2000" dirty="0">
              <a:latin typeface="微软雅黑" panose="020B0503020204020204" pitchFamily="34" charset="-122"/>
              <a:ea typeface="微软雅黑" panose="020B0503020204020204" pitchFamily="34" charset="-122"/>
            </a:endParaRPr>
          </a:p>
          <a:p>
            <a:pPr marL="285750" indent="-285750" algn="just">
              <a:lnSpc>
                <a:spcPct val="200000"/>
              </a:lnSpc>
              <a:buClr>
                <a:srgbClr val="FF0000"/>
              </a:buClr>
              <a:buFont typeface="Wingdings" panose="05000000000000000000" pitchFamily="2" charset="2"/>
              <a:buChar char="v"/>
            </a:pPr>
            <a:r>
              <a:rPr lang="zh-CN" altLang="en-US" sz="2000" dirty="0">
                <a:latin typeface="微软雅黑" panose="020B0503020204020204" pitchFamily="34" charset="-122"/>
                <a:ea typeface="微软雅黑" panose="020B0503020204020204" pitchFamily="34" charset="-122"/>
              </a:rPr>
              <a:t>角度测量误差</a:t>
            </a:r>
            <a:r>
              <a:rPr lang="en-US" altLang="zh-CN" sz="2000" dirty="0">
                <a:latin typeface="微软雅黑" panose="020B0503020204020204" pitchFamily="34" charset="-122"/>
                <a:ea typeface="微软雅黑" panose="020B0503020204020204" pitchFamily="34" charset="-122"/>
              </a:rPr>
              <a:t>&lt;3”</a:t>
            </a:r>
            <a:endParaRPr lang="en-US" altLang="zh-CN" sz="2000" dirty="0">
              <a:latin typeface="微软雅黑" panose="020B0503020204020204" pitchFamily="34" charset="-122"/>
              <a:ea typeface="微软雅黑" panose="020B0503020204020204" pitchFamily="34" charset="-122"/>
            </a:endParaRPr>
          </a:p>
          <a:p>
            <a:pPr algn="just">
              <a:lnSpc>
                <a:spcPct val="150000"/>
              </a:lnSpc>
              <a:buClr>
                <a:srgbClr val="FF0000"/>
              </a:buClr>
            </a:pPr>
            <a:endParaRPr lang="en-US" altLang="zh-CN" sz="2000" dirty="0">
              <a:latin typeface="微软雅黑" panose="020B0503020204020204" pitchFamily="34" charset="-122"/>
              <a:ea typeface="微软雅黑" panose="020B0503020204020204" pitchFamily="34" charset="-122"/>
            </a:endParaRPr>
          </a:p>
        </p:txBody>
      </p:sp>
      <p:sp>
        <p:nvSpPr>
          <p:cNvPr id="12" name="文本框 2"/>
          <p:cNvSpPr txBox="1"/>
          <p:nvPr/>
        </p:nvSpPr>
        <p:spPr bwMode="auto">
          <a:xfrm>
            <a:off x="5073504" y="5058119"/>
            <a:ext cx="1671616" cy="418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rtlCol="0">
            <a:spAutoFit/>
          </a:bodyPr>
          <a:lstStyle/>
          <a:p>
            <a:pPr algn="just">
              <a:lnSpc>
                <a:spcPct val="150000"/>
              </a:lnSpc>
              <a:buClr>
                <a:srgbClr val="FF0000"/>
              </a:buClr>
            </a:pPr>
            <a:r>
              <a:rPr lang="zh-CN" altLang="en-US" sz="1600" dirty="0">
                <a:latin typeface="微软雅黑" panose="020B0503020204020204" pitchFamily="34" charset="-122"/>
                <a:ea typeface="微软雅黑" panose="020B0503020204020204" pitchFamily="34" charset="-122"/>
              </a:rPr>
              <a:t>精密转台</a:t>
            </a:r>
            <a:endParaRPr lang="en-US" altLang="zh-CN" sz="1600" dirty="0">
              <a:latin typeface="微软雅黑" panose="020B0503020204020204" pitchFamily="34" charset="-122"/>
              <a:ea typeface="微软雅黑" panose="020B0503020204020204" pitchFamily="34" charset="-122"/>
            </a:endParaRPr>
          </a:p>
        </p:txBody>
      </p:sp>
      <p:sp>
        <p:nvSpPr>
          <p:cNvPr id="13" name="文本框 2"/>
          <p:cNvSpPr txBox="1"/>
          <p:nvPr/>
        </p:nvSpPr>
        <p:spPr bwMode="auto">
          <a:xfrm>
            <a:off x="2512050" y="2060660"/>
            <a:ext cx="904309" cy="418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rtlCol="0">
            <a:spAutoFit/>
          </a:bodyPr>
          <a:lstStyle/>
          <a:p>
            <a:pPr algn="just">
              <a:lnSpc>
                <a:spcPct val="150000"/>
              </a:lnSpc>
              <a:buClr>
                <a:srgbClr val="FF0000"/>
              </a:buClr>
            </a:pPr>
            <a:r>
              <a:rPr lang="zh-CN" altLang="en-US" sz="1600" dirty="0">
                <a:latin typeface="微软雅黑" panose="020B0503020204020204" pitchFamily="34" charset="-122"/>
                <a:ea typeface="微软雅黑" panose="020B0503020204020204" pitchFamily="34" charset="-122"/>
              </a:rPr>
              <a:t>测角仪</a:t>
            </a:r>
            <a:endParaRPr lang="en-US" altLang="zh-CN" sz="1600" dirty="0">
              <a:latin typeface="微软雅黑" panose="020B0503020204020204" pitchFamily="34" charset="-122"/>
              <a:ea typeface="微软雅黑" panose="020B0503020204020204" pitchFamily="34" charset="-122"/>
            </a:endParaRPr>
          </a:p>
        </p:txBody>
      </p:sp>
      <p:sp>
        <p:nvSpPr>
          <p:cNvPr id="14" name="文本框 2"/>
          <p:cNvSpPr txBox="1"/>
          <p:nvPr/>
        </p:nvSpPr>
        <p:spPr bwMode="auto">
          <a:xfrm>
            <a:off x="2594194" y="6117583"/>
            <a:ext cx="904309" cy="418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rtlCol="0">
            <a:spAutoFit/>
          </a:bodyPr>
          <a:lstStyle/>
          <a:p>
            <a:pPr algn="just">
              <a:lnSpc>
                <a:spcPct val="150000"/>
              </a:lnSpc>
              <a:buClr>
                <a:srgbClr val="FF0000"/>
              </a:buClr>
            </a:pPr>
            <a:r>
              <a:rPr lang="zh-CN" altLang="en-US" sz="1600" dirty="0">
                <a:latin typeface="微软雅黑" panose="020B0503020204020204" pitchFamily="34" charset="-122"/>
                <a:ea typeface="微软雅黑" panose="020B0503020204020204" pitchFamily="34" charset="-122"/>
              </a:rPr>
              <a:t>测角仪</a:t>
            </a:r>
            <a:endParaRPr lang="en-US" altLang="zh-CN" sz="1600" dirty="0">
              <a:latin typeface="微软雅黑" panose="020B0503020204020204" pitchFamily="34" charset="-122"/>
              <a:ea typeface="微软雅黑" panose="020B0503020204020204" pitchFamily="34" charset="-122"/>
            </a:endParaRPr>
          </a:p>
        </p:txBody>
      </p:sp>
      <p:sp>
        <p:nvSpPr>
          <p:cNvPr id="15" name="文本框 2"/>
          <p:cNvSpPr txBox="1"/>
          <p:nvPr/>
        </p:nvSpPr>
        <p:spPr bwMode="auto">
          <a:xfrm>
            <a:off x="2352166" y="4029829"/>
            <a:ext cx="1671616" cy="418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rtlCol="0">
            <a:spAutoFit/>
          </a:bodyPr>
          <a:lstStyle/>
          <a:p>
            <a:pPr algn="just">
              <a:lnSpc>
                <a:spcPct val="150000"/>
              </a:lnSpc>
              <a:buClr>
                <a:srgbClr val="FF0000"/>
              </a:buClr>
            </a:pPr>
            <a:r>
              <a:rPr lang="zh-CN" altLang="en-US" sz="1600" dirty="0">
                <a:latin typeface="微软雅黑" panose="020B0503020204020204" pitchFamily="34" charset="-122"/>
                <a:ea typeface="微软雅黑" panose="020B0503020204020204" pitchFamily="34" charset="-122"/>
              </a:rPr>
              <a:t>自准直仪</a:t>
            </a:r>
            <a:endParaRPr lang="en-US" altLang="zh-CN" sz="1600" dirty="0">
              <a:latin typeface="微软雅黑" panose="020B0503020204020204" pitchFamily="34" charset="-122"/>
              <a:ea typeface="微软雅黑" panose="020B0503020204020204" pitchFamily="34" charset="-122"/>
            </a:endParaRPr>
          </a:p>
        </p:txBody>
      </p:sp>
      <p:sp>
        <p:nvSpPr>
          <p:cNvPr id="18" name="Rectangle: Rounded Corners 17"/>
          <p:cNvSpPr/>
          <p:nvPr/>
        </p:nvSpPr>
        <p:spPr bwMode="auto">
          <a:xfrm>
            <a:off x="266450" y="3317977"/>
            <a:ext cx="1777365" cy="783193"/>
          </a:xfrm>
          <a:prstGeom prst="roundRect">
            <a:avLst/>
          </a:prstGeom>
        </p:spPr>
        <p:style>
          <a:lnRef idx="2">
            <a:schemeClr val="accent6"/>
          </a:lnRef>
          <a:fillRef idx="1">
            <a:schemeClr val="lt1"/>
          </a:fillRef>
          <a:effectRef idx="0">
            <a:schemeClr val="accent6"/>
          </a:effectRef>
          <a:fontRef idx="minor">
            <a:schemeClr val="dk1"/>
          </a:fontRef>
        </p:style>
        <p:txBody>
          <a:bodyPr wrap="square" rtlCol="0" anchor="ctr">
            <a:spAutoFit/>
          </a:bodyPr>
          <a:lstStyle/>
          <a:p>
            <a:pPr algn="ctr" eaLnBrk="0" hangingPunct="0"/>
            <a:r>
              <a:rPr lang="zh-CN" altLang="en-US" sz="2000" dirty="0"/>
              <a:t>准确测量</a:t>
            </a:r>
            <a:endParaRPr lang="en-US" altLang="zh-CN" sz="2000" dirty="0"/>
          </a:p>
          <a:p>
            <a:pPr algn="ctr" eaLnBrk="0" hangingPunct="0"/>
            <a:r>
              <a:rPr lang="zh-CN" altLang="en-US" sz="2000" dirty="0"/>
              <a:t>垂直位置</a:t>
            </a:r>
            <a:endParaRPr lang="en-US" sz="2000" dirty="0"/>
          </a:p>
        </p:txBody>
      </p:sp>
      <p:sp>
        <p:nvSpPr>
          <p:cNvPr id="20" name="Flowchart: Process 19"/>
          <p:cNvSpPr/>
          <p:nvPr/>
        </p:nvSpPr>
        <p:spPr bwMode="auto">
          <a:xfrm>
            <a:off x="2071742" y="5048451"/>
            <a:ext cx="1404208" cy="249174"/>
          </a:xfrm>
          <a:prstGeom prst="flowChartProcess">
            <a:avLst/>
          </a:prstGeom>
          <a:noFill/>
          <a:ln w="9525" cap="flat" cmpd="sng">
            <a:noFill/>
            <a:bevel/>
          </a:ln>
          <a:effectLst/>
        </p:spPr>
        <p:txBody>
          <a:bodyPr wrap="square" rtlCol="0" anchor="ctr">
            <a:spAutoFit/>
          </a:bodyPr>
          <a:lstStyle/>
          <a:p>
            <a:pPr marL="342900" indent="-342900" algn="ctr" eaLnBrk="0" hangingPunct="0">
              <a:lnSpc>
                <a:spcPct val="150000"/>
              </a:lnSpc>
            </a:pPr>
            <a:endParaRPr lang="en-US" sz="1600" dirty="0"/>
          </a:p>
        </p:txBody>
      </p:sp>
      <p:sp>
        <p:nvSpPr>
          <p:cNvPr id="21" name="Flowchart: Process 20"/>
          <p:cNvSpPr/>
          <p:nvPr/>
        </p:nvSpPr>
        <p:spPr bwMode="auto">
          <a:xfrm rot="19796730">
            <a:off x="2248322" y="5347701"/>
            <a:ext cx="1100189" cy="337378"/>
          </a:xfrm>
          <a:prstGeom prst="flowChartProcess">
            <a:avLst/>
          </a:prstGeom>
          <a:solidFill>
            <a:srgbClr val="0070C0"/>
          </a:solidFill>
          <a:ln w="9525" cap="flat" cmpd="sng">
            <a:solidFill>
              <a:srgbClr val="0070C0"/>
            </a:solidFill>
            <a:bevel/>
          </a:ln>
          <a:effectLst/>
        </p:spPr>
        <p:txBody>
          <a:bodyPr wrap="square" rtlCol="0" anchor="ctr">
            <a:spAutoFit/>
          </a:bodyPr>
          <a:lstStyle/>
          <a:p>
            <a:pPr marL="342900" indent="-342900" algn="ctr" eaLnBrk="0" hangingPunct="0">
              <a:lnSpc>
                <a:spcPct val="150000"/>
              </a:lnSpc>
            </a:pPr>
            <a:endParaRPr lang="en-US" sz="1600" dirty="0"/>
          </a:p>
        </p:txBody>
      </p:sp>
      <p:sp>
        <p:nvSpPr>
          <p:cNvPr id="22" name="Flowchart: Process 21"/>
          <p:cNvSpPr/>
          <p:nvPr/>
        </p:nvSpPr>
        <p:spPr bwMode="auto">
          <a:xfrm rot="2378490">
            <a:off x="2417186" y="1343787"/>
            <a:ext cx="1100189" cy="337378"/>
          </a:xfrm>
          <a:prstGeom prst="flowChartProcess">
            <a:avLst/>
          </a:prstGeom>
          <a:solidFill>
            <a:srgbClr val="0070C0"/>
          </a:solidFill>
          <a:ln w="9525" cap="flat" cmpd="sng">
            <a:solidFill>
              <a:srgbClr val="0070C0"/>
            </a:solidFill>
            <a:bevel/>
          </a:ln>
          <a:effectLst/>
        </p:spPr>
        <p:txBody>
          <a:bodyPr wrap="square" rtlCol="0" anchor="ctr">
            <a:spAutoFit/>
          </a:bodyPr>
          <a:lstStyle/>
          <a:p>
            <a:pPr marL="342900" indent="-342900" algn="ctr" eaLnBrk="0" hangingPunct="0">
              <a:lnSpc>
                <a:spcPct val="150000"/>
              </a:lnSpc>
            </a:pPr>
            <a:endParaRPr lang="en-US" sz="1600" dirty="0"/>
          </a:p>
        </p:txBody>
      </p:sp>
      <p:cxnSp>
        <p:nvCxnSpPr>
          <p:cNvPr id="24" name="Straight Connector 23"/>
          <p:cNvCxnSpPr>
            <a:stCxn id="22" idx="3"/>
          </p:cNvCxnSpPr>
          <p:nvPr/>
        </p:nvCxnSpPr>
        <p:spPr>
          <a:xfrm>
            <a:off x="3390882" y="1863426"/>
            <a:ext cx="2136202" cy="180678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a:endCxn id="21" idx="3"/>
          </p:cNvCxnSpPr>
          <p:nvPr/>
        </p:nvCxnSpPr>
        <p:spPr>
          <a:xfrm flipH="1">
            <a:off x="3274550" y="3737544"/>
            <a:ext cx="2270324" cy="150334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27" name="文本框 2"/>
          <p:cNvSpPr txBox="1"/>
          <p:nvPr/>
        </p:nvSpPr>
        <p:spPr bwMode="auto">
          <a:xfrm>
            <a:off x="3119473" y="965267"/>
            <a:ext cx="904309" cy="418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rtlCol="0">
            <a:spAutoFit/>
          </a:bodyPr>
          <a:lstStyle/>
          <a:p>
            <a:pPr algn="just">
              <a:lnSpc>
                <a:spcPct val="150000"/>
              </a:lnSpc>
              <a:buClr>
                <a:srgbClr val="FF0000"/>
              </a:buClr>
            </a:pPr>
            <a:r>
              <a:rPr lang="zh-CN" altLang="en-US" sz="1600" dirty="0">
                <a:latin typeface="微软雅黑" panose="020B0503020204020204" pitchFamily="34" charset="-122"/>
                <a:ea typeface="微软雅黑" panose="020B0503020204020204" pitchFamily="34" charset="-122"/>
              </a:rPr>
              <a:t>起偏臂</a:t>
            </a:r>
            <a:endParaRPr lang="en-US" altLang="zh-CN" sz="1600" dirty="0">
              <a:latin typeface="微软雅黑" panose="020B0503020204020204" pitchFamily="34" charset="-122"/>
              <a:ea typeface="微软雅黑" panose="020B0503020204020204" pitchFamily="34" charset="-122"/>
            </a:endParaRPr>
          </a:p>
        </p:txBody>
      </p:sp>
      <p:sp>
        <p:nvSpPr>
          <p:cNvPr id="28" name="文本框 2"/>
          <p:cNvSpPr txBox="1"/>
          <p:nvPr/>
        </p:nvSpPr>
        <p:spPr bwMode="auto">
          <a:xfrm>
            <a:off x="2880373" y="4631740"/>
            <a:ext cx="904309" cy="418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rtlCol="0">
            <a:spAutoFit/>
          </a:bodyPr>
          <a:lstStyle/>
          <a:p>
            <a:pPr algn="just">
              <a:lnSpc>
                <a:spcPct val="150000"/>
              </a:lnSpc>
              <a:buClr>
                <a:srgbClr val="FF0000"/>
              </a:buClr>
            </a:pPr>
            <a:r>
              <a:rPr lang="zh-CN" altLang="en-US" sz="1600" dirty="0">
                <a:latin typeface="微软雅黑" panose="020B0503020204020204" pitchFamily="34" charset="-122"/>
                <a:ea typeface="微软雅黑" panose="020B0503020204020204" pitchFamily="34" charset="-122"/>
              </a:rPr>
              <a:t>检偏臂</a:t>
            </a:r>
            <a:endParaRPr lang="en-US" altLang="zh-CN" sz="1600" dirty="0">
              <a:latin typeface="微软雅黑" panose="020B0503020204020204" pitchFamily="34" charset="-122"/>
              <a:ea typeface="微软雅黑" panose="020B0503020204020204" pitchFamily="34" charset="-122"/>
            </a:endParaRPr>
          </a:p>
        </p:txBody>
      </p:sp>
      <p:cxnSp>
        <p:nvCxnSpPr>
          <p:cNvPr id="30" name="Straight Connector 29"/>
          <p:cNvCxnSpPr/>
          <p:nvPr/>
        </p:nvCxnSpPr>
        <p:spPr>
          <a:xfrm>
            <a:off x="5527084" y="1431586"/>
            <a:ext cx="28050" cy="3922212"/>
          </a:xfrm>
          <a:prstGeom prst="line">
            <a:avLst/>
          </a:prstGeom>
        </p:spPr>
        <p:style>
          <a:lnRef idx="1">
            <a:schemeClr val="dk1"/>
          </a:lnRef>
          <a:fillRef idx="0">
            <a:schemeClr val="dk1"/>
          </a:fillRef>
          <a:effectRef idx="0">
            <a:schemeClr val="dk1"/>
          </a:effectRef>
          <a:fontRef idx="minor">
            <a:schemeClr val="tx1"/>
          </a:fontRef>
        </p:style>
      </p:cxnSp>
      <p:cxnSp>
        <p:nvCxnSpPr>
          <p:cNvPr id="32" name="Straight Connector 31"/>
          <p:cNvCxnSpPr/>
          <p:nvPr/>
        </p:nvCxnSpPr>
        <p:spPr>
          <a:xfrm flipH="1">
            <a:off x="4023782" y="3709573"/>
            <a:ext cx="3233023" cy="0"/>
          </a:xfrm>
          <a:prstGeom prst="line">
            <a:avLst/>
          </a:prstGeom>
        </p:spPr>
        <p:style>
          <a:lnRef idx="1">
            <a:schemeClr val="dk1"/>
          </a:lnRef>
          <a:fillRef idx="0">
            <a:schemeClr val="dk1"/>
          </a:fillRef>
          <a:effectRef idx="0">
            <a:schemeClr val="dk1"/>
          </a:effectRef>
          <a:fontRef idx="minor">
            <a:schemeClr val="tx1"/>
          </a:fontRef>
        </p:style>
      </p:cxnSp>
      <p:sp>
        <p:nvSpPr>
          <p:cNvPr id="33" name="Arc 32"/>
          <p:cNvSpPr/>
          <p:nvPr/>
        </p:nvSpPr>
        <p:spPr>
          <a:xfrm>
            <a:off x="5073504" y="3474100"/>
            <a:ext cx="45719" cy="45719"/>
          </a:xfrm>
          <a:prstGeom prst="arc">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4" name="Arc 33"/>
          <p:cNvSpPr/>
          <p:nvPr/>
        </p:nvSpPr>
        <p:spPr>
          <a:xfrm rot="14797765">
            <a:off x="5020304" y="3442602"/>
            <a:ext cx="366531" cy="365673"/>
          </a:xfrm>
          <a:prstGeom prst="arc">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5" name="Rectangle: Rounded Corners 34"/>
          <p:cNvSpPr/>
          <p:nvPr/>
        </p:nvSpPr>
        <p:spPr bwMode="auto">
          <a:xfrm>
            <a:off x="230205" y="1826867"/>
            <a:ext cx="1813611" cy="783193"/>
          </a:xfrm>
          <a:prstGeom prst="roundRect">
            <a:avLst/>
          </a:prstGeom>
        </p:spPr>
        <p:style>
          <a:lnRef idx="2">
            <a:schemeClr val="accent6"/>
          </a:lnRef>
          <a:fillRef idx="1">
            <a:schemeClr val="lt1"/>
          </a:fillRef>
          <a:effectRef idx="0">
            <a:schemeClr val="accent6"/>
          </a:effectRef>
          <a:fontRef idx="minor">
            <a:schemeClr val="dk1"/>
          </a:fontRef>
        </p:style>
        <p:txBody>
          <a:bodyPr wrap="square" rtlCol="0" anchor="ctr">
            <a:spAutoFit/>
          </a:bodyPr>
          <a:lstStyle/>
          <a:p>
            <a:pPr algn="ctr" eaLnBrk="0" hangingPunct="0"/>
            <a:r>
              <a:rPr lang="zh-CN" altLang="en-US" sz="2000" dirty="0"/>
              <a:t>通过精密测角仪测量溯源</a:t>
            </a:r>
            <a:endParaRPr lang="en-US" sz="2000" dirty="0"/>
          </a:p>
        </p:txBody>
      </p:sp>
      <p:sp>
        <p:nvSpPr>
          <p:cNvPr id="36" name="文本框 2"/>
          <p:cNvSpPr txBox="1"/>
          <p:nvPr/>
        </p:nvSpPr>
        <p:spPr bwMode="auto">
          <a:xfrm>
            <a:off x="4047096" y="2466130"/>
            <a:ext cx="1547959" cy="4181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rtlCol="0">
            <a:spAutoFit/>
          </a:bodyPr>
          <a:lstStyle/>
          <a:p>
            <a:pPr algn="just">
              <a:lnSpc>
                <a:spcPct val="150000"/>
              </a:lnSpc>
              <a:buClr>
                <a:srgbClr val="FF0000"/>
              </a:buClr>
            </a:pPr>
            <a:r>
              <a:rPr lang="zh-CN" altLang="en-US" sz="1600" dirty="0">
                <a:solidFill>
                  <a:srgbClr val="FF0000"/>
                </a:solidFill>
                <a:latin typeface="微软雅黑" panose="020B0503020204020204" pitchFamily="34" charset="-122"/>
                <a:ea typeface="微软雅黑" panose="020B0503020204020204" pitchFamily="34" charset="-122"/>
              </a:rPr>
              <a:t>入射角固定</a:t>
            </a:r>
            <a:r>
              <a:rPr lang="en-US" altLang="zh-CN" sz="1600" dirty="0">
                <a:solidFill>
                  <a:srgbClr val="FF0000"/>
                </a:solidFill>
                <a:latin typeface="微软雅黑" panose="020B0503020204020204" pitchFamily="34" charset="-122"/>
                <a:ea typeface="微软雅黑" panose="020B0503020204020204" pitchFamily="34" charset="-122"/>
              </a:rPr>
              <a:t>70°</a:t>
            </a:r>
            <a:endParaRPr lang="en-US" altLang="zh-CN" sz="1600" dirty="0">
              <a:solidFill>
                <a:srgbClr val="FF0000"/>
              </a:solidFill>
              <a:latin typeface="微软雅黑" panose="020B0503020204020204" pitchFamily="34" charset="-122"/>
              <a:ea typeface="微软雅黑" panose="020B0503020204020204" pitchFamily="34" charset="-122"/>
            </a:endParaRPr>
          </a:p>
        </p:txBody>
      </p:sp>
      <p:sp>
        <p:nvSpPr>
          <p:cNvPr id="29" name="矩形: 圆角 3"/>
          <p:cNvSpPr/>
          <p:nvPr/>
        </p:nvSpPr>
        <p:spPr>
          <a:xfrm>
            <a:off x="7475526" y="1052320"/>
            <a:ext cx="3980711" cy="2617889"/>
          </a:xfrm>
          <a:prstGeom prst="roundRect">
            <a:avLst/>
          </a:prstGeom>
          <a:solidFill>
            <a:srgbClr val="BCFC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zh-CN" altLang="en-US" sz="2000" dirty="0">
                <a:solidFill>
                  <a:schemeClr val="tx1"/>
                </a:solidFill>
                <a:latin typeface="微软雅黑" panose="020B0503020204020204" pitchFamily="34" charset="-122"/>
                <a:ea typeface="微软雅黑" panose="020B0503020204020204" pitchFamily="34" charset="-122"/>
              </a:rPr>
              <a:t>起偏臂和检偏臂横置</a:t>
            </a:r>
            <a:endParaRPr lang="en-US" altLang="zh-CN" sz="2000" dirty="0">
              <a:solidFill>
                <a:schemeClr val="tx1"/>
              </a:solidFill>
              <a:latin typeface="微软雅黑" panose="020B0503020204020204" pitchFamily="34" charset="-122"/>
              <a:ea typeface="微软雅黑" panose="020B0503020204020204" pitchFamily="34" charset="-122"/>
            </a:endParaRPr>
          </a:p>
          <a:p>
            <a:pPr>
              <a:lnSpc>
                <a:spcPct val="150000"/>
              </a:lnSpc>
            </a:pPr>
            <a:r>
              <a:rPr lang="zh-CN" altLang="en-US" sz="2000" dirty="0">
                <a:solidFill>
                  <a:schemeClr val="tx1"/>
                </a:solidFill>
                <a:latin typeface="微软雅黑" panose="020B0503020204020204" pitchFamily="34" charset="-122"/>
                <a:ea typeface="微软雅黑" panose="020B0503020204020204" pitchFamily="34" charset="-122"/>
              </a:rPr>
              <a:t>晶圆片竖直方向安放</a:t>
            </a:r>
            <a:endParaRPr lang="en-US" altLang="zh-CN" sz="2000" dirty="0">
              <a:solidFill>
                <a:schemeClr val="tx1"/>
              </a:solidFill>
              <a:latin typeface="微软雅黑" panose="020B0503020204020204" pitchFamily="34" charset="-122"/>
              <a:ea typeface="微软雅黑" panose="020B0503020204020204" pitchFamily="34" charset="-122"/>
            </a:endParaRPr>
          </a:p>
          <a:p>
            <a:pPr>
              <a:lnSpc>
                <a:spcPct val="150000"/>
              </a:lnSpc>
            </a:pPr>
            <a:r>
              <a:rPr lang="zh-CN" altLang="en-US" sz="2000" dirty="0">
                <a:solidFill>
                  <a:schemeClr val="tx1"/>
                </a:solidFill>
                <a:latin typeface="微软雅黑" panose="020B0503020204020204" pitchFamily="34" charset="-122"/>
                <a:ea typeface="微软雅黑" panose="020B0503020204020204" pitchFamily="34" charset="-122"/>
              </a:rPr>
              <a:t>静电吸附夹具垂直固定</a:t>
            </a:r>
            <a:r>
              <a:rPr lang="en-US" altLang="zh-CN" sz="2000" dirty="0">
                <a:solidFill>
                  <a:schemeClr val="tx1"/>
                </a:solidFill>
                <a:latin typeface="微软雅黑" panose="020B0503020204020204" pitchFamily="34" charset="-122"/>
                <a:ea typeface="微软雅黑" panose="020B0503020204020204" pitchFamily="34" charset="-122"/>
              </a:rPr>
              <a:t>12”</a:t>
            </a:r>
            <a:r>
              <a:rPr lang="zh-CN" altLang="en-US" sz="2000" dirty="0">
                <a:solidFill>
                  <a:schemeClr val="tx1"/>
                </a:solidFill>
                <a:latin typeface="微软雅黑" panose="020B0503020204020204" pitchFamily="34" charset="-122"/>
                <a:ea typeface="微软雅黑" panose="020B0503020204020204" pitchFamily="34" charset="-122"/>
              </a:rPr>
              <a:t>膜厚标准片</a:t>
            </a:r>
            <a:endParaRPr lang="zh-CN" altLang="en-US" sz="2000" dirty="0">
              <a:solidFill>
                <a:schemeClr val="tx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圆角矩形 10"/>
          <p:cNvSpPr/>
          <p:nvPr/>
        </p:nvSpPr>
        <p:spPr>
          <a:xfrm>
            <a:off x="6646439" y="1476551"/>
            <a:ext cx="4602965" cy="2982051"/>
          </a:xfrm>
          <a:prstGeom prst="roundRect">
            <a:avLst>
              <a:gd name="adj" fmla="val 6532"/>
            </a:avLst>
          </a:prstGeom>
          <a:no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p>
        </p:txBody>
      </p:sp>
      <p:sp>
        <p:nvSpPr>
          <p:cNvPr id="12" name="矩形 11"/>
          <p:cNvSpPr/>
          <p:nvPr/>
        </p:nvSpPr>
        <p:spPr>
          <a:xfrm>
            <a:off x="6853845" y="1532793"/>
            <a:ext cx="4188151" cy="2893100"/>
          </a:xfrm>
          <a:prstGeom prst="rect">
            <a:avLst/>
          </a:prstGeom>
        </p:spPr>
        <p:txBody>
          <a:bodyPr wrap="square">
            <a:spAutoFit/>
          </a:bodyPr>
          <a:lstStyle/>
          <a:p>
            <a:pPr marL="342900" indent="-342900" algn="just">
              <a:lnSpc>
                <a:spcPct val="130000"/>
              </a:lnSpc>
              <a:buFont typeface="Wingdings" panose="05000000000000000000" pitchFamily="2" charset="2"/>
              <a:buChar char="p"/>
            </a:pPr>
            <a:r>
              <a:rPr lang="en-US" altLang="zh-CN" sz="2000"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2000"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晶圆级膜厚制备技术</a:t>
            </a:r>
            <a:endParaRPr lang="en-US" altLang="zh-CN" sz="2000"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endParaRPr>
          </a:p>
          <a:p>
            <a:pPr algn="just">
              <a:lnSpc>
                <a:spcPct val="130000"/>
              </a:lnSpc>
            </a:pPr>
            <a:r>
              <a:rPr lang="en-US" altLang="zh-CN" sz="2000"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干式、湿式氧化法</a:t>
            </a:r>
            <a:endParaRPr lang="en-US" altLang="zh-CN" sz="2000" dirty="0">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algn="just">
              <a:lnSpc>
                <a:spcPct val="130000"/>
              </a:lnSpc>
              <a:buFont typeface="Wingdings" panose="05000000000000000000" pitchFamily="2" charset="2"/>
              <a:buChar char="p"/>
            </a:pPr>
            <a:r>
              <a:rPr lang="zh-CN" altLang="en-US" sz="2000"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工艺及环境条件研究</a:t>
            </a:r>
            <a:endParaRPr lang="en-US" altLang="zh-CN" sz="2000"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endParaRPr>
          </a:p>
          <a:p>
            <a:pPr algn="just">
              <a:lnSpc>
                <a:spcPct val="130000"/>
              </a:lnSpc>
            </a:pP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     温度、氧气流量、石英舟、</a:t>
            </a:r>
            <a:endParaRPr lang="en-US" altLang="zh-CN" sz="2000" dirty="0">
              <a:latin typeface="微软雅黑" panose="020B0503020204020204" pitchFamily="34" charset="-122"/>
              <a:ea typeface="微软雅黑" panose="020B0503020204020204" pitchFamily="34" charset="-122"/>
              <a:cs typeface="Times New Roman" panose="02020603050405020304" pitchFamily="18" charset="0"/>
            </a:endParaRPr>
          </a:p>
          <a:p>
            <a:pPr algn="just">
              <a:lnSpc>
                <a:spcPct val="130000"/>
              </a:lnSpc>
            </a:pPr>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湿气</a:t>
            </a:r>
            <a:endParaRPr lang="en-US" altLang="zh-CN" sz="2000"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algn="just">
              <a:lnSpc>
                <a:spcPct val="130000"/>
              </a:lnSpc>
              <a:buFont typeface="Wingdings" panose="05000000000000000000" pitchFamily="2" charset="2"/>
              <a:buChar char="p"/>
            </a:pPr>
            <a:r>
              <a:rPr lang="zh-CN" altLang="en-US" sz="2000"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膜厚标准片参数</a:t>
            </a:r>
            <a:endParaRPr lang="en-US" altLang="zh-CN" sz="2000"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endParaRPr>
          </a:p>
          <a:p>
            <a:pPr algn="just">
              <a:lnSpc>
                <a:spcPct val="130000"/>
              </a:lnSpc>
            </a:pP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     均匀性</a:t>
            </a:r>
            <a:endParaRPr lang="en-US" altLang="zh-CN" sz="2000" dirty="0">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7" name="图片 6"/>
          <p:cNvPicPr>
            <a:picLocks noChangeAspect="1"/>
          </p:cNvPicPr>
          <p:nvPr/>
        </p:nvPicPr>
        <p:blipFill>
          <a:blip r:embed="rId1"/>
          <a:stretch>
            <a:fillRect/>
          </a:stretch>
        </p:blipFill>
        <p:spPr>
          <a:xfrm>
            <a:off x="369081" y="1281747"/>
            <a:ext cx="5849964" cy="3678141"/>
          </a:xfrm>
          <a:prstGeom prst="rect">
            <a:avLst/>
          </a:prstGeom>
        </p:spPr>
      </p:pic>
      <p:sp>
        <p:nvSpPr>
          <p:cNvPr id="10" name="标题 1"/>
          <p:cNvSpPr txBox="1"/>
          <p:nvPr/>
        </p:nvSpPr>
        <p:spPr>
          <a:xfrm>
            <a:off x="-134601" y="245580"/>
            <a:ext cx="6212413" cy="701187"/>
          </a:xfrm>
          <a:prstGeom prst="rect">
            <a:avLst/>
          </a:prstGeom>
        </p:spPr>
        <p:txBody>
          <a:bodyPr/>
          <a:lstStyle>
            <a:lvl1pPr algn="ctr" rtl="0" eaLnBrk="0" fontAlgn="base" hangingPunct="0">
              <a:spcBef>
                <a:spcPct val="0"/>
              </a:spcBef>
              <a:spcAft>
                <a:spcPct val="0"/>
              </a:spcAft>
              <a:defRPr sz="4000">
                <a:solidFill>
                  <a:schemeClr val="tx2"/>
                </a:solidFill>
                <a:latin typeface="+mj-lt"/>
                <a:ea typeface="+mj-ea"/>
                <a:cs typeface="+mj-cs"/>
              </a:defRPr>
            </a:lvl1pPr>
            <a:lvl2pPr algn="ctr" rtl="0" eaLnBrk="0" fontAlgn="base" hangingPunct="0">
              <a:spcBef>
                <a:spcPct val="0"/>
              </a:spcBef>
              <a:spcAft>
                <a:spcPct val="0"/>
              </a:spcAft>
              <a:defRPr sz="4000">
                <a:solidFill>
                  <a:schemeClr val="tx2"/>
                </a:solidFill>
                <a:latin typeface="黑体" panose="02010609060101010101" pitchFamily="2" charset="-122"/>
                <a:ea typeface="黑体" panose="02010609060101010101" pitchFamily="2" charset="-122"/>
              </a:defRPr>
            </a:lvl2pPr>
            <a:lvl3pPr algn="ctr" rtl="0" eaLnBrk="0" fontAlgn="base" hangingPunct="0">
              <a:spcBef>
                <a:spcPct val="0"/>
              </a:spcBef>
              <a:spcAft>
                <a:spcPct val="0"/>
              </a:spcAft>
              <a:defRPr sz="4000">
                <a:solidFill>
                  <a:schemeClr val="tx2"/>
                </a:solidFill>
                <a:latin typeface="黑体" panose="02010609060101010101" pitchFamily="2" charset="-122"/>
                <a:ea typeface="黑体" panose="02010609060101010101" pitchFamily="2" charset="-122"/>
              </a:defRPr>
            </a:lvl3pPr>
            <a:lvl4pPr algn="ctr" rtl="0" eaLnBrk="0" fontAlgn="base" hangingPunct="0">
              <a:spcBef>
                <a:spcPct val="0"/>
              </a:spcBef>
              <a:spcAft>
                <a:spcPct val="0"/>
              </a:spcAft>
              <a:defRPr sz="4000">
                <a:solidFill>
                  <a:schemeClr val="tx2"/>
                </a:solidFill>
                <a:latin typeface="黑体" panose="02010609060101010101" pitchFamily="2" charset="-122"/>
                <a:ea typeface="黑体" panose="02010609060101010101" pitchFamily="2" charset="-122"/>
              </a:defRPr>
            </a:lvl4pPr>
            <a:lvl5pPr algn="ctr" rtl="0" eaLnBrk="0" fontAlgn="base" hangingPunct="0">
              <a:spcBef>
                <a:spcPct val="0"/>
              </a:spcBef>
              <a:spcAft>
                <a:spcPct val="0"/>
              </a:spcAft>
              <a:defRPr sz="4000">
                <a:solidFill>
                  <a:schemeClr val="tx2"/>
                </a:solidFill>
                <a:latin typeface="黑体" panose="02010609060101010101" pitchFamily="2" charset="-122"/>
                <a:ea typeface="黑体" panose="02010609060101010101" pitchFamily="2" charset="-122"/>
              </a:defRPr>
            </a:lvl5pPr>
            <a:lvl6pPr marL="457200"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eaLnBrk="1" fontAlgn="auto" hangingPunct="1">
              <a:spcAft>
                <a:spcPts val="0"/>
              </a:spcAft>
              <a:defRPr/>
            </a:pPr>
            <a:r>
              <a:rPr lang="zh-CN" altLang="en-US" sz="3200" b="1" dirty="0">
                <a:solidFill>
                  <a:schemeClr val="tx1"/>
                </a:solidFill>
                <a:latin typeface="微软雅黑" panose="020B0503020204020204" pitchFamily="34" charset="-122"/>
                <a:ea typeface="微软雅黑" panose="020B0503020204020204" pitchFamily="34" charset="-122"/>
              </a:rPr>
              <a:t>试制晶圆膜厚标准片</a:t>
            </a:r>
            <a:endParaRPr lang="zh-CN" altLang="en-US" sz="3200" b="1" dirty="0">
              <a:solidFill>
                <a:schemeClr val="tx1"/>
              </a:solidFill>
              <a:latin typeface="微软雅黑" panose="020B0503020204020204" pitchFamily="34" charset="-122"/>
              <a:ea typeface="微软雅黑" panose="020B0503020204020204" pitchFamily="34" charset="-122"/>
            </a:endParaRPr>
          </a:p>
        </p:txBody>
      </p:sp>
      <p:sp>
        <p:nvSpPr>
          <p:cNvPr id="16" name="下箭头 3"/>
          <p:cNvSpPr/>
          <p:nvPr/>
        </p:nvSpPr>
        <p:spPr>
          <a:xfrm rot="16200000">
            <a:off x="3614278" y="5623627"/>
            <a:ext cx="374073" cy="758215"/>
          </a:xfrm>
          <a:prstGeom prst="downArrow">
            <a:avLst/>
          </a:prstGeom>
          <a:solidFill>
            <a:schemeClr val="tx2">
              <a:lumMod val="20000"/>
              <a:lumOff val="8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1200"/>
              </a:spcBef>
            </a:pPr>
            <a:endParaRPr lang="zh-CN" altLang="en-US" sz="2400" b="1">
              <a:solidFill>
                <a:schemeClr val="accent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8" name="下箭头 44"/>
          <p:cNvSpPr/>
          <p:nvPr/>
        </p:nvSpPr>
        <p:spPr>
          <a:xfrm rot="16200000">
            <a:off x="7073025" y="5638719"/>
            <a:ext cx="374073" cy="758216"/>
          </a:xfrm>
          <a:prstGeom prst="downArrow">
            <a:avLst>
              <a:gd name="adj1" fmla="val 50000"/>
              <a:gd name="adj2" fmla="val 50000"/>
            </a:avLst>
          </a:prstGeom>
          <a:solidFill>
            <a:schemeClr val="tx2">
              <a:lumMod val="20000"/>
              <a:lumOff val="80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spcBef>
                <a:spcPts val="1200"/>
              </a:spcBef>
            </a:pPr>
            <a:endParaRPr lang="zh-CN" altLang="en-US" sz="2400" b="1">
              <a:solidFill>
                <a:schemeClr val="accent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 name="矩形 1"/>
          <p:cNvSpPr/>
          <p:nvPr/>
        </p:nvSpPr>
        <p:spPr bwMode="auto">
          <a:xfrm>
            <a:off x="4184878" y="5485595"/>
            <a:ext cx="2668967" cy="1066551"/>
          </a:xfrm>
          <a:prstGeom prst="rect">
            <a:avLst/>
          </a:prstGeom>
          <a:noFill/>
          <a:ln w="38100" cap="flat" cmpd="sng">
            <a:solidFill>
              <a:srgbClr val="FF0000"/>
            </a:solidFill>
            <a:bevel/>
          </a:ln>
          <a:effectLst/>
        </p:spPr>
        <p:txBody>
          <a:bodyPr wrap="square" rtlCol="0" anchor="ctr">
            <a:spAutoFit/>
          </a:bodyPr>
          <a:lstStyle/>
          <a:p>
            <a:pPr marL="342900" indent="-342900" algn="ctr" eaLnBrk="0" hangingPunct="0">
              <a:lnSpc>
                <a:spcPct val="150000"/>
              </a:lnSpc>
            </a:pPr>
            <a:endParaRPr lang="zh-CN" altLang="en-US" sz="1600" dirty="0"/>
          </a:p>
        </p:txBody>
      </p:sp>
      <p:sp>
        <p:nvSpPr>
          <p:cNvPr id="23" name="矩形 22"/>
          <p:cNvSpPr/>
          <p:nvPr/>
        </p:nvSpPr>
        <p:spPr bwMode="auto">
          <a:xfrm>
            <a:off x="1394584" y="5485595"/>
            <a:ext cx="2004970" cy="1066551"/>
          </a:xfrm>
          <a:prstGeom prst="rect">
            <a:avLst/>
          </a:prstGeom>
          <a:noFill/>
          <a:ln w="38100" cap="flat" cmpd="sng">
            <a:solidFill>
              <a:srgbClr val="FF0000"/>
            </a:solidFill>
            <a:bevel/>
          </a:ln>
          <a:effectLst/>
        </p:spPr>
        <p:txBody>
          <a:bodyPr wrap="square" rtlCol="0" anchor="ctr">
            <a:spAutoFit/>
          </a:bodyPr>
          <a:lstStyle/>
          <a:p>
            <a:pPr marL="342900" indent="-342900" algn="ctr" eaLnBrk="0" hangingPunct="0">
              <a:lnSpc>
                <a:spcPct val="150000"/>
              </a:lnSpc>
            </a:pPr>
            <a:endParaRPr lang="zh-CN" altLang="en-US" sz="1600" dirty="0"/>
          </a:p>
        </p:txBody>
      </p:sp>
      <p:sp>
        <p:nvSpPr>
          <p:cNvPr id="3" name="文本框 2"/>
          <p:cNvSpPr txBox="1"/>
          <p:nvPr/>
        </p:nvSpPr>
        <p:spPr bwMode="auto">
          <a:xfrm>
            <a:off x="1523741" y="5571848"/>
            <a:ext cx="2245359"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rtlCol="0">
            <a:spAutoFit/>
          </a:bodyPr>
          <a:lstStyle/>
          <a:p>
            <a:pPr>
              <a:spcBef>
                <a:spcPts val="1800"/>
              </a:spcBef>
            </a:pPr>
            <a:r>
              <a:rPr lang="zh-CN" altLang="en-US" sz="2000"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基体表面处理</a:t>
            </a:r>
            <a:endParaRPr lang="en-US" altLang="zh-CN" sz="2000"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endParaRPr>
          </a:p>
          <a:p>
            <a:pPr>
              <a:spcBef>
                <a:spcPts val="1200"/>
              </a:spcBef>
            </a:pPr>
            <a:r>
              <a:rPr lang="zh-CN" altLang="en-US" sz="2000"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基层材料选择</a:t>
            </a:r>
            <a:endParaRPr lang="zh-CN" altLang="en-US" sz="2000"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 name="文本框 3"/>
          <p:cNvSpPr txBox="1"/>
          <p:nvPr/>
        </p:nvSpPr>
        <p:spPr bwMode="auto">
          <a:xfrm>
            <a:off x="4320383" y="5571848"/>
            <a:ext cx="3176687"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rtlCol="0">
            <a:spAutoFit/>
          </a:bodyPr>
          <a:lstStyle/>
          <a:p>
            <a:pPr>
              <a:spcBef>
                <a:spcPts val="1200"/>
              </a:spcBef>
            </a:pPr>
            <a:r>
              <a:rPr lang="zh-CN" altLang="en-US" sz="2000"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氧化技术研究</a:t>
            </a:r>
            <a:endParaRPr lang="en-US" altLang="zh-CN" sz="2000"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endParaRPr>
          </a:p>
          <a:p>
            <a:pPr>
              <a:spcBef>
                <a:spcPts val="1200"/>
              </a:spcBef>
            </a:pPr>
            <a:r>
              <a:rPr lang="zh-CN" altLang="en-US" sz="2000"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压力、流量、温度场</a:t>
            </a:r>
            <a:endParaRPr lang="en-US" altLang="zh-CN" sz="2000"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6" name="矩形 25"/>
          <p:cNvSpPr/>
          <p:nvPr/>
        </p:nvSpPr>
        <p:spPr bwMode="auto">
          <a:xfrm>
            <a:off x="7666278" y="5485595"/>
            <a:ext cx="2418676" cy="1066551"/>
          </a:xfrm>
          <a:prstGeom prst="rect">
            <a:avLst/>
          </a:prstGeom>
          <a:noFill/>
          <a:ln w="38100" cap="flat" cmpd="sng">
            <a:solidFill>
              <a:srgbClr val="FF0000"/>
            </a:solidFill>
            <a:bevel/>
          </a:ln>
          <a:effectLst/>
        </p:spPr>
        <p:txBody>
          <a:bodyPr wrap="square" rtlCol="0" anchor="ctr">
            <a:spAutoFit/>
          </a:bodyPr>
          <a:lstStyle/>
          <a:p>
            <a:pPr marL="342900" indent="-342900" algn="ctr" eaLnBrk="0" hangingPunct="0">
              <a:lnSpc>
                <a:spcPct val="150000"/>
              </a:lnSpc>
            </a:pPr>
            <a:endParaRPr lang="zh-CN" altLang="en-US" sz="1600" dirty="0"/>
          </a:p>
        </p:txBody>
      </p:sp>
      <p:sp>
        <p:nvSpPr>
          <p:cNvPr id="27" name="文本框 26"/>
          <p:cNvSpPr txBox="1"/>
          <p:nvPr/>
        </p:nvSpPr>
        <p:spPr bwMode="auto">
          <a:xfrm>
            <a:off x="7756781" y="5818815"/>
            <a:ext cx="317668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rtlCol="0">
            <a:spAutoFit/>
          </a:bodyPr>
          <a:lstStyle/>
          <a:p>
            <a:pPr>
              <a:spcBef>
                <a:spcPts val="1200"/>
              </a:spcBef>
            </a:pPr>
            <a:r>
              <a:rPr lang="zh-CN" altLang="en-US" sz="2000"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高均匀性二氧化硅</a:t>
            </a:r>
            <a:endParaRPr lang="zh-CN" altLang="en-US" sz="2000"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5" name="Group 4"/>
          <p:cNvGrpSpPr/>
          <p:nvPr/>
        </p:nvGrpSpPr>
        <p:grpSpPr>
          <a:xfrm>
            <a:off x="4721525" y="4800922"/>
            <a:ext cx="1374475" cy="490438"/>
            <a:chOff x="3096429" y="4271925"/>
            <a:chExt cx="1374475" cy="490438"/>
          </a:xfrm>
        </p:grpSpPr>
        <p:sp>
          <p:nvSpPr>
            <p:cNvPr id="28" name="Text Box 5"/>
            <p:cNvSpPr txBox="1">
              <a:spLocks noChangeArrowheads="1"/>
            </p:cNvSpPr>
            <p:nvPr/>
          </p:nvSpPr>
          <p:spPr bwMode="auto">
            <a:xfrm>
              <a:off x="3096429" y="4271925"/>
              <a:ext cx="1356287" cy="454099"/>
            </a:xfrm>
            <a:prstGeom prst="rect">
              <a:avLst/>
            </a:prstGeom>
            <a:solidFill>
              <a:srgbClr val="0000CC"/>
            </a:solidFill>
            <a:ln>
              <a:noFill/>
            </a:ln>
          </p:spPr>
          <p:txBody>
            <a:bodyPr wrap="square">
              <a:spAutoFit/>
            </a:bodyPr>
            <a:lstStyle>
              <a:defPPr>
                <a:defRPr lang="zh-CN"/>
              </a:defPPr>
              <a:lvl1pPr>
                <a:defRPr sz="2800">
                  <a:latin typeface="黑体" panose="02010609060101010101" pitchFamily="2" charset="-122"/>
                  <a:ea typeface="黑体" panose="02010609060101010101" pitchFamily="2" charset="-122"/>
                </a:defRPr>
              </a:lvl1pPr>
              <a:lvl2pPr marL="742950" indent="-285750" eaLnBrk="0" hangingPunct="0">
                <a:defRPr>
                  <a:latin typeface="Arial" panose="020B0604020202020204" pitchFamily="34" charset="0"/>
                  <a:ea typeface="宋体" panose="02010600030101010101" pitchFamily="2" charset="-122"/>
                </a:defRPr>
              </a:lvl2pPr>
              <a:lvl3pPr marL="1143000" indent="-228600" eaLnBrk="0" hangingPunct="0">
                <a:defRPr>
                  <a:latin typeface="Arial" panose="020B0604020202020204" pitchFamily="34" charset="0"/>
                  <a:ea typeface="宋体" panose="02010600030101010101" pitchFamily="2" charset="-122"/>
                </a:defRPr>
              </a:lvl3pPr>
              <a:lvl4pPr marL="1600200" indent="-228600" eaLnBrk="0" hangingPunct="0">
                <a:defRPr>
                  <a:latin typeface="Arial" panose="020B0604020202020204" pitchFamily="34" charset="0"/>
                  <a:ea typeface="宋体" panose="02010600030101010101" pitchFamily="2" charset="-122"/>
                </a:defRPr>
              </a:lvl4pPr>
              <a:lvl5pPr marL="2057400" indent="-228600" eaLnBrk="0" hangingPunct="0">
                <a:defRPr>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latin typeface="Arial" panose="020B0604020202020204" pitchFamily="34" charset="0"/>
                  <a:ea typeface="宋体" panose="02010600030101010101" pitchFamily="2" charset="-122"/>
                </a:defRPr>
              </a:lvl9pPr>
            </a:lstStyle>
            <a:p>
              <a:pPr algn="just">
                <a:lnSpc>
                  <a:spcPts val="3000"/>
                </a:lnSpc>
              </a:pPr>
              <a:endParaRPr lang="zh-CN" altLang="en-US" sz="2400" b="1" dirty="0">
                <a:solidFill>
                  <a:srgbClr val="FFFF00"/>
                </a:solidFill>
                <a:latin typeface="微软雅黑" panose="020B0503020204020204" pitchFamily="34" charset="-122"/>
                <a:ea typeface="微软雅黑" panose="020B0503020204020204" pitchFamily="34" charset="-122"/>
              </a:endParaRPr>
            </a:p>
          </p:txBody>
        </p:sp>
        <p:sp>
          <p:nvSpPr>
            <p:cNvPr id="29" name="文本框 42"/>
            <p:cNvSpPr txBox="1"/>
            <p:nvPr/>
          </p:nvSpPr>
          <p:spPr>
            <a:xfrm>
              <a:off x="3189327" y="4300698"/>
              <a:ext cx="1281577" cy="461665"/>
            </a:xfrm>
            <a:prstGeom prst="rect">
              <a:avLst/>
            </a:prstGeom>
            <a:noFill/>
          </p:spPr>
          <p:txBody>
            <a:bodyPr wrap="square" rtlCol="0">
              <a:spAutoFit/>
            </a:bodyPr>
            <a:lstStyle/>
            <a:p>
              <a:r>
                <a:rPr lang="zh-CN" altLang="en-US" sz="2400" b="1" dirty="0">
                  <a:solidFill>
                    <a:srgbClr val="FFFF00"/>
                  </a:solidFill>
                  <a:latin typeface="微软雅黑" panose="020B0503020204020204" pitchFamily="34" charset="-122"/>
                  <a:ea typeface="微软雅黑" panose="020B0503020204020204" pitchFamily="34" charset="-122"/>
                </a:rPr>
                <a:t>热氧化</a:t>
              </a:r>
              <a:endParaRPr lang="en-US" altLang="zh-CN" sz="2400" b="1" dirty="0">
                <a:solidFill>
                  <a:srgbClr val="FFFF00"/>
                </a:solidFill>
                <a:latin typeface="微软雅黑" panose="020B0503020204020204" pitchFamily="34" charset="-122"/>
                <a:ea typeface="微软雅黑" panose="020B0503020204020204" pitchFamily="34" charset="-122"/>
              </a:endParaRPr>
            </a:p>
          </p:txBody>
        </p:sp>
      </p:grpSp>
      <p:sp>
        <p:nvSpPr>
          <p:cNvPr id="22" name="矩形: 圆角 3"/>
          <p:cNvSpPr/>
          <p:nvPr/>
        </p:nvSpPr>
        <p:spPr>
          <a:xfrm>
            <a:off x="682643" y="902153"/>
            <a:ext cx="1466872" cy="433424"/>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tx1"/>
                </a:solidFill>
                <a:latin typeface="微软雅黑" panose="020B0503020204020204" pitchFamily="34" charset="-122"/>
                <a:ea typeface="微软雅黑" panose="020B0503020204020204" pitchFamily="34" charset="-122"/>
              </a:rPr>
              <a:t>工艺原理</a:t>
            </a:r>
            <a:endParaRPr lang="zh-CN" altLang="en-US" sz="2400" b="1" dirty="0">
              <a:solidFill>
                <a:schemeClr val="tx1"/>
              </a:solidFill>
              <a:latin typeface="微软雅黑" panose="020B0503020204020204" pitchFamily="34" charset="-122"/>
              <a:ea typeface="微软雅黑" panose="020B0503020204020204" pitchFamily="34" charset="-122"/>
            </a:endParaRPr>
          </a:p>
        </p:txBody>
      </p:sp>
      <p:sp>
        <p:nvSpPr>
          <p:cNvPr id="24" name="矩形: 圆角 3"/>
          <p:cNvSpPr/>
          <p:nvPr/>
        </p:nvSpPr>
        <p:spPr>
          <a:xfrm>
            <a:off x="6262368" y="898557"/>
            <a:ext cx="1466872" cy="433424"/>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tx1"/>
                </a:solidFill>
                <a:latin typeface="微软雅黑" panose="020B0503020204020204" pitchFamily="34" charset="-122"/>
                <a:ea typeface="微软雅黑" panose="020B0503020204020204" pitchFamily="34" charset="-122"/>
              </a:rPr>
              <a:t>研究内容</a:t>
            </a:r>
            <a:endParaRPr lang="zh-CN" altLang="en-US" sz="2400" b="1" dirty="0">
              <a:solidFill>
                <a:schemeClr val="tx1"/>
              </a:solidFill>
              <a:latin typeface="微软雅黑" panose="020B0503020204020204" pitchFamily="34" charset="-122"/>
              <a:ea typeface="微软雅黑" panose="020B0503020204020204" pitchFamily="34" charset="-122"/>
            </a:endParaRPr>
          </a:p>
        </p:txBody>
      </p:sp>
      <p:sp>
        <p:nvSpPr>
          <p:cNvPr id="25" name="矩形: 圆角 3"/>
          <p:cNvSpPr/>
          <p:nvPr/>
        </p:nvSpPr>
        <p:spPr>
          <a:xfrm>
            <a:off x="661148" y="4952066"/>
            <a:ext cx="1466872" cy="433424"/>
          </a:xfrm>
          <a:prstGeom prst="round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tx1"/>
                </a:solidFill>
                <a:latin typeface="微软雅黑" panose="020B0503020204020204" pitchFamily="34" charset="-122"/>
                <a:ea typeface="微软雅黑" panose="020B0503020204020204" pitchFamily="34" charset="-122"/>
              </a:rPr>
              <a:t>技术特点</a:t>
            </a:r>
            <a:endParaRPr lang="zh-CN" altLang="en-US" sz="2400" b="1" dirty="0">
              <a:solidFill>
                <a:schemeClr val="tx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6"/>
          <p:cNvSpPr/>
          <p:nvPr/>
        </p:nvSpPr>
        <p:spPr>
          <a:xfrm>
            <a:off x="947378" y="266918"/>
            <a:ext cx="7901654" cy="584775"/>
          </a:xfrm>
          <a:prstGeom prst="rect">
            <a:avLst/>
          </a:prstGeom>
          <a:noFill/>
          <a:ln w="9525">
            <a:noFill/>
          </a:ln>
        </p:spPr>
        <p:txBody>
          <a:bodyPr wrap="square">
            <a:spAutoFit/>
          </a:bodyPr>
          <a:lstStyle/>
          <a:p>
            <a:r>
              <a:rPr lang="zh-CN" altLang="en-US" sz="3200" b="1" dirty="0">
                <a:latin typeface="微软雅黑" panose="020B0503020204020204" pitchFamily="34" charset="-122"/>
                <a:ea typeface="微软雅黑" panose="020B0503020204020204" pitchFamily="34" charset="-122"/>
              </a:rPr>
              <a:t>考核指标</a:t>
            </a:r>
            <a:endParaRPr lang="zh-CN" altLang="en-US" sz="3200" b="1" dirty="0">
              <a:latin typeface="微软雅黑" panose="020B0503020204020204" pitchFamily="34" charset="-122"/>
              <a:ea typeface="微软雅黑" panose="020B0503020204020204" pitchFamily="34" charset="-122"/>
            </a:endParaRPr>
          </a:p>
        </p:txBody>
      </p:sp>
      <p:graphicFrame>
        <p:nvGraphicFramePr>
          <p:cNvPr id="7" name="Table 7"/>
          <p:cNvGraphicFramePr>
            <a:graphicFrameLocks noGrp="1"/>
          </p:cNvGraphicFramePr>
          <p:nvPr/>
        </p:nvGraphicFramePr>
        <p:xfrm>
          <a:off x="1670304" y="2132294"/>
          <a:ext cx="8396273" cy="2842042"/>
        </p:xfrm>
        <a:graphic>
          <a:graphicData uri="http://schemas.openxmlformats.org/drawingml/2006/table">
            <a:tbl>
              <a:tblPr firstRow="1" bandRow="1">
                <a:tableStyleId>{5940675A-B579-460E-94D1-54222C63F5DA}</a:tableStyleId>
              </a:tblPr>
              <a:tblGrid>
                <a:gridCol w="1306044"/>
                <a:gridCol w="7090229"/>
              </a:tblGrid>
              <a:tr h="924694">
                <a:tc>
                  <a:txBody>
                    <a:bodyPr/>
                    <a:lstStyle/>
                    <a:p>
                      <a:pPr algn="ctr">
                        <a:lnSpc>
                          <a:spcPct val="150000"/>
                        </a:lnSpc>
                      </a:pPr>
                      <a:r>
                        <a:rPr lang="en-US" sz="2000" dirty="0">
                          <a:latin typeface="微软雅黑" panose="020B0503020204020204" pitchFamily="34" charset="-122"/>
                          <a:ea typeface="微软雅黑" panose="020B0503020204020204" pitchFamily="34" charset="-122"/>
                        </a:rPr>
                        <a:t> 1</a:t>
                      </a:r>
                      <a:endParaRPr lang="en-US" sz="2000" dirty="0">
                        <a:latin typeface="微软雅黑" panose="020B0503020204020204" pitchFamily="34" charset="-122"/>
                        <a:ea typeface="微软雅黑" panose="020B0503020204020204" pitchFamily="34" charset="-122"/>
                      </a:endParaRPr>
                    </a:p>
                  </a:txBody>
                  <a:tcPr anchor="ctr"/>
                </a:tc>
                <a:tc>
                  <a:txBody>
                    <a:bodyPr/>
                    <a:lstStyle/>
                    <a:p>
                      <a:pPr>
                        <a:lnSpc>
                          <a:spcPct val="150000"/>
                        </a:lnSpc>
                      </a:pPr>
                      <a:r>
                        <a:rPr lang="zh-CN" altLang="en-US" sz="2000" dirty="0">
                          <a:latin typeface="微软雅黑" panose="020B0503020204020204" pitchFamily="34" charset="-122"/>
                          <a:ea typeface="微软雅黑" panose="020B0503020204020204" pitchFamily="34" charset="-122"/>
                        </a:rPr>
                        <a:t>晶圆级膜厚直接溯源标准装置，测量范围：</a:t>
                      </a:r>
                      <a:r>
                        <a:rPr lang="en-US" altLang="zh-CN" sz="2000" kern="100" dirty="0">
                          <a:latin typeface="微软雅黑" panose="020B0503020204020204" pitchFamily="34" charset="-122"/>
                          <a:ea typeface="微软雅黑" panose="020B0503020204020204" pitchFamily="34" charset="-122"/>
                        </a:rPr>
                        <a:t>(1~1000)nm</a:t>
                      </a:r>
                      <a:r>
                        <a:rPr lang="zh-CN" altLang="en-US" sz="2000" kern="100" dirty="0">
                          <a:latin typeface="微软雅黑" panose="020B0503020204020204" pitchFamily="34" charset="-122"/>
                          <a:ea typeface="微软雅黑" panose="020B0503020204020204" pitchFamily="34" charset="-122"/>
                        </a:rPr>
                        <a:t>；</a:t>
                      </a:r>
                      <a:endParaRPr lang="en-US" altLang="zh-CN" sz="2000" kern="100" dirty="0">
                        <a:latin typeface="微软雅黑" panose="020B0503020204020204" pitchFamily="34" charset="-122"/>
                        <a:ea typeface="微软雅黑" panose="020B0503020204020204" pitchFamily="34" charset="-122"/>
                      </a:endParaRPr>
                    </a:p>
                    <a:p>
                      <a:pPr>
                        <a:lnSpc>
                          <a:spcPct val="150000"/>
                        </a:lnSpc>
                      </a:pPr>
                      <a:r>
                        <a:rPr lang="zh-CN" altLang="en-US" sz="2000" kern="100" dirty="0">
                          <a:latin typeface="微软雅黑" panose="020B0503020204020204" pitchFamily="34" charset="-122"/>
                          <a:ea typeface="微软雅黑" panose="020B0503020204020204" pitchFamily="34" charset="-122"/>
                        </a:rPr>
                        <a:t>晶圆片尺寸：</a:t>
                      </a:r>
                      <a:r>
                        <a:rPr lang="en-US" altLang="zh-CN" sz="2000" dirty="0">
                          <a:latin typeface="微软雅黑" panose="020B0503020204020204" pitchFamily="34" charset="-122"/>
                          <a:ea typeface="微软雅黑" panose="020B0503020204020204" pitchFamily="34" charset="-122"/>
                        </a:rPr>
                        <a:t>6“</a:t>
                      </a:r>
                      <a:r>
                        <a:rPr lang="en-US" altLang="zh-CN" sz="2000" kern="100" dirty="0">
                          <a:latin typeface="微软雅黑" panose="020B0503020204020204" pitchFamily="34" charset="-122"/>
                          <a:ea typeface="微软雅黑" panose="020B0503020204020204" pitchFamily="34" charset="-122"/>
                        </a:rPr>
                        <a:t>~12</a:t>
                      </a:r>
                      <a:r>
                        <a:rPr lang="en-US" altLang="zh-CN" sz="2000" dirty="0">
                          <a:latin typeface="微软雅黑" panose="020B0503020204020204" pitchFamily="34" charset="-122"/>
                          <a:ea typeface="微软雅黑" panose="020B0503020204020204" pitchFamily="34" charset="-122"/>
                        </a:rPr>
                        <a:t>”</a:t>
                      </a:r>
                      <a:r>
                        <a:rPr lang="zh-CN" altLang="en-US" sz="2000" kern="100" dirty="0">
                          <a:latin typeface="微软雅黑" panose="020B0503020204020204" pitchFamily="34" charset="-122"/>
                          <a:ea typeface="微软雅黑" panose="020B0503020204020204" pitchFamily="34" charset="-122"/>
                        </a:rPr>
                        <a:t>；标准测量不确定度：≤</a:t>
                      </a:r>
                      <a:r>
                        <a:rPr lang="en-US" altLang="zh-CN" sz="2000" kern="100" dirty="0">
                          <a:latin typeface="微软雅黑" panose="020B0503020204020204" pitchFamily="34" charset="-122"/>
                          <a:ea typeface="微软雅黑" panose="020B0503020204020204" pitchFamily="34" charset="-122"/>
                        </a:rPr>
                        <a:t>0.2nm</a:t>
                      </a:r>
                      <a:r>
                        <a:rPr lang="zh-CN" altLang="en-US" sz="2000" kern="100" dirty="0">
                          <a:latin typeface="微软雅黑" panose="020B0503020204020204" pitchFamily="34" charset="-122"/>
                          <a:ea typeface="微软雅黑" panose="020B0503020204020204" pitchFamily="34" charset="-122"/>
                        </a:rPr>
                        <a:t>。</a:t>
                      </a:r>
                      <a:endParaRPr lang="en-US" altLang="zh-CN" sz="2000" kern="100" dirty="0">
                        <a:latin typeface="微软雅黑" panose="020B0503020204020204" pitchFamily="34" charset="-122"/>
                        <a:ea typeface="微软雅黑" panose="020B0503020204020204" pitchFamily="34" charset="-122"/>
                      </a:endParaRPr>
                    </a:p>
                    <a:p>
                      <a:pPr>
                        <a:lnSpc>
                          <a:spcPct val="150000"/>
                        </a:lnSpc>
                      </a:pPr>
                      <a:r>
                        <a:rPr lang="zh-CN" altLang="en-US" sz="2000" kern="100" dirty="0">
                          <a:latin typeface="微软雅黑" panose="020B0503020204020204" pitchFamily="34" charset="-122"/>
                          <a:ea typeface="微软雅黑" panose="020B0503020204020204" pitchFamily="34" charset="-122"/>
                        </a:rPr>
                        <a:t>试制</a:t>
                      </a:r>
                      <a:r>
                        <a:rPr lang="en-US" altLang="zh-CN" sz="2000" kern="100" dirty="0">
                          <a:latin typeface="微软雅黑" panose="020B0503020204020204" pitchFamily="34" charset="-122"/>
                          <a:ea typeface="微软雅黑" panose="020B0503020204020204" pitchFamily="34" charset="-122"/>
                        </a:rPr>
                        <a:t>6”~8”</a:t>
                      </a:r>
                      <a:r>
                        <a:rPr lang="zh-CN" altLang="en-US" sz="2000" kern="100" dirty="0">
                          <a:latin typeface="微软雅黑" panose="020B0503020204020204" pitchFamily="34" charset="-122"/>
                          <a:ea typeface="微软雅黑" panose="020B0503020204020204" pitchFamily="34" charset="-122"/>
                        </a:rPr>
                        <a:t>膜厚片，均匀性</a:t>
                      </a:r>
                      <a:r>
                        <a:rPr lang="en-US" altLang="zh-CN" sz="2000" b="0" kern="100" dirty="0">
                          <a:effectLst/>
                          <a:latin typeface="微软雅黑" panose="020B0503020204020204" pitchFamily="34" charset="-122"/>
                          <a:ea typeface="微软雅黑" panose="020B0503020204020204" pitchFamily="34" charset="-122"/>
                        </a:rPr>
                        <a:t>&lt;5%</a:t>
                      </a:r>
                      <a:r>
                        <a:rPr lang="zh-CN" altLang="en-US" sz="2000" b="0" kern="100" dirty="0">
                          <a:effectLst/>
                          <a:latin typeface="微软雅黑" panose="020B0503020204020204" pitchFamily="34" charset="-122"/>
                          <a:ea typeface="微软雅黑" panose="020B0503020204020204" pitchFamily="34" charset="-122"/>
                        </a:rPr>
                        <a:t>。</a:t>
                      </a:r>
                      <a:endParaRPr lang="en-US" sz="2000" dirty="0">
                        <a:latin typeface="微软雅黑" panose="020B0503020204020204" pitchFamily="34" charset="-122"/>
                        <a:ea typeface="微软雅黑" panose="020B0503020204020204" pitchFamily="34" charset="-122"/>
                      </a:endParaRPr>
                    </a:p>
                  </a:txBody>
                  <a:tcPr/>
                </a:tc>
              </a:tr>
              <a:tr h="1432850">
                <a:tc>
                  <a:txBody>
                    <a:bodyPr/>
                    <a:lstStyle/>
                    <a:p>
                      <a:pPr algn="ctr"/>
                      <a:r>
                        <a:rPr lang="en-US" sz="2000" dirty="0"/>
                        <a:t>2</a:t>
                      </a:r>
                      <a:endParaRPr lang="en-US" sz="2000" dirty="0"/>
                    </a:p>
                  </a:txBody>
                  <a:tcPr anchor="ctr"/>
                </a:tc>
                <a:tc>
                  <a:txBody>
                    <a:bodyPr/>
                    <a:lstStyle/>
                    <a:p>
                      <a:pPr>
                        <a:spcBef>
                          <a:spcPts val="600"/>
                        </a:spcBef>
                        <a:spcAft>
                          <a:spcPts val="600"/>
                        </a:spcAft>
                      </a:pPr>
                      <a:r>
                        <a:rPr lang="zh-CN" altLang="en-US" sz="2000" kern="100" dirty="0">
                          <a:latin typeface="微软雅黑" panose="020B0503020204020204" pitchFamily="34" charset="-122"/>
                          <a:ea typeface="微软雅黑" panose="020B0503020204020204" pitchFamily="34" charset="-122"/>
                        </a:rPr>
                        <a:t>发表</a:t>
                      </a:r>
                      <a:r>
                        <a:rPr lang="en-US" altLang="zh-CN" sz="2000" kern="100" dirty="0">
                          <a:latin typeface="微软雅黑" panose="020B0503020204020204" pitchFamily="34" charset="-122"/>
                          <a:ea typeface="微软雅黑" panose="020B0503020204020204" pitchFamily="34" charset="-122"/>
                        </a:rPr>
                        <a:t>2</a:t>
                      </a:r>
                      <a:r>
                        <a:rPr lang="zh-CN" altLang="en-US" sz="2000" kern="100" dirty="0">
                          <a:latin typeface="微软雅黑" panose="020B0503020204020204" pitchFamily="34" charset="-122"/>
                          <a:ea typeface="微软雅黑" panose="020B0503020204020204" pitchFamily="34" charset="-122"/>
                        </a:rPr>
                        <a:t>篇</a:t>
                      </a:r>
                      <a:r>
                        <a:rPr lang="en-US" altLang="zh-CN" sz="2000" kern="100" dirty="0">
                          <a:latin typeface="微软雅黑" panose="020B0503020204020204" pitchFamily="34" charset="-122"/>
                          <a:ea typeface="微软雅黑" panose="020B0503020204020204" pitchFamily="34" charset="-122"/>
                        </a:rPr>
                        <a:t>EI</a:t>
                      </a:r>
                      <a:r>
                        <a:rPr lang="zh-CN" altLang="en-US" sz="2000" kern="100" dirty="0">
                          <a:latin typeface="微软雅黑" panose="020B0503020204020204" pitchFamily="34" charset="-122"/>
                          <a:ea typeface="微软雅黑" panose="020B0503020204020204" pitchFamily="34" charset="-122"/>
                        </a:rPr>
                        <a:t>及核心论文，</a:t>
                      </a:r>
                      <a:r>
                        <a:rPr lang="en-US" altLang="zh-CN" sz="2000" kern="100" dirty="0">
                          <a:latin typeface="微软雅黑" panose="020B0503020204020204" pitchFamily="34" charset="-122"/>
                          <a:ea typeface="微软雅黑" panose="020B0503020204020204" pitchFamily="34" charset="-122"/>
                        </a:rPr>
                        <a:t>1</a:t>
                      </a:r>
                      <a:r>
                        <a:rPr lang="zh-CN" altLang="en-US" sz="2000" kern="100" dirty="0">
                          <a:latin typeface="微软雅黑" panose="020B0503020204020204" pitchFamily="34" charset="-122"/>
                          <a:ea typeface="微软雅黑" panose="020B0503020204020204" pitchFamily="34" charset="-122"/>
                        </a:rPr>
                        <a:t>篇专利。</a:t>
                      </a:r>
                      <a:endParaRPr lang="en-US" sz="2000" dirty="0"/>
                    </a:p>
                  </a:txBody>
                  <a:tcPr anchor="ctr"/>
                </a:tc>
              </a:tr>
            </a:tbl>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6"/>
          <p:cNvSpPr/>
          <p:nvPr/>
        </p:nvSpPr>
        <p:spPr>
          <a:xfrm>
            <a:off x="947378" y="266918"/>
            <a:ext cx="7901654" cy="584775"/>
          </a:xfrm>
          <a:prstGeom prst="rect">
            <a:avLst/>
          </a:prstGeom>
          <a:noFill/>
          <a:ln w="9525">
            <a:noFill/>
          </a:ln>
        </p:spPr>
        <p:txBody>
          <a:bodyPr wrap="square">
            <a:spAutoFit/>
          </a:bodyPr>
          <a:lstStyle/>
          <a:p>
            <a:r>
              <a:rPr lang="zh-CN" altLang="en-US" sz="3200" b="1" dirty="0">
                <a:latin typeface="微软雅黑" panose="020B0503020204020204" pitchFamily="34" charset="-122"/>
                <a:ea typeface="微软雅黑" panose="020B0503020204020204" pitchFamily="34" charset="-122"/>
              </a:rPr>
              <a:t>进度安排</a:t>
            </a:r>
            <a:endParaRPr lang="zh-CN" altLang="en-US" sz="3200" b="1" dirty="0">
              <a:latin typeface="微软雅黑" panose="020B0503020204020204" pitchFamily="34" charset="-122"/>
              <a:ea typeface="微软雅黑" panose="020B0503020204020204" pitchFamily="34" charset="-122"/>
            </a:endParaRPr>
          </a:p>
        </p:txBody>
      </p:sp>
      <p:graphicFrame>
        <p:nvGraphicFramePr>
          <p:cNvPr id="4" name="表格 3"/>
          <p:cNvGraphicFramePr>
            <a:graphicFrameLocks noGrp="1"/>
          </p:cNvGraphicFramePr>
          <p:nvPr/>
        </p:nvGraphicFramePr>
        <p:xfrm>
          <a:off x="1226068" y="1050242"/>
          <a:ext cx="9739863" cy="5303510"/>
        </p:xfrm>
        <a:graphic>
          <a:graphicData uri="http://schemas.openxmlformats.org/drawingml/2006/table">
            <a:tbl>
              <a:tblPr>
                <a:tableStyleId>{E8B1032C-EA38-4F05-BA0D-38AFFFC7BED3}</a:tableStyleId>
              </a:tblPr>
              <a:tblGrid>
                <a:gridCol w="1035478"/>
                <a:gridCol w="4325816"/>
                <a:gridCol w="4378569"/>
              </a:tblGrid>
              <a:tr h="760739">
                <a:tc>
                  <a:txBody>
                    <a:bodyPr/>
                    <a:lstStyle/>
                    <a:p>
                      <a:pPr algn="ctr">
                        <a:lnSpc>
                          <a:spcPct val="150000"/>
                        </a:lnSpc>
                      </a:pPr>
                      <a:r>
                        <a:rPr lang="en-US" sz="2000" b="1" dirty="0">
                          <a:effectLst/>
                          <a:latin typeface="微软雅黑" panose="020B0503020204020204" pitchFamily="34" charset="-122"/>
                          <a:ea typeface="微软雅黑" panose="020B0503020204020204" pitchFamily="34" charset="-122"/>
                        </a:rPr>
                        <a:t> </a:t>
                      </a:r>
                      <a:endParaRPr lang="zh-CN" sz="2000" b="1"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108000" marR="108000" marT="108000" marB="108000" anchor="ctr"/>
                </a:tc>
                <a:tc>
                  <a:txBody>
                    <a:bodyPr/>
                    <a:lstStyle/>
                    <a:p>
                      <a:pPr marL="19050" algn="ctr">
                        <a:lnSpc>
                          <a:spcPct val="150000"/>
                        </a:lnSpc>
                      </a:pPr>
                      <a:r>
                        <a:rPr lang="zh-CN" sz="2800" b="1" dirty="0">
                          <a:solidFill>
                            <a:schemeClr val="bg1"/>
                          </a:solidFill>
                          <a:effectLst/>
                          <a:latin typeface="微软雅黑" panose="020B0503020204020204" pitchFamily="34" charset="-122"/>
                          <a:ea typeface="微软雅黑" panose="020B0503020204020204" pitchFamily="34" charset="-122"/>
                        </a:rPr>
                        <a:t>进度安排</a:t>
                      </a:r>
                      <a:endParaRPr lang="zh-CN" sz="2800" b="1"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108000" marR="108000" marT="108000" marB="108000" anchor="ctr" anchorCtr="1">
                    <a:solidFill>
                      <a:srgbClr val="0070C0"/>
                    </a:solidFill>
                  </a:tcPr>
                </a:tc>
                <a:tc>
                  <a:txBody>
                    <a:bodyPr/>
                    <a:lstStyle/>
                    <a:p>
                      <a:pPr algn="ctr">
                        <a:lnSpc>
                          <a:spcPct val="150000"/>
                        </a:lnSpc>
                      </a:pPr>
                      <a:r>
                        <a:rPr lang="zh-CN" sz="2800" b="1" dirty="0">
                          <a:solidFill>
                            <a:schemeClr val="bg1"/>
                          </a:solidFill>
                          <a:effectLst/>
                          <a:latin typeface="微软雅黑" panose="020B0503020204020204" pitchFamily="34" charset="-122"/>
                          <a:ea typeface="微软雅黑" panose="020B0503020204020204" pitchFamily="34" charset="-122"/>
                        </a:rPr>
                        <a:t>年度指标</a:t>
                      </a:r>
                      <a:endParaRPr lang="zh-CN" sz="2800" b="1"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108000" marR="108000" marT="108000" marB="108000" anchor="ctr" anchorCtr="1">
                    <a:solidFill>
                      <a:srgbClr val="0070C0"/>
                    </a:solidFill>
                  </a:tcPr>
                </a:tc>
              </a:tr>
              <a:tr h="1494526">
                <a:tc>
                  <a:txBody>
                    <a:bodyPr/>
                    <a:lstStyle/>
                    <a:p>
                      <a:pPr algn="ctr">
                        <a:lnSpc>
                          <a:spcPct val="150000"/>
                        </a:lnSpc>
                      </a:pPr>
                      <a:r>
                        <a:rPr lang="zh-CN" sz="2000" b="1" dirty="0">
                          <a:solidFill>
                            <a:srgbClr val="0070C0"/>
                          </a:solidFill>
                          <a:effectLst/>
                          <a:latin typeface="微软雅黑" panose="020B0503020204020204" pitchFamily="34" charset="-122"/>
                          <a:ea typeface="微软雅黑" panose="020B0503020204020204" pitchFamily="34" charset="-122"/>
                        </a:rPr>
                        <a:t>第一年</a:t>
                      </a:r>
                      <a:endParaRPr lang="zh-CN" sz="2000" b="1" dirty="0">
                        <a:solidFill>
                          <a:srgbClr val="0070C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108000" marR="108000" marT="108000" marB="108000" anchor="ctr"/>
                </a:tc>
                <a:tc>
                  <a:txBody>
                    <a:bodyPr/>
                    <a:lstStyle/>
                    <a:p>
                      <a:pPr algn="just">
                        <a:lnSpc>
                          <a:spcPct val="150000"/>
                        </a:lnSpc>
                        <a:spcAft>
                          <a:spcPts val="0"/>
                        </a:spcAft>
                      </a:pPr>
                      <a:r>
                        <a:rPr lang="zh-CN" sz="2000" b="0" kern="100" dirty="0">
                          <a:effectLst/>
                          <a:latin typeface="微软雅黑" panose="020B0503020204020204" pitchFamily="34" charset="-122"/>
                          <a:ea typeface="微软雅黑" panose="020B0503020204020204" pitchFamily="34" charset="-122"/>
                        </a:rPr>
                        <a:t>购买装置</a:t>
                      </a:r>
                      <a:r>
                        <a:rPr lang="zh-CN" altLang="en-US" sz="2000" b="0" kern="100" dirty="0">
                          <a:effectLst/>
                          <a:latin typeface="微软雅黑" panose="020B0503020204020204" pitchFamily="34" charset="-122"/>
                          <a:ea typeface="微软雅黑" panose="020B0503020204020204" pitchFamily="34" charset="-122"/>
                        </a:rPr>
                        <a:t>关键部件</a:t>
                      </a:r>
                      <a:r>
                        <a:rPr lang="zh-CN" sz="2000" b="0" kern="100" dirty="0">
                          <a:effectLst/>
                          <a:latin typeface="微软雅黑" panose="020B0503020204020204" pitchFamily="34" charset="-122"/>
                          <a:ea typeface="微软雅黑" panose="020B0503020204020204" pitchFamily="34" charset="-122"/>
                        </a:rPr>
                        <a:t>，</a:t>
                      </a:r>
                      <a:r>
                        <a:rPr lang="zh-CN" altLang="en-US" sz="2000" b="0" kern="100" dirty="0">
                          <a:effectLst/>
                          <a:latin typeface="微软雅黑" panose="020B0503020204020204" pitchFamily="34" charset="-122"/>
                          <a:ea typeface="微软雅黑" panose="020B0503020204020204" pitchFamily="34" charset="-122"/>
                        </a:rPr>
                        <a:t>进行装置结构设计；开展干式和湿式氧化工艺研究</a:t>
                      </a:r>
                      <a:endParaRPr lang="zh-CN" sz="2000" b="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108000" marR="108000" marT="108000" marB="108000" anchor="ctr"/>
                </a:tc>
                <a:tc>
                  <a:txBody>
                    <a:bodyPr/>
                    <a:lstStyle/>
                    <a:p>
                      <a:pPr algn="just">
                        <a:lnSpc>
                          <a:spcPct val="150000"/>
                        </a:lnSpc>
                        <a:spcAft>
                          <a:spcPts val="0"/>
                        </a:spcAft>
                      </a:pPr>
                      <a:r>
                        <a:rPr lang="zh-CN" altLang="en-US" sz="2000" b="0" kern="100" dirty="0">
                          <a:effectLst/>
                          <a:latin typeface="微软雅黑" panose="020B0503020204020204" pitchFamily="34" charset="-122"/>
                          <a:ea typeface="微软雅黑" panose="020B0503020204020204" pitchFamily="34" charset="-122"/>
                        </a:rPr>
                        <a:t>完成装置整体结构设计方案</a:t>
                      </a:r>
                      <a:r>
                        <a:rPr lang="en-US" altLang="zh-CN" sz="2000" b="0" kern="100" dirty="0">
                          <a:effectLst/>
                          <a:latin typeface="微软雅黑" panose="020B0503020204020204" pitchFamily="34" charset="-122"/>
                          <a:ea typeface="微软雅黑" panose="020B0503020204020204" pitchFamily="34" charset="-122"/>
                        </a:rPr>
                        <a:t>1</a:t>
                      </a:r>
                      <a:r>
                        <a:rPr lang="zh-CN" altLang="en-US" sz="2000" b="0" kern="100" dirty="0">
                          <a:effectLst/>
                          <a:latin typeface="微软雅黑" panose="020B0503020204020204" pitchFamily="34" charset="-122"/>
                          <a:ea typeface="微软雅黑" panose="020B0503020204020204" pitchFamily="34" charset="-122"/>
                        </a:rPr>
                        <a:t>份；</a:t>
                      </a:r>
                      <a:endParaRPr lang="en-US" altLang="zh-CN" sz="2000" b="0" kern="100" dirty="0">
                        <a:effectLst/>
                        <a:latin typeface="微软雅黑" panose="020B0503020204020204" pitchFamily="34" charset="-122"/>
                        <a:ea typeface="微软雅黑" panose="020B0503020204020204" pitchFamily="34" charset="-122"/>
                      </a:endParaRPr>
                    </a:p>
                    <a:p>
                      <a:pPr algn="just">
                        <a:lnSpc>
                          <a:spcPct val="150000"/>
                        </a:lnSpc>
                        <a:spcAft>
                          <a:spcPts val="0"/>
                        </a:spcAft>
                      </a:pPr>
                      <a:r>
                        <a:rPr lang="zh-CN" altLang="en-US" sz="2000" b="0" kern="100" dirty="0">
                          <a:effectLst/>
                          <a:latin typeface="微软雅黑" panose="020B0503020204020204" pitchFamily="34" charset="-122"/>
                          <a:ea typeface="微软雅黑" panose="020B0503020204020204" pitchFamily="34" charset="-122"/>
                        </a:rPr>
                        <a:t>工艺参数方案</a:t>
                      </a:r>
                      <a:r>
                        <a:rPr lang="en-US" altLang="zh-CN" sz="2000" b="0" kern="100" dirty="0">
                          <a:effectLst/>
                          <a:latin typeface="微软雅黑" panose="020B0503020204020204" pitchFamily="34" charset="-122"/>
                          <a:ea typeface="微软雅黑" panose="020B0503020204020204" pitchFamily="34" charset="-122"/>
                        </a:rPr>
                        <a:t>1</a:t>
                      </a:r>
                      <a:r>
                        <a:rPr lang="zh-CN" altLang="en-US" sz="2000" b="0" kern="100" dirty="0">
                          <a:effectLst/>
                          <a:latin typeface="微软雅黑" panose="020B0503020204020204" pitchFamily="34" charset="-122"/>
                          <a:ea typeface="微软雅黑" panose="020B0503020204020204" pitchFamily="34" charset="-122"/>
                        </a:rPr>
                        <a:t>份</a:t>
                      </a:r>
                      <a:endParaRPr lang="en-US" altLang="zh-CN" sz="2000" b="0" kern="100" dirty="0">
                        <a:effectLst/>
                        <a:latin typeface="微软雅黑" panose="020B0503020204020204" pitchFamily="34" charset="-122"/>
                        <a:ea typeface="微软雅黑" panose="020B0503020204020204" pitchFamily="34" charset="-122"/>
                      </a:endParaRPr>
                    </a:p>
                  </a:txBody>
                  <a:tcPr marL="108000" marR="108000" marT="108000" marB="108000" anchor="ctr"/>
                </a:tc>
              </a:tr>
              <a:tr h="1494526">
                <a:tc>
                  <a:txBody>
                    <a:bodyPr/>
                    <a:lstStyle/>
                    <a:p>
                      <a:pPr algn="ctr">
                        <a:lnSpc>
                          <a:spcPct val="150000"/>
                        </a:lnSpc>
                      </a:pPr>
                      <a:r>
                        <a:rPr lang="zh-CN" sz="2000" b="1" dirty="0">
                          <a:solidFill>
                            <a:srgbClr val="0070C0"/>
                          </a:solidFill>
                          <a:effectLst/>
                          <a:latin typeface="微软雅黑" panose="020B0503020204020204" pitchFamily="34" charset="-122"/>
                          <a:ea typeface="微软雅黑" panose="020B0503020204020204" pitchFamily="34" charset="-122"/>
                        </a:rPr>
                        <a:t>第二年</a:t>
                      </a:r>
                      <a:endParaRPr lang="zh-CN" sz="2000" b="1" dirty="0">
                        <a:solidFill>
                          <a:srgbClr val="0070C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108000" marR="108000" marT="108000" marB="108000" anchor="ctr"/>
                </a:tc>
                <a:tc>
                  <a:txBody>
                    <a:bodyPr/>
                    <a:lstStyle/>
                    <a:p>
                      <a:pPr algn="just">
                        <a:lnSpc>
                          <a:spcPct val="150000"/>
                        </a:lnSpc>
                        <a:spcAft>
                          <a:spcPts val="0"/>
                        </a:spcAft>
                      </a:pPr>
                      <a:r>
                        <a:rPr lang="zh-CN" altLang="en-US" sz="2000" b="0" kern="100" dirty="0">
                          <a:effectLst/>
                          <a:latin typeface="微软雅黑" panose="020B0503020204020204" pitchFamily="34" charset="-122"/>
                          <a:ea typeface="微软雅黑" panose="020B0503020204020204" pitchFamily="34" charset="-122"/>
                        </a:rPr>
                        <a:t>研制装置控制系统，研究膜厚溯源算法；开展</a:t>
                      </a:r>
                      <a:r>
                        <a:rPr lang="zh-CN" altLang="en-US" sz="2000" b="0" kern="100" dirty="0">
                          <a:effectLst/>
                          <a:latin typeface="微软雅黑" panose="020B0503020204020204" pitchFamily="34" charset="-122"/>
                          <a:ea typeface="微软雅黑" panose="020B0503020204020204" pitchFamily="34" charset="-122"/>
                          <a:cs typeface="Times New Roman" panose="02020603050405020304" pitchFamily="18" charset="0"/>
                        </a:rPr>
                        <a:t>工艺及湿度氧化条件研究</a:t>
                      </a:r>
                      <a:endParaRPr lang="en-US" altLang="zh-CN" sz="2000" b="0" kern="100" dirty="0">
                        <a:effectLst/>
                        <a:latin typeface="微软雅黑" panose="020B0503020204020204" pitchFamily="34" charset="-122"/>
                        <a:ea typeface="微软雅黑" panose="020B0503020204020204" pitchFamily="34" charset="-122"/>
                      </a:endParaRPr>
                    </a:p>
                  </a:txBody>
                  <a:tcPr marL="108000" marR="108000" marT="108000" marB="108000" anchor="ctr"/>
                </a:tc>
                <a:tc>
                  <a:txBody>
                    <a:bodyPr/>
                    <a:lstStyle/>
                    <a:p>
                      <a:pPr algn="just">
                        <a:lnSpc>
                          <a:spcPct val="150000"/>
                        </a:lnSpc>
                        <a:spcAft>
                          <a:spcPts val="0"/>
                        </a:spcAft>
                      </a:pPr>
                      <a:r>
                        <a:rPr lang="zh-CN" sz="2000" b="0" kern="100" dirty="0">
                          <a:effectLst/>
                          <a:latin typeface="微软雅黑" panose="020B0503020204020204" pitchFamily="34" charset="-122"/>
                          <a:ea typeface="微软雅黑" panose="020B0503020204020204" pitchFamily="34" charset="-122"/>
                        </a:rPr>
                        <a:t>完成</a:t>
                      </a:r>
                      <a:r>
                        <a:rPr lang="zh-CN" altLang="en-US" sz="2000" b="0" kern="100" dirty="0">
                          <a:effectLst/>
                          <a:latin typeface="微软雅黑" panose="020B0503020204020204" pitchFamily="34" charset="-122"/>
                          <a:ea typeface="微软雅黑" panose="020B0503020204020204" pitchFamily="34" charset="-122"/>
                        </a:rPr>
                        <a:t>溯源装置机械安装与调试</a:t>
                      </a:r>
                      <a:endParaRPr lang="en-US" altLang="zh-CN" sz="2000" b="0" kern="100" dirty="0">
                        <a:effectLst/>
                        <a:latin typeface="微软雅黑" panose="020B0503020204020204" pitchFamily="34" charset="-122"/>
                        <a:ea typeface="微软雅黑" panose="020B0503020204020204" pitchFamily="34" charset="-122"/>
                      </a:endParaRPr>
                    </a:p>
                    <a:p>
                      <a:pPr algn="just">
                        <a:lnSpc>
                          <a:spcPct val="150000"/>
                        </a:lnSpc>
                        <a:spcAft>
                          <a:spcPts val="0"/>
                        </a:spcAft>
                      </a:pPr>
                      <a:r>
                        <a:rPr lang="zh-CN" altLang="en-US" sz="2000" b="0" kern="100" dirty="0">
                          <a:effectLst/>
                          <a:latin typeface="微软雅黑" panose="020B0503020204020204" pitchFamily="34" charset="-122"/>
                          <a:ea typeface="微软雅黑" panose="020B0503020204020204" pitchFamily="34" charset="-122"/>
                          <a:cs typeface="Times New Roman" panose="02020603050405020304" pitchFamily="18" charset="0"/>
                        </a:rPr>
                        <a:t>试制各种厚度膜厚样片各</a:t>
                      </a:r>
                      <a:r>
                        <a:rPr lang="en-US" altLang="zh-CN" sz="2000" b="0" kern="100" dirty="0">
                          <a:effectLst/>
                          <a:latin typeface="微软雅黑" panose="020B0503020204020204" pitchFamily="34" charset="-122"/>
                          <a:ea typeface="微软雅黑" panose="020B0503020204020204" pitchFamily="34" charset="-122"/>
                          <a:cs typeface="Times New Roman" panose="02020603050405020304" pitchFamily="18" charset="0"/>
                        </a:rPr>
                        <a:t>1</a:t>
                      </a:r>
                      <a:r>
                        <a:rPr lang="zh-CN" altLang="en-US" sz="2000" b="0" kern="100" dirty="0">
                          <a:effectLst/>
                          <a:latin typeface="微软雅黑" panose="020B0503020204020204" pitchFamily="34" charset="-122"/>
                          <a:ea typeface="微软雅黑" panose="020B0503020204020204" pitchFamily="34" charset="-122"/>
                          <a:cs typeface="Times New Roman" panose="02020603050405020304" pitchFamily="18" charset="0"/>
                        </a:rPr>
                        <a:t>片</a:t>
                      </a:r>
                      <a:endParaRPr lang="zh-CN" sz="2000" b="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108000" marR="108000" marT="108000" marB="108000" anchor="ctr"/>
                </a:tc>
              </a:tr>
              <a:tr h="1494526">
                <a:tc>
                  <a:txBody>
                    <a:bodyPr/>
                    <a:lstStyle/>
                    <a:p>
                      <a:pPr algn="ctr">
                        <a:lnSpc>
                          <a:spcPct val="150000"/>
                        </a:lnSpc>
                      </a:pPr>
                      <a:r>
                        <a:rPr lang="zh-CN" sz="2000" b="1" dirty="0">
                          <a:solidFill>
                            <a:srgbClr val="0070C0"/>
                          </a:solidFill>
                          <a:effectLst/>
                          <a:latin typeface="微软雅黑" panose="020B0503020204020204" pitchFamily="34" charset="-122"/>
                          <a:ea typeface="微软雅黑" panose="020B0503020204020204" pitchFamily="34" charset="-122"/>
                        </a:rPr>
                        <a:t>第三年</a:t>
                      </a:r>
                      <a:endParaRPr lang="zh-CN" sz="2000" b="1" dirty="0">
                        <a:solidFill>
                          <a:srgbClr val="0070C0"/>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108000" marR="108000" marT="108000" marB="108000" anchor="ctr"/>
                </a:tc>
                <a:tc>
                  <a:txBody>
                    <a:bodyPr/>
                    <a:lstStyle/>
                    <a:p>
                      <a:pPr algn="just">
                        <a:lnSpc>
                          <a:spcPct val="150000"/>
                        </a:lnSpc>
                        <a:spcAft>
                          <a:spcPts val="0"/>
                        </a:spcAft>
                      </a:pPr>
                      <a:r>
                        <a:rPr lang="zh-CN" altLang="en-US" sz="2000" b="0" kern="100" dirty="0">
                          <a:effectLst/>
                          <a:latin typeface="微软雅黑" panose="020B0503020204020204" pitchFamily="34" charset="-122"/>
                          <a:ea typeface="微软雅黑" panose="020B0503020204020204" pitchFamily="34" charset="-122"/>
                        </a:rPr>
                        <a:t>开展装置溯源实验，对溯源装置进行不确定度进行分析；制备膜厚标准片，对膜厚标准片均匀性进行分析</a:t>
                      </a:r>
                      <a:endParaRPr lang="zh-CN" sz="2000" b="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108000" marR="108000" marT="108000" marB="108000" anchor="ctr"/>
                </a:tc>
                <a:tc>
                  <a:txBody>
                    <a:bodyPr/>
                    <a:lstStyle/>
                    <a:p>
                      <a:pPr algn="just">
                        <a:lnSpc>
                          <a:spcPct val="150000"/>
                        </a:lnSpc>
                        <a:spcAft>
                          <a:spcPts val="0"/>
                        </a:spcAft>
                      </a:pPr>
                      <a:r>
                        <a:rPr lang="zh-CN" altLang="en-US" sz="2000" b="0" kern="100" dirty="0">
                          <a:effectLst/>
                          <a:latin typeface="微软雅黑" panose="020B0503020204020204" pitchFamily="34" charset="-122"/>
                          <a:ea typeface="微软雅黑" panose="020B0503020204020204" pitchFamily="34" charset="-122"/>
                        </a:rPr>
                        <a:t>标准测量不确定度</a:t>
                      </a:r>
                      <a:r>
                        <a:rPr lang="en-US" altLang="zh-CN" sz="2000" b="0" kern="100" dirty="0">
                          <a:effectLst/>
                          <a:latin typeface="微软雅黑" panose="020B0503020204020204" pitchFamily="34" charset="-122"/>
                          <a:ea typeface="微软雅黑" panose="020B0503020204020204" pitchFamily="34" charset="-122"/>
                        </a:rPr>
                        <a:t>≤0.2;</a:t>
                      </a:r>
                      <a:r>
                        <a:rPr lang="zh-CN" altLang="en-US" sz="2000" b="0" kern="100" dirty="0">
                          <a:effectLst/>
                          <a:latin typeface="微软雅黑" panose="020B0503020204020204" pitchFamily="34" charset="-122"/>
                          <a:ea typeface="微软雅黑" panose="020B0503020204020204" pitchFamily="34" charset="-122"/>
                        </a:rPr>
                        <a:t> </a:t>
                      </a:r>
                      <a:endParaRPr lang="en-US" altLang="zh-CN" sz="2000" b="0" kern="100" dirty="0">
                        <a:effectLst/>
                        <a:latin typeface="微软雅黑" panose="020B0503020204020204" pitchFamily="34" charset="-122"/>
                        <a:ea typeface="微软雅黑" panose="020B0503020204020204" pitchFamily="34" charset="-122"/>
                      </a:endParaRPr>
                    </a:p>
                    <a:p>
                      <a:pPr algn="just">
                        <a:lnSpc>
                          <a:spcPct val="150000"/>
                        </a:lnSpc>
                        <a:spcAft>
                          <a:spcPts val="0"/>
                        </a:spcAft>
                      </a:pPr>
                      <a:r>
                        <a:rPr lang="zh-CN" altLang="en-US" sz="2000" b="0" kern="100" dirty="0">
                          <a:effectLst/>
                          <a:latin typeface="微软雅黑" panose="020B0503020204020204" pitchFamily="34" charset="-122"/>
                          <a:ea typeface="微软雅黑" panose="020B0503020204020204" pitchFamily="34" charset="-122"/>
                        </a:rPr>
                        <a:t>膜厚标准片均匀性</a:t>
                      </a:r>
                      <a:r>
                        <a:rPr lang="en-US" altLang="zh-CN" sz="2000" b="0" kern="100" dirty="0">
                          <a:effectLst/>
                          <a:latin typeface="微软雅黑" panose="020B0503020204020204" pitchFamily="34" charset="-122"/>
                          <a:ea typeface="微软雅黑" panose="020B0503020204020204" pitchFamily="34" charset="-122"/>
                        </a:rPr>
                        <a:t>&lt;5%;</a:t>
                      </a:r>
                      <a:endParaRPr lang="en-US" altLang="zh-CN" sz="2000" b="0" kern="100" dirty="0">
                        <a:effectLst/>
                        <a:latin typeface="微软雅黑" panose="020B0503020204020204" pitchFamily="34" charset="-122"/>
                        <a:ea typeface="微软雅黑" panose="020B0503020204020204" pitchFamily="34" charset="-122"/>
                      </a:endParaRPr>
                    </a:p>
                    <a:p>
                      <a:pPr algn="just">
                        <a:lnSpc>
                          <a:spcPct val="150000"/>
                        </a:lnSpc>
                        <a:spcAft>
                          <a:spcPts val="0"/>
                        </a:spcAft>
                      </a:pPr>
                      <a:r>
                        <a:rPr lang="zh-CN" altLang="en-US" sz="2000" b="0" kern="100" dirty="0">
                          <a:effectLst/>
                          <a:latin typeface="微软雅黑" panose="020B0503020204020204" pitchFamily="34" charset="-122"/>
                          <a:ea typeface="微软雅黑" panose="020B0503020204020204" pitchFamily="34" charset="-122"/>
                        </a:rPr>
                        <a:t>发表</a:t>
                      </a:r>
                      <a:r>
                        <a:rPr lang="en-US" altLang="zh-CN" sz="2000" b="0" kern="100" dirty="0">
                          <a:effectLst/>
                          <a:latin typeface="微软雅黑" panose="020B0503020204020204" pitchFamily="34" charset="-122"/>
                          <a:ea typeface="微软雅黑" panose="020B0503020204020204" pitchFamily="34" charset="-122"/>
                        </a:rPr>
                        <a:t>2</a:t>
                      </a:r>
                      <a:r>
                        <a:rPr lang="zh-CN" altLang="en-US" sz="2000" b="0" kern="100" dirty="0">
                          <a:effectLst/>
                          <a:latin typeface="微软雅黑" panose="020B0503020204020204" pitchFamily="34" charset="-122"/>
                          <a:ea typeface="微软雅黑" panose="020B0503020204020204" pitchFamily="34" charset="-122"/>
                        </a:rPr>
                        <a:t>篇</a:t>
                      </a:r>
                      <a:r>
                        <a:rPr lang="en-US" altLang="zh-CN" sz="2000" b="0" kern="100" dirty="0">
                          <a:effectLst/>
                          <a:latin typeface="微软雅黑" panose="020B0503020204020204" pitchFamily="34" charset="-122"/>
                          <a:ea typeface="微软雅黑" panose="020B0503020204020204" pitchFamily="34" charset="-122"/>
                        </a:rPr>
                        <a:t>EI</a:t>
                      </a:r>
                      <a:r>
                        <a:rPr lang="zh-CN" altLang="en-US" sz="2000" b="0" kern="100" dirty="0">
                          <a:effectLst/>
                          <a:latin typeface="微软雅黑" panose="020B0503020204020204" pitchFamily="34" charset="-122"/>
                          <a:ea typeface="微软雅黑" panose="020B0503020204020204" pitchFamily="34" charset="-122"/>
                        </a:rPr>
                        <a:t>及核心论文、</a:t>
                      </a:r>
                      <a:r>
                        <a:rPr lang="en-US" altLang="zh-CN" sz="2000" b="0" kern="100" dirty="0">
                          <a:effectLst/>
                          <a:latin typeface="微软雅黑" panose="020B0503020204020204" pitchFamily="34" charset="-122"/>
                          <a:ea typeface="微软雅黑" panose="020B0503020204020204" pitchFamily="34" charset="-122"/>
                        </a:rPr>
                        <a:t>1</a:t>
                      </a:r>
                      <a:r>
                        <a:rPr lang="zh-CN" altLang="en-US" sz="2000" b="0" kern="100" dirty="0">
                          <a:effectLst/>
                          <a:latin typeface="微软雅黑" panose="020B0503020204020204" pitchFamily="34" charset="-122"/>
                          <a:ea typeface="微软雅黑" panose="020B0503020204020204" pitchFamily="34" charset="-122"/>
                        </a:rPr>
                        <a:t>篇专利</a:t>
                      </a:r>
                      <a:endParaRPr lang="zh-CN" sz="2000" b="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108000" marR="108000" marT="108000" marB="108000" anchor="ctr"/>
                </a:tc>
              </a:tr>
            </a:tbl>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标题 1"/>
          <p:cNvSpPr txBox="1"/>
          <p:nvPr/>
        </p:nvSpPr>
        <p:spPr>
          <a:xfrm>
            <a:off x="266700" y="229707"/>
            <a:ext cx="3520373" cy="418058"/>
          </a:xfrm>
          <a:prstGeom prst="rect">
            <a:avLst/>
          </a:prstGeom>
        </p:spPr>
        <p:txBody>
          <a:bodyPr/>
          <a:lstStyle>
            <a:lvl1pPr algn="ctr" rtl="0" eaLnBrk="0" fontAlgn="base" hangingPunct="0">
              <a:spcBef>
                <a:spcPct val="0"/>
              </a:spcBef>
              <a:spcAft>
                <a:spcPct val="0"/>
              </a:spcAft>
              <a:defRPr sz="4000">
                <a:solidFill>
                  <a:schemeClr val="tx2"/>
                </a:solidFill>
                <a:latin typeface="+mj-lt"/>
                <a:ea typeface="+mj-ea"/>
                <a:cs typeface="+mj-cs"/>
              </a:defRPr>
            </a:lvl1pPr>
            <a:lvl2pPr algn="ctr" rtl="0" eaLnBrk="0" fontAlgn="base" hangingPunct="0">
              <a:spcBef>
                <a:spcPct val="0"/>
              </a:spcBef>
              <a:spcAft>
                <a:spcPct val="0"/>
              </a:spcAft>
              <a:defRPr sz="4000">
                <a:solidFill>
                  <a:schemeClr val="tx2"/>
                </a:solidFill>
                <a:latin typeface="黑体" panose="02010609060101010101" pitchFamily="2" charset="-122"/>
                <a:ea typeface="黑体" panose="02010609060101010101" pitchFamily="2" charset="-122"/>
              </a:defRPr>
            </a:lvl2pPr>
            <a:lvl3pPr algn="ctr" rtl="0" eaLnBrk="0" fontAlgn="base" hangingPunct="0">
              <a:spcBef>
                <a:spcPct val="0"/>
              </a:spcBef>
              <a:spcAft>
                <a:spcPct val="0"/>
              </a:spcAft>
              <a:defRPr sz="4000">
                <a:solidFill>
                  <a:schemeClr val="tx2"/>
                </a:solidFill>
                <a:latin typeface="黑体" panose="02010609060101010101" pitchFamily="2" charset="-122"/>
                <a:ea typeface="黑体" panose="02010609060101010101" pitchFamily="2" charset="-122"/>
              </a:defRPr>
            </a:lvl3pPr>
            <a:lvl4pPr algn="ctr" rtl="0" eaLnBrk="0" fontAlgn="base" hangingPunct="0">
              <a:spcBef>
                <a:spcPct val="0"/>
              </a:spcBef>
              <a:spcAft>
                <a:spcPct val="0"/>
              </a:spcAft>
              <a:defRPr sz="4000">
                <a:solidFill>
                  <a:schemeClr val="tx2"/>
                </a:solidFill>
                <a:latin typeface="黑体" panose="02010609060101010101" pitchFamily="2" charset="-122"/>
                <a:ea typeface="黑体" panose="02010609060101010101" pitchFamily="2" charset="-122"/>
              </a:defRPr>
            </a:lvl4pPr>
            <a:lvl5pPr algn="ctr" rtl="0" eaLnBrk="0" fontAlgn="base" hangingPunct="0">
              <a:spcBef>
                <a:spcPct val="0"/>
              </a:spcBef>
              <a:spcAft>
                <a:spcPct val="0"/>
              </a:spcAft>
              <a:defRPr sz="4000">
                <a:solidFill>
                  <a:schemeClr val="tx2"/>
                </a:solidFill>
                <a:latin typeface="黑体" panose="02010609060101010101" pitchFamily="2" charset="-122"/>
                <a:ea typeface="黑体" panose="02010609060101010101" pitchFamily="2" charset="-122"/>
              </a:defRPr>
            </a:lvl5pPr>
            <a:lvl6pPr marL="457200"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eaLnBrk="1" fontAlgn="auto" hangingPunct="1">
              <a:spcAft>
                <a:spcPts val="0"/>
              </a:spcAft>
              <a:defRPr/>
            </a:pPr>
            <a:r>
              <a:rPr lang="zh-CN" altLang="en-US" sz="3200" b="1" kern="0" dirty="0">
                <a:solidFill>
                  <a:schemeClr val="tx1"/>
                </a:solidFill>
                <a:latin typeface="微软雅黑" panose="020B0503020204020204" pitchFamily="34" charset="-122"/>
                <a:ea typeface="微软雅黑" panose="020B0503020204020204" pitchFamily="34" charset="-122"/>
              </a:rPr>
              <a:t>汇报提纲</a:t>
            </a:r>
            <a:endParaRPr lang="zh-CN" altLang="en-US" sz="3200" b="1" kern="0" dirty="0">
              <a:solidFill>
                <a:schemeClr val="tx1"/>
              </a:solidFill>
              <a:latin typeface="微软雅黑" panose="020B0503020204020204" pitchFamily="34" charset="-122"/>
              <a:ea typeface="微软雅黑" panose="020B0503020204020204" pitchFamily="34" charset="-122"/>
            </a:endParaRPr>
          </a:p>
        </p:txBody>
      </p:sp>
      <p:sp>
        <p:nvSpPr>
          <p:cNvPr id="15" name="TextBox 4"/>
          <p:cNvSpPr txBox="1">
            <a:spLocks noChangeArrowheads="1"/>
          </p:cNvSpPr>
          <p:nvPr/>
        </p:nvSpPr>
        <p:spPr bwMode="auto">
          <a:xfrm>
            <a:off x="4631043" y="1480605"/>
            <a:ext cx="3057247" cy="7439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lvl="0" algn="dist" fontAlgn="base">
              <a:lnSpc>
                <a:spcPct val="150000"/>
              </a:lnSpc>
              <a:spcBef>
                <a:spcPct val="0"/>
              </a:spcBef>
              <a:spcAft>
                <a:spcPct val="0"/>
              </a:spcAft>
              <a:buNone/>
            </a:pPr>
            <a:r>
              <a:rPr lang="zh-CN" altLang="en-US" b="1" dirty="0">
                <a:solidFill>
                  <a:schemeClr val="accent2"/>
                </a:solidFill>
              </a:rPr>
              <a:t>背景与迫切性</a:t>
            </a:r>
            <a:endParaRPr lang="en-US" altLang="zh-CN" b="1" dirty="0">
              <a:solidFill>
                <a:schemeClr val="accent2"/>
              </a:solidFill>
            </a:endParaRPr>
          </a:p>
        </p:txBody>
      </p:sp>
      <p:sp>
        <p:nvSpPr>
          <p:cNvPr id="18" name="AutoShape 22"/>
          <p:cNvSpPr>
            <a:spLocks noChangeArrowheads="1"/>
          </p:cNvSpPr>
          <p:nvPr/>
        </p:nvSpPr>
        <p:spPr bwMode="auto">
          <a:xfrm>
            <a:off x="3823005" y="1686968"/>
            <a:ext cx="539750" cy="503238"/>
          </a:xfrm>
          <a:prstGeom prst="bevel">
            <a:avLst>
              <a:gd name="adj" fmla="val 12500"/>
            </a:avLst>
          </a:prstGeom>
          <a:solidFill>
            <a:srgbClr val="6699FF"/>
          </a:solidFill>
          <a:ln>
            <a:noFill/>
          </a:ln>
          <a:effectLst/>
        </p:spPr>
        <p:txBody>
          <a:bodyPr wrap="none" anchor="ctr"/>
          <a:lstStyle/>
          <a:p>
            <a:pPr algn="ctr" latinLnBrk="1">
              <a:defRPr/>
            </a:pPr>
            <a:r>
              <a:rPr lang="zh-CN" altLang="en-US" sz="3200" b="1" kern="0" dirty="0">
                <a:solidFill>
                  <a:schemeClr val="bg1"/>
                </a:solidFill>
                <a:effectLst>
                  <a:outerShdw blurRad="38100" dist="38100" dir="2700000" algn="tl">
                    <a:srgbClr val="000000"/>
                  </a:outerShdw>
                </a:effectLst>
                <a:latin typeface="微软雅黑" panose="020B0503020204020204" pitchFamily="34" charset="-122"/>
                <a:ea typeface="微软雅黑" panose="020B0503020204020204" pitchFamily="34" charset="-122"/>
                <a:sym typeface="Arial" panose="020B0604020202020204" pitchFamily="34" charset="0"/>
              </a:rPr>
              <a:t>一</a:t>
            </a:r>
            <a:endParaRPr lang="zh-CN" altLang="en-US" sz="3200" b="1" kern="0" dirty="0">
              <a:solidFill>
                <a:schemeClr val="bg1"/>
              </a:solidFill>
              <a:effectLst>
                <a:outerShdw blurRad="38100" dist="38100" dir="2700000" algn="tl">
                  <a:srgbClr val="000000"/>
                </a:outerShdw>
              </a:effectLst>
              <a:latin typeface="微软雅黑" panose="020B0503020204020204" pitchFamily="34" charset="-122"/>
              <a:ea typeface="微软雅黑" panose="020B0503020204020204" pitchFamily="34" charset="-122"/>
              <a:sym typeface="Arial" panose="020B0604020202020204" pitchFamily="34" charset="0"/>
            </a:endParaRPr>
          </a:p>
        </p:txBody>
      </p:sp>
      <p:sp>
        <p:nvSpPr>
          <p:cNvPr id="19" name="AutoShape 22"/>
          <p:cNvSpPr>
            <a:spLocks noChangeArrowheads="1"/>
          </p:cNvSpPr>
          <p:nvPr/>
        </p:nvSpPr>
        <p:spPr bwMode="auto">
          <a:xfrm>
            <a:off x="3823005" y="2523582"/>
            <a:ext cx="539750" cy="503238"/>
          </a:xfrm>
          <a:prstGeom prst="bevel">
            <a:avLst>
              <a:gd name="adj" fmla="val 12500"/>
            </a:avLst>
          </a:prstGeom>
          <a:solidFill>
            <a:srgbClr val="6699FF"/>
          </a:solidFill>
          <a:ln>
            <a:noFill/>
          </a:ln>
          <a:effectLst/>
        </p:spPr>
        <p:txBody>
          <a:bodyPr wrap="none" anchor="ctr"/>
          <a:lstStyle/>
          <a:p>
            <a:pPr algn="ctr" latinLnBrk="1">
              <a:defRPr/>
            </a:pPr>
            <a:r>
              <a:rPr lang="zh-CN" altLang="en-US" sz="3200" b="1" kern="0" dirty="0">
                <a:solidFill>
                  <a:schemeClr val="bg1"/>
                </a:solidFill>
                <a:effectLst>
                  <a:outerShdw blurRad="38100" dist="38100" dir="2700000" algn="tl">
                    <a:srgbClr val="000000"/>
                  </a:outerShdw>
                </a:effectLst>
                <a:latin typeface="微软雅黑" panose="020B0503020204020204" pitchFamily="34" charset="-122"/>
                <a:ea typeface="微软雅黑" panose="020B0503020204020204" pitchFamily="34" charset="-122"/>
                <a:sym typeface="Arial" panose="020B0604020202020204" pitchFamily="34" charset="0"/>
              </a:rPr>
              <a:t>二</a:t>
            </a:r>
            <a:endParaRPr lang="zh-CN" altLang="en-US" sz="3200" b="1" kern="0" dirty="0">
              <a:solidFill>
                <a:schemeClr val="bg1"/>
              </a:solidFill>
              <a:effectLst>
                <a:outerShdw blurRad="38100" dist="38100" dir="2700000" algn="tl">
                  <a:srgbClr val="000000"/>
                </a:outerShdw>
              </a:effectLst>
              <a:latin typeface="微软雅黑" panose="020B0503020204020204" pitchFamily="34" charset="-122"/>
              <a:ea typeface="微软雅黑" panose="020B0503020204020204" pitchFamily="34" charset="-122"/>
              <a:sym typeface="Arial" panose="020B0604020202020204" pitchFamily="34" charset="0"/>
            </a:endParaRPr>
          </a:p>
        </p:txBody>
      </p:sp>
      <p:sp>
        <p:nvSpPr>
          <p:cNvPr id="20" name="AutoShape 22"/>
          <p:cNvSpPr>
            <a:spLocks noChangeArrowheads="1"/>
          </p:cNvSpPr>
          <p:nvPr/>
        </p:nvSpPr>
        <p:spPr bwMode="auto">
          <a:xfrm>
            <a:off x="3823005" y="3360196"/>
            <a:ext cx="539750" cy="504825"/>
          </a:xfrm>
          <a:prstGeom prst="bevel">
            <a:avLst>
              <a:gd name="adj" fmla="val 12500"/>
            </a:avLst>
          </a:prstGeom>
          <a:solidFill>
            <a:srgbClr val="6699FF"/>
          </a:solidFill>
          <a:ln>
            <a:noFill/>
          </a:ln>
          <a:effectLst/>
        </p:spPr>
        <p:txBody>
          <a:bodyPr wrap="none" anchor="ctr"/>
          <a:lstStyle/>
          <a:p>
            <a:pPr algn="ctr" latinLnBrk="1">
              <a:defRPr/>
            </a:pPr>
            <a:r>
              <a:rPr lang="zh-CN" altLang="en-US" sz="3200" b="1" kern="0" dirty="0">
                <a:solidFill>
                  <a:schemeClr val="bg1"/>
                </a:solidFill>
                <a:effectLst>
                  <a:outerShdw blurRad="38100" dist="38100" dir="2700000" algn="tl">
                    <a:srgbClr val="000000"/>
                  </a:outerShdw>
                </a:effectLst>
                <a:latin typeface="微软雅黑" panose="020B0503020204020204" pitchFamily="34" charset="-122"/>
                <a:ea typeface="微软雅黑" panose="020B0503020204020204" pitchFamily="34" charset="-122"/>
                <a:sym typeface="Arial" panose="020B0604020202020204" pitchFamily="34" charset="0"/>
              </a:rPr>
              <a:t>三</a:t>
            </a:r>
            <a:endParaRPr lang="zh-CN" altLang="en-US" sz="3200" b="1" kern="0" dirty="0">
              <a:solidFill>
                <a:schemeClr val="bg1"/>
              </a:solidFill>
              <a:effectLst>
                <a:outerShdw blurRad="38100" dist="38100" dir="2700000" algn="tl">
                  <a:srgbClr val="000000"/>
                </a:outerShdw>
              </a:effectLst>
              <a:latin typeface="微软雅黑" panose="020B0503020204020204" pitchFamily="34" charset="-122"/>
              <a:ea typeface="微软雅黑" panose="020B0503020204020204" pitchFamily="34" charset="-122"/>
              <a:sym typeface="Arial" panose="020B0604020202020204" pitchFamily="34" charset="0"/>
            </a:endParaRPr>
          </a:p>
        </p:txBody>
      </p:sp>
      <p:sp>
        <p:nvSpPr>
          <p:cNvPr id="21" name="AutoShape 22"/>
          <p:cNvSpPr>
            <a:spLocks noChangeArrowheads="1"/>
          </p:cNvSpPr>
          <p:nvPr/>
        </p:nvSpPr>
        <p:spPr bwMode="auto">
          <a:xfrm>
            <a:off x="3823005" y="4199265"/>
            <a:ext cx="539750" cy="503238"/>
          </a:xfrm>
          <a:prstGeom prst="bevel">
            <a:avLst>
              <a:gd name="adj" fmla="val 12500"/>
            </a:avLst>
          </a:prstGeom>
          <a:solidFill>
            <a:srgbClr val="6699FF"/>
          </a:solidFill>
          <a:ln>
            <a:noFill/>
          </a:ln>
          <a:effectLst/>
        </p:spPr>
        <p:txBody>
          <a:bodyPr wrap="none" anchor="ctr"/>
          <a:lstStyle/>
          <a:p>
            <a:pPr algn="ctr" latinLnBrk="1">
              <a:defRPr/>
            </a:pPr>
            <a:r>
              <a:rPr lang="zh-CN" altLang="en-US" sz="3200" b="1" kern="0" dirty="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sym typeface="Arial" panose="020B0604020202020204" pitchFamily="34" charset="0"/>
              </a:rPr>
              <a:t>四</a:t>
            </a:r>
            <a:endParaRPr lang="zh-CN" altLang="en-US" sz="3200" b="1" kern="0" dirty="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sym typeface="Arial" panose="020B0604020202020204" pitchFamily="34" charset="0"/>
            </a:endParaRPr>
          </a:p>
        </p:txBody>
      </p:sp>
      <p:sp>
        <p:nvSpPr>
          <p:cNvPr id="22" name="矩形 13"/>
          <p:cNvSpPr>
            <a:spLocks noChangeArrowheads="1"/>
          </p:cNvSpPr>
          <p:nvPr/>
        </p:nvSpPr>
        <p:spPr bwMode="auto">
          <a:xfrm>
            <a:off x="4631044" y="2316746"/>
            <a:ext cx="3057247" cy="7439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lvl="0" fontAlgn="base">
              <a:lnSpc>
                <a:spcPct val="150000"/>
              </a:lnSpc>
              <a:spcBef>
                <a:spcPct val="0"/>
              </a:spcBef>
              <a:spcAft>
                <a:spcPct val="0"/>
              </a:spcAft>
              <a:buNone/>
            </a:pPr>
            <a:r>
              <a:rPr lang="zh-CN" altLang="en-US" b="1" dirty="0">
                <a:solidFill>
                  <a:srgbClr val="2D2D8A"/>
                </a:solidFill>
              </a:rPr>
              <a:t>现状与提升效果</a:t>
            </a:r>
            <a:endParaRPr lang="zh-CN" altLang="en-US" b="1" dirty="0">
              <a:solidFill>
                <a:srgbClr val="2D2D8A"/>
              </a:solidFill>
            </a:endParaRPr>
          </a:p>
        </p:txBody>
      </p:sp>
      <p:sp>
        <p:nvSpPr>
          <p:cNvPr id="23" name="矩形 15"/>
          <p:cNvSpPr>
            <a:spLocks noChangeArrowheads="1"/>
          </p:cNvSpPr>
          <p:nvPr/>
        </p:nvSpPr>
        <p:spPr bwMode="auto">
          <a:xfrm>
            <a:off x="4631040" y="3977891"/>
            <a:ext cx="3057245" cy="7439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lgn="dist" fontAlgn="base">
              <a:lnSpc>
                <a:spcPct val="150000"/>
              </a:lnSpc>
              <a:spcBef>
                <a:spcPct val="0"/>
              </a:spcBef>
              <a:spcAft>
                <a:spcPct val="0"/>
              </a:spcAft>
              <a:buNone/>
              <a:defRPr/>
            </a:pPr>
            <a:r>
              <a:rPr lang="zh-CN" altLang="en-US" b="1" dirty="0">
                <a:solidFill>
                  <a:srgbClr val="FF0000"/>
                </a:solidFill>
              </a:rPr>
              <a:t>团队研究基础</a:t>
            </a:r>
            <a:endParaRPr lang="zh-CN" altLang="en-US" b="1" dirty="0">
              <a:solidFill>
                <a:srgbClr val="FF0000"/>
              </a:solidFill>
            </a:endParaRPr>
          </a:p>
        </p:txBody>
      </p:sp>
      <p:sp>
        <p:nvSpPr>
          <p:cNvPr id="24" name="AutoShape 22"/>
          <p:cNvSpPr>
            <a:spLocks noChangeArrowheads="1"/>
          </p:cNvSpPr>
          <p:nvPr/>
        </p:nvSpPr>
        <p:spPr bwMode="auto">
          <a:xfrm>
            <a:off x="3823005" y="5031856"/>
            <a:ext cx="539750" cy="503237"/>
          </a:xfrm>
          <a:prstGeom prst="bevel">
            <a:avLst>
              <a:gd name="adj" fmla="val 12500"/>
            </a:avLst>
          </a:prstGeom>
          <a:solidFill>
            <a:srgbClr val="6699FF"/>
          </a:solidFill>
          <a:ln>
            <a:noFill/>
          </a:ln>
          <a:effectLst/>
        </p:spPr>
        <p:txBody>
          <a:bodyPr wrap="none" anchor="ctr"/>
          <a:lstStyle/>
          <a:p>
            <a:pPr algn="ctr" latinLnBrk="1">
              <a:defRPr/>
            </a:pPr>
            <a:r>
              <a:rPr lang="zh-CN" altLang="en-US" sz="3200" b="1" kern="0" dirty="0">
                <a:solidFill>
                  <a:schemeClr val="bg1"/>
                </a:solidFill>
                <a:effectLst>
                  <a:outerShdw blurRad="38100" dist="38100" dir="2700000" algn="tl">
                    <a:srgbClr val="000000"/>
                  </a:outerShdw>
                </a:effectLst>
                <a:latin typeface="微软雅黑" panose="020B0503020204020204" pitchFamily="34" charset="-122"/>
                <a:ea typeface="微软雅黑" panose="020B0503020204020204" pitchFamily="34" charset="-122"/>
                <a:sym typeface="Arial" panose="020B0604020202020204" pitchFamily="34" charset="0"/>
              </a:rPr>
              <a:t>五</a:t>
            </a:r>
            <a:endParaRPr lang="zh-CN" altLang="en-US" sz="3200" b="1" kern="0" dirty="0">
              <a:solidFill>
                <a:schemeClr val="bg1"/>
              </a:solidFill>
              <a:effectLst>
                <a:outerShdw blurRad="38100" dist="38100" dir="2700000" algn="tl">
                  <a:srgbClr val="000000"/>
                </a:outerShdw>
              </a:effectLst>
              <a:latin typeface="微软雅黑" panose="020B0503020204020204" pitchFamily="34" charset="-122"/>
              <a:ea typeface="微软雅黑" panose="020B0503020204020204" pitchFamily="34" charset="-122"/>
              <a:sym typeface="Arial" panose="020B0604020202020204" pitchFamily="34" charset="0"/>
            </a:endParaRPr>
          </a:p>
        </p:txBody>
      </p:sp>
      <p:sp>
        <p:nvSpPr>
          <p:cNvPr id="25" name="矩形 21"/>
          <p:cNvSpPr>
            <a:spLocks noChangeArrowheads="1"/>
          </p:cNvSpPr>
          <p:nvPr/>
        </p:nvSpPr>
        <p:spPr bwMode="auto">
          <a:xfrm>
            <a:off x="4631040" y="4820720"/>
            <a:ext cx="3057246" cy="7439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lvl="0" algn="dist" fontAlgn="base">
              <a:lnSpc>
                <a:spcPct val="150000"/>
              </a:lnSpc>
              <a:spcBef>
                <a:spcPct val="0"/>
              </a:spcBef>
              <a:spcAft>
                <a:spcPct val="0"/>
              </a:spcAft>
              <a:buNone/>
            </a:pPr>
            <a:r>
              <a:rPr lang="zh-CN" altLang="en-US" b="1" dirty="0">
                <a:solidFill>
                  <a:srgbClr val="2D2D8A"/>
                </a:solidFill>
              </a:rPr>
              <a:t>预算与成果效益</a:t>
            </a:r>
            <a:endParaRPr lang="zh-CN" altLang="en-US" b="1" dirty="0">
              <a:solidFill>
                <a:srgbClr val="2D2D8A"/>
              </a:solidFill>
            </a:endParaRPr>
          </a:p>
        </p:txBody>
      </p:sp>
      <p:sp>
        <p:nvSpPr>
          <p:cNvPr id="28" name="矩形 15"/>
          <p:cNvSpPr>
            <a:spLocks noChangeArrowheads="1"/>
          </p:cNvSpPr>
          <p:nvPr/>
        </p:nvSpPr>
        <p:spPr bwMode="auto">
          <a:xfrm>
            <a:off x="4631042" y="3135062"/>
            <a:ext cx="3057246" cy="7439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lgn="dist" fontAlgn="base">
              <a:lnSpc>
                <a:spcPct val="150000"/>
              </a:lnSpc>
              <a:spcBef>
                <a:spcPct val="0"/>
              </a:spcBef>
              <a:spcAft>
                <a:spcPct val="0"/>
              </a:spcAft>
              <a:buNone/>
              <a:defRPr/>
            </a:pPr>
            <a:r>
              <a:rPr lang="zh-CN" altLang="en-US" b="1" dirty="0">
                <a:solidFill>
                  <a:srgbClr val="2D2D8A"/>
                </a:solidFill>
              </a:rPr>
              <a:t>技术方案与指标</a:t>
            </a:r>
            <a:endParaRPr lang="zh-CN" altLang="en-US" b="1" dirty="0">
              <a:solidFill>
                <a:srgbClr val="2D2D8A"/>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圆角 3"/>
          <p:cNvSpPr/>
          <p:nvPr/>
        </p:nvSpPr>
        <p:spPr>
          <a:xfrm>
            <a:off x="1291502" y="921815"/>
            <a:ext cx="9224097" cy="892293"/>
          </a:xfrm>
          <a:prstGeom prst="roundRect">
            <a:avLst/>
          </a:prstGeom>
          <a:solidFill>
            <a:srgbClr val="BCFC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5" name="标题 1"/>
          <p:cNvSpPr txBox="1"/>
          <p:nvPr/>
        </p:nvSpPr>
        <p:spPr>
          <a:xfrm>
            <a:off x="1124889" y="166123"/>
            <a:ext cx="8445138" cy="651749"/>
          </a:xfrm>
          <a:prstGeom prst="rect">
            <a:avLst/>
          </a:prstGeom>
          <a:no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200" b="1" dirty="0">
                <a:latin typeface="微软雅黑" panose="020B0503020204020204" pitchFamily="34" charset="-122"/>
                <a:ea typeface="微软雅黑" panose="020B0503020204020204" pitchFamily="34" charset="-122"/>
                <a:cs typeface="Times New Roman" panose="02020603050405020304" pitchFamily="18" charset="0"/>
              </a:rPr>
              <a:t>研究基础：</a:t>
            </a:r>
            <a:r>
              <a:rPr lang="en-US" altLang="zh-CN" sz="3200" b="1" dirty="0">
                <a:latin typeface="微软雅黑" panose="020B0503020204020204" pitchFamily="34" charset="-122"/>
                <a:ea typeface="微软雅黑" panose="020B0503020204020204" pitchFamily="34" charset="-122"/>
                <a:cs typeface="Times New Roman" panose="02020603050405020304" pitchFamily="18" charset="0"/>
              </a:rPr>
              <a:t>NQI</a:t>
            </a:r>
            <a:r>
              <a:rPr lang="zh-CN" altLang="en-US" sz="3200" b="1" dirty="0">
                <a:latin typeface="微软雅黑" panose="020B0503020204020204" pitchFamily="34" charset="-122"/>
                <a:ea typeface="微软雅黑" panose="020B0503020204020204" pitchFamily="34" charset="-122"/>
                <a:cs typeface="Times New Roman" panose="02020603050405020304" pitchFamily="18" charset="0"/>
              </a:rPr>
              <a:t>课题</a:t>
            </a:r>
            <a:r>
              <a:rPr lang="en-US" altLang="zh-CN" sz="3200" b="1" dirty="0">
                <a:latin typeface="微软雅黑" panose="020B0503020204020204" pitchFamily="34" charset="-122"/>
                <a:ea typeface="微软雅黑" panose="020B0503020204020204" pitchFamily="34" charset="-122"/>
                <a:cs typeface="Times New Roman" panose="02020603050405020304" pitchFamily="18" charset="0"/>
              </a:rPr>
              <a:t>(2017YFF0204705</a:t>
            </a:r>
            <a:r>
              <a:rPr lang="en-US" altLang="zh-CN" sz="3600" b="1" dirty="0">
                <a:latin typeface="微软雅黑" panose="020B0503020204020204" pitchFamily="34" charset="-122"/>
                <a:ea typeface="微软雅黑" panose="020B0503020204020204" pitchFamily="34" charset="-122"/>
                <a:cs typeface="Times New Roman" panose="02020603050405020304" pitchFamily="18" charset="0"/>
              </a:rPr>
              <a:t>)</a:t>
            </a:r>
            <a:endParaRPr lang="zh-CN" altLang="en-US" sz="3600" b="1" dirty="0">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6" name="图片 2" descr="C:\Users\LIQI38~1\AppData\Local\Temp\WeChat Files\ec3df861846fe83461c63a6e0f48411.jpg"/>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l="6410"/>
          <a:stretch>
            <a:fillRect/>
          </a:stretch>
        </p:blipFill>
        <p:spPr bwMode="auto">
          <a:xfrm>
            <a:off x="8156864" y="2369431"/>
            <a:ext cx="3740727" cy="25135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8"/>
          <p:cNvPicPr/>
          <p:nvPr/>
        </p:nvPicPr>
        <p:blipFill>
          <a:blip r:embed="rId2" cstate="print">
            <a:extLst>
              <a:ext uri="{28A0092B-C50C-407E-A947-70E740481C1C}">
                <a14:useLocalDpi xmlns:a14="http://schemas.microsoft.com/office/drawing/2010/main" val="0"/>
              </a:ext>
            </a:extLst>
          </a:blip>
          <a:srcRect/>
          <a:stretch>
            <a:fillRect/>
          </a:stretch>
        </p:blipFill>
        <p:spPr>
          <a:xfrm>
            <a:off x="4215246" y="2307395"/>
            <a:ext cx="3608243" cy="2609106"/>
          </a:xfrm>
          <a:prstGeom prst="rect">
            <a:avLst/>
          </a:prstGeom>
          <a:noFill/>
          <a:ln>
            <a:noFill/>
          </a:ln>
        </p:spPr>
      </p:pic>
      <p:graphicFrame>
        <p:nvGraphicFramePr>
          <p:cNvPr id="10" name="Object 3"/>
          <p:cNvGraphicFramePr>
            <a:graphicFrameLocks noChangeAspect="1"/>
          </p:cNvGraphicFramePr>
          <p:nvPr/>
        </p:nvGraphicFramePr>
        <p:xfrm>
          <a:off x="301336" y="2307395"/>
          <a:ext cx="3681845" cy="2671142"/>
        </p:xfrm>
        <a:graphic>
          <a:graphicData uri="http://schemas.openxmlformats.org/presentationml/2006/ole">
            <mc:AlternateContent xmlns:mc="http://schemas.openxmlformats.org/markup-compatibility/2006">
              <mc:Choice xmlns:v="urn:schemas-microsoft-com:vml" Requires="v">
                <p:oleObj spid="_x0000_s1293" name="Visio" r:id="rId3" imgW="6362700" imgH="4622800" progId="Visio.Drawing.11">
                  <p:embed/>
                </p:oleObj>
              </mc:Choice>
              <mc:Fallback>
                <p:oleObj name="Visio" r:id="rId3" imgW="6362700" imgH="4622800" progId="Visio.Drawing.11">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1336" y="2307395"/>
                        <a:ext cx="3681845" cy="2671142"/>
                      </a:xfrm>
                      <a:prstGeom prst="rect">
                        <a:avLst/>
                      </a:prstGeom>
                      <a:noFill/>
                      <a:ln>
                        <a:noFill/>
                      </a:ln>
                      <a:effectLst/>
                    </p:spPr>
                  </p:pic>
                </p:oleObj>
              </mc:Fallback>
            </mc:AlternateContent>
          </a:graphicData>
        </a:graphic>
      </p:graphicFrame>
      <p:sp>
        <p:nvSpPr>
          <p:cNvPr id="11" name="文本框 42"/>
          <p:cNvSpPr txBox="1"/>
          <p:nvPr/>
        </p:nvSpPr>
        <p:spPr>
          <a:xfrm>
            <a:off x="1440980" y="981966"/>
            <a:ext cx="9156774" cy="662297"/>
          </a:xfrm>
          <a:prstGeom prst="rect">
            <a:avLst/>
          </a:prstGeom>
          <a:noFill/>
        </p:spPr>
        <p:txBody>
          <a:bodyPr wrap="square" rtlCol="0">
            <a:spAutoFit/>
          </a:bodyPr>
          <a:lstStyle/>
          <a:p>
            <a:pPr algn="just">
              <a:lnSpc>
                <a:spcPct val="150000"/>
              </a:lnSpc>
              <a:spcBef>
                <a:spcPct val="0"/>
              </a:spcBef>
            </a:pPr>
            <a:r>
              <a:rPr lang="zh-CN" altLang="en-US" sz="2800" b="1" dirty="0">
                <a:latin typeface="微软雅黑" panose="020B0503020204020204" pitchFamily="34" charset="-122"/>
                <a:ea typeface="微软雅黑" panose="020B0503020204020204" pitchFamily="34" charset="-122"/>
              </a:rPr>
              <a:t>标准装置实现了</a:t>
            </a:r>
            <a:r>
              <a:rPr lang="zh-CN" altLang="en-US" sz="2800" b="1" dirty="0">
                <a:solidFill>
                  <a:srgbClr val="0070C0"/>
                </a:solidFill>
                <a:latin typeface="微软雅黑" panose="020B0503020204020204" pitchFamily="34" charset="-122"/>
                <a:ea typeface="微软雅黑" panose="020B0503020204020204" pitchFamily="34" charset="-122"/>
              </a:rPr>
              <a:t>椭偏</a:t>
            </a:r>
            <a:r>
              <a:rPr lang="en-US" altLang="zh-CN" sz="2800" b="1" dirty="0">
                <a:solidFill>
                  <a:srgbClr val="0070C0"/>
                </a:solidFill>
                <a:latin typeface="Times New Roman" panose="02020603050405020304" pitchFamily="18" charset="0"/>
                <a:ea typeface="微软雅黑" panose="020B0503020204020204" pitchFamily="34" charset="-122"/>
                <a:cs typeface="Times New Roman" panose="02020603050405020304" pitchFamily="18" charset="0"/>
              </a:rPr>
              <a:t>Mueller</a:t>
            </a:r>
            <a:r>
              <a:rPr lang="zh-CN" altLang="en-US" sz="2800" b="1" dirty="0">
                <a:latin typeface="微软雅黑" panose="020B0503020204020204" pitchFamily="34" charset="-122"/>
                <a:ea typeface="微软雅黑" panose="020B0503020204020204" pitchFamily="34" charset="-122"/>
              </a:rPr>
              <a:t>矩阵测量纳米栅格关键尺寸</a:t>
            </a:r>
            <a:endParaRPr lang="zh-CN" altLang="en-US" sz="2800" b="1" dirty="0">
              <a:latin typeface="微软雅黑" panose="020B0503020204020204" pitchFamily="34" charset="-122"/>
              <a:ea typeface="微软雅黑" panose="020B0503020204020204" pitchFamily="34" charset="-122"/>
            </a:endParaRPr>
          </a:p>
        </p:txBody>
      </p:sp>
      <p:sp>
        <p:nvSpPr>
          <p:cNvPr id="12" name="文本框 42"/>
          <p:cNvSpPr txBox="1"/>
          <p:nvPr/>
        </p:nvSpPr>
        <p:spPr>
          <a:xfrm>
            <a:off x="9466117" y="5163067"/>
            <a:ext cx="1641765" cy="400110"/>
          </a:xfrm>
          <a:prstGeom prst="rect">
            <a:avLst/>
          </a:prstGeom>
          <a:noFill/>
        </p:spPr>
        <p:txBody>
          <a:bodyPr wrap="square" rtlCol="0">
            <a:spAutoFit/>
          </a:bodyPr>
          <a:lstStyle/>
          <a:p>
            <a:pPr algn="just">
              <a:spcBef>
                <a:spcPct val="0"/>
              </a:spcBef>
            </a:pPr>
            <a:r>
              <a:rPr lang="zh-CN" altLang="en-US" sz="2000" dirty="0">
                <a:latin typeface="微软雅黑" panose="020B0503020204020204" pitchFamily="34" charset="-122"/>
                <a:ea typeface="微软雅黑" panose="020B0503020204020204" pitchFamily="34" charset="-122"/>
              </a:rPr>
              <a:t>装置实物</a:t>
            </a:r>
            <a:endParaRPr lang="zh-CN" altLang="en-US" sz="2000" dirty="0">
              <a:latin typeface="微软雅黑" panose="020B0503020204020204" pitchFamily="34" charset="-122"/>
              <a:ea typeface="微软雅黑" panose="020B0503020204020204" pitchFamily="34" charset="-122"/>
            </a:endParaRPr>
          </a:p>
        </p:txBody>
      </p:sp>
      <p:sp>
        <p:nvSpPr>
          <p:cNvPr id="13" name="文本框 42"/>
          <p:cNvSpPr txBox="1"/>
          <p:nvPr/>
        </p:nvSpPr>
        <p:spPr>
          <a:xfrm>
            <a:off x="4887406" y="5176883"/>
            <a:ext cx="2625005" cy="400110"/>
          </a:xfrm>
          <a:prstGeom prst="rect">
            <a:avLst/>
          </a:prstGeom>
          <a:noFill/>
        </p:spPr>
        <p:txBody>
          <a:bodyPr wrap="square" rtlCol="0">
            <a:spAutoFit/>
          </a:bodyPr>
          <a:lstStyle/>
          <a:p>
            <a:pPr algn="just">
              <a:spcBef>
                <a:spcPct val="0"/>
              </a:spcBef>
            </a:pPr>
            <a:r>
              <a:rPr lang="zh-CN" altLang="en-US" sz="2000" dirty="0">
                <a:latin typeface="微软雅黑" panose="020B0503020204020204" pitchFamily="34" charset="-122"/>
                <a:ea typeface="微软雅黑" panose="020B0503020204020204" pitchFamily="34" charset="-122"/>
              </a:rPr>
              <a:t>栅格</a:t>
            </a:r>
            <a:r>
              <a:rPr lang="en-US" altLang="zh-CN" sz="2000" dirty="0">
                <a:latin typeface="Times New Roman" panose="02020603050405020304" pitchFamily="18" charset="0"/>
                <a:ea typeface="微软雅黑" panose="020B0503020204020204" pitchFamily="34" charset="-122"/>
                <a:cs typeface="Times New Roman" panose="02020603050405020304" pitchFamily="18" charset="0"/>
              </a:rPr>
              <a:t>Mueller</a:t>
            </a:r>
            <a:r>
              <a:rPr lang="zh-CN" altLang="en-US" sz="2000" dirty="0">
                <a:latin typeface="微软雅黑" panose="020B0503020204020204" pitchFamily="34" charset="-122"/>
                <a:ea typeface="微软雅黑" panose="020B0503020204020204" pitchFamily="34" charset="-122"/>
              </a:rPr>
              <a:t>矩阵</a:t>
            </a:r>
            <a:endParaRPr lang="zh-CN" altLang="en-US" sz="2000" dirty="0">
              <a:latin typeface="微软雅黑" panose="020B0503020204020204" pitchFamily="34" charset="-122"/>
              <a:ea typeface="微软雅黑" panose="020B0503020204020204" pitchFamily="34" charset="-122"/>
            </a:endParaRPr>
          </a:p>
        </p:txBody>
      </p:sp>
      <p:sp>
        <p:nvSpPr>
          <p:cNvPr id="14" name="文本框 42"/>
          <p:cNvSpPr txBox="1"/>
          <p:nvPr/>
        </p:nvSpPr>
        <p:spPr>
          <a:xfrm>
            <a:off x="966353" y="5163067"/>
            <a:ext cx="2625005" cy="400110"/>
          </a:xfrm>
          <a:prstGeom prst="rect">
            <a:avLst/>
          </a:prstGeom>
          <a:noFill/>
        </p:spPr>
        <p:txBody>
          <a:bodyPr wrap="square" rtlCol="0">
            <a:spAutoFit/>
          </a:bodyPr>
          <a:lstStyle/>
          <a:p>
            <a:pPr algn="just">
              <a:spcBef>
                <a:spcPct val="0"/>
              </a:spcBef>
            </a:pPr>
            <a:r>
              <a:rPr lang="zh-CN" altLang="en-US" sz="2000" dirty="0">
                <a:latin typeface="微软雅黑" panose="020B0503020204020204" pitchFamily="34" charset="-122"/>
                <a:ea typeface="微软雅黑" panose="020B0503020204020204" pitchFamily="34" charset="-122"/>
              </a:rPr>
              <a:t>栅格测量原理</a:t>
            </a:r>
            <a:endParaRPr lang="zh-CN" altLang="en-US" sz="2000" dirty="0">
              <a:latin typeface="微软雅黑" panose="020B0503020204020204" pitchFamily="34" charset="-122"/>
              <a:ea typeface="微软雅黑" panose="020B0503020204020204" pitchFamily="34" charset="-122"/>
            </a:endParaRPr>
          </a:p>
        </p:txBody>
      </p:sp>
      <p:sp>
        <p:nvSpPr>
          <p:cNvPr id="17" name="矩形 1"/>
          <p:cNvSpPr/>
          <p:nvPr/>
        </p:nvSpPr>
        <p:spPr>
          <a:xfrm>
            <a:off x="0" y="5974773"/>
            <a:ext cx="12192000" cy="682504"/>
          </a:xfrm>
          <a:prstGeom prst="rect">
            <a:avLst/>
          </a:prstGeom>
          <a:solidFill>
            <a:srgbClr val="0070C0"/>
          </a:solid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28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与晶圆级膜厚直接溯源装置具有</a:t>
            </a:r>
            <a:r>
              <a:rPr lang="zh-CN" altLang="en-US" sz="3200" b="1" dirty="0">
                <a:solidFill>
                  <a:srgbClr val="FFFF00"/>
                </a:solidFill>
                <a:latin typeface="微软雅黑" panose="020B0503020204020204" pitchFamily="34" charset="-122"/>
                <a:ea typeface="微软雅黑" panose="020B0503020204020204" pitchFamily="34" charset="-122"/>
                <a:cs typeface="Times New Roman" panose="02020603050405020304" pitchFamily="18" charset="0"/>
              </a:rPr>
              <a:t>高度技术互通性</a:t>
            </a:r>
            <a:endParaRPr lang="zh-CN" altLang="en-US" sz="3200" b="1" dirty="0">
              <a:solidFill>
                <a:srgbClr val="FFFF00"/>
              </a:solidFill>
              <a:latin typeface="微软雅黑" panose="020B0503020204020204" pitchFamily="34" charset="-122"/>
              <a:ea typeface="微软雅黑" panose="020B0503020204020204" pitchFamily="34" charset="-122"/>
              <a:cs typeface="Times New Roman" panose="02020603050405020304" pitchFamily="18" charset="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表格 4"/>
          <p:cNvGraphicFramePr>
            <a:graphicFrameLocks noGrp="1"/>
          </p:cNvGraphicFramePr>
          <p:nvPr/>
        </p:nvGraphicFramePr>
        <p:xfrm>
          <a:off x="630005" y="839397"/>
          <a:ext cx="6603236" cy="4989883"/>
        </p:xfrm>
        <a:graphic>
          <a:graphicData uri="http://schemas.openxmlformats.org/drawingml/2006/table">
            <a:tbl>
              <a:tblPr firstRow="1" bandRow="1">
                <a:tableStyleId>{5C22544A-7EE6-4342-B048-85BDC9FD1C3A}</a:tableStyleId>
              </a:tblPr>
              <a:tblGrid>
                <a:gridCol w="1799757"/>
                <a:gridCol w="3764604"/>
                <a:gridCol w="1038875"/>
              </a:tblGrid>
              <a:tr h="412105">
                <a:tc>
                  <a:txBody>
                    <a:bodyPr/>
                    <a:lstStyle/>
                    <a:p>
                      <a:pPr algn="ctr">
                        <a:lnSpc>
                          <a:spcPts val="2800"/>
                        </a:lnSpc>
                        <a:spcAft>
                          <a:spcPts val="0"/>
                        </a:spcAft>
                      </a:pPr>
                      <a:r>
                        <a:rPr lang="zh-CN" altLang="zh-CN" sz="2000" kern="100" dirty="0">
                          <a:solidFill>
                            <a:schemeClr val="bg1"/>
                          </a:solidFill>
                          <a:effectLst/>
                          <a:latin typeface="微软雅黑" panose="020B0503020204020204" pitchFamily="34" charset="-122"/>
                          <a:ea typeface="微软雅黑" panose="020B0503020204020204" pitchFamily="34" charset="-122"/>
                        </a:rPr>
                        <a:t>项目</a:t>
                      </a:r>
                      <a:r>
                        <a:rPr lang="en-US" altLang="zh-CN" sz="2000" kern="100" dirty="0">
                          <a:solidFill>
                            <a:schemeClr val="bg1"/>
                          </a:solidFill>
                          <a:effectLst/>
                          <a:latin typeface="微软雅黑" panose="020B0503020204020204" pitchFamily="34" charset="-122"/>
                          <a:ea typeface="微软雅黑" panose="020B0503020204020204" pitchFamily="34" charset="-122"/>
                        </a:rPr>
                        <a:t>/</a:t>
                      </a:r>
                      <a:r>
                        <a:rPr lang="zh-CN" altLang="zh-CN" sz="2000" kern="100" dirty="0">
                          <a:solidFill>
                            <a:schemeClr val="bg1"/>
                          </a:solidFill>
                          <a:effectLst/>
                          <a:latin typeface="微软雅黑" panose="020B0503020204020204" pitchFamily="34" charset="-122"/>
                          <a:ea typeface="微软雅黑" panose="020B0503020204020204" pitchFamily="34" charset="-122"/>
                        </a:rPr>
                        <a:t>课题</a:t>
                      </a:r>
                      <a:r>
                        <a:rPr lang="zh-CN" sz="2000" kern="100" dirty="0">
                          <a:solidFill>
                            <a:schemeClr val="bg1"/>
                          </a:solidFill>
                          <a:effectLst/>
                          <a:latin typeface="微软雅黑" panose="020B0503020204020204" pitchFamily="34" charset="-122"/>
                          <a:ea typeface="微软雅黑" panose="020B0503020204020204" pitchFamily="34" charset="-122"/>
                        </a:rPr>
                        <a:t>来源</a:t>
                      </a:r>
                      <a:endParaRPr lang="en-US" sz="2000" kern="10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982" marR="68982" marT="34491" marB="3449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a:lnSpc>
                          <a:spcPts val="2800"/>
                        </a:lnSpc>
                        <a:spcAft>
                          <a:spcPts val="0"/>
                        </a:spcAft>
                      </a:pPr>
                      <a:r>
                        <a:rPr lang="zh-CN" sz="2000" kern="100" dirty="0">
                          <a:solidFill>
                            <a:schemeClr val="bg1"/>
                          </a:solidFill>
                          <a:effectLst/>
                          <a:latin typeface="微软雅黑" panose="020B0503020204020204" pitchFamily="34" charset="-122"/>
                          <a:ea typeface="微软雅黑" panose="020B0503020204020204" pitchFamily="34" charset="-122"/>
                        </a:rPr>
                        <a:t>项目</a:t>
                      </a:r>
                      <a:r>
                        <a:rPr lang="en-US" sz="2000" kern="100" dirty="0">
                          <a:solidFill>
                            <a:schemeClr val="bg1"/>
                          </a:solidFill>
                          <a:effectLst/>
                          <a:latin typeface="微软雅黑" panose="020B0503020204020204" pitchFamily="34" charset="-122"/>
                          <a:ea typeface="微软雅黑" panose="020B0503020204020204" pitchFamily="34" charset="-122"/>
                        </a:rPr>
                        <a:t>/</a:t>
                      </a:r>
                      <a:r>
                        <a:rPr lang="zh-CN" sz="2000" kern="100" dirty="0">
                          <a:solidFill>
                            <a:schemeClr val="bg1"/>
                          </a:solidFill>
                          <a:effectLst/>
                          <a:latin typeface="微软雅黑" panose="020B0503020204020204" pitchFamily="34" charset="-122"/>
                          <a:ea typeface="微软雅黑" panose="020B0503020204020204" pitchFamily="34" charset="-122"/>
                        </a:rPr>
                        <a:t>课题名称</a:t>
                      </a:r>
                      <a:endParaRPr lang="en-US" sz="2000" kern="10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982" marR="68982" marT="34491" marB="3449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a:txBody>
                    <a:bodyPr/>
                    <a:lstStyle/>
                    <a:p>
                      <a:pPr algn="ctr">
                        <a:lnSpc>
                          <a:spcPts val="2800"/>
                        </a:lnSpc>
                        <a:spcAft>
                          <a:spcPts val="0"/>
                        </a:spcAft>
                      </a:pPr>
                      <a:r>
                        <a:rPr lang="zh-CN" sz="2000" kern="100" dirty="0">
                          <a:solidFill>
                            <a:schemeClr val="bg1"/>
                          </a:solidFill>
                          <a:effectLst/>
                          <a:latin typeface="微软雅黑" panose="020B0503020204020204" pitchFamily="34" charset="-122"/>
                          <a:ea typeface="微软雅黑" panose="020B0503020204020204" pitchFamily="34" charset="-122"/>
                        </a:rPr>
                        <a:t>负责人</a:t>
                      </a:r>
                      <a:endParaRPr lang="en-US" sz="2000" kern="10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982" marR="68982" marT="34491" marB="3449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r>
              <a:tr h="742229">
                <a:tc>
                  <a:txBody>
                    <a:bodyPr/>
                    <a:lstStyle/>
                    <a:p>
                      <a:pPr marL="0" marR="0" lvl="0" indent="0" algn="ctr" defTabSz="914400" rtl="0" eaLnBrk="1" fontAlgn="auto" latinLnBrk="0" hangingPunct="1">
                        <a:lnSpc>
                          <a:spcPts val="2800"/>
                        </a:lnSpc>
                        <a:spcBef>
                          <a:spcPts val="0"/>
                        </a:spcBef>
                        <a:spcAft>
                          <a:spcPts val="0"/>
                        </a:spcAft>
                        <a:buClrTx/>
                        <a:buSzTx/>
                        <a:buFontTx/>
                        <a:buNone/>
                        <a:defRPr/>
                      </a:pPr>
                      <a:r>
                        <a:rPr lang="en-US" altLang="zh-CN" sz="2000" kern="100" dirty="0">
                          <a:effectLst/>
                          <a:latin typeface="微软雅黑" panose="020B0503020204020204" pitchFamily="34" charset="-122"/>
                          <a:ea typeface="微软雅黑" panose="020B0503020204020204" pitchFamily="34" charset="-122"/>
                        </a:rPr>
                        <a:t>NQI</a:t>
                      </a:r>
                      <a:r>
                        <a:rPr lang="zh-CN" altLang="en-US" sz="2000" kern="100" dirty="0">
                          <a:effectLst/>
                          <a:latin typeface="微软雅黑" panose="020B0503020204020204" pitchFamily="34" charset="-122"/>
                          <a:ea typeface="微软雅黑" panose="020B0503020204020204" pitchFamily="34" charset="-122"/>
                        </a:rPr>
                        <a:t>课题</a:t>
                      </a:r>
                      <a:endParaRPr lang="en-US" altLang="zh-CN" sz="20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9EBF5"/>
                    </a:solidFill>
                  </a:tcPr>
                </a:tc>
                <a:tc>
                  <a:txBody>
                    <a:bodyPr/>
                    <a:lstStyle/>
                    <a:p>
                      <a:pPr algn="ctr">
                        <a:lnSpc>
                          <a:spcPts val="2800"/>
                        </a:lnSpc>
                        <a:spcAft>
                          <a:spcPts val="0"/>
                        </a:spcAft>
                      </a:pPr>
                      <a:r>
                        <a:rPr lang="zh-CN" sz="2000" kern="100" dirty="0">
                          <a:effectLst/>
                          <a:latin typeface="微软雅黑" panose="020B0503020204020204" pitchFamily="34" charset="-122"/>
                          <a:ea typeface="微软雅黑" panose="020B0503020204020204" pitchFamily="34" charset="-122"/>
                        </a:rPr>
                        <a:t>微纳薄膜材料结构</a:t>
                      </a:r>
                      <a:endParaRPr lang="en-US" altLang="zh-CN" sz="2000" kern="100" dirty="0">
                        <a:effectLst/>
                        <a:latin typeface="微软雅黑" panose="020B0503020204020204" pitchFamily="34" charset="-122"/>
                        <a:ea typeface="微软雅黑" panose="020B0503020204020204" pitchFamily="34" charset="-122"/>
                      </a:endParaRPr>
                    </a:p>
                    <a:p>
                      <a:pPr algn="ctr">
                        <a:lnSpc>
                          <a:spcPts val="2800"/>
                        </a:lnSpc>
                        <a:spcAft>
                          <a:spcPts val="0"/>
                        </a:spcAft>
                      </a:pPr>
                      <a:r>
                        <a:rPr lang="zh-CN" sz="2000" kern="100" dirty="0">
                          <a:effectLst/>
                          <a:latin typeface="微软雅黑" panose="020B0503020204020204" pitchFamily="34" charset="-122"/>
                          <a:ea typeface="微软雅黑" panose="020B0503020204020204" pitchFamily="34" charset="-122"/>
                        </a:rPr>
                        <a:t>光散射标准装置的研究</a:t>
                      </a:r>
                      <a:endParaRPr lang="en-US" sz="20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982" marR="68982" marT="34491" marB="3449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9EBF5"/>
                    </a:solidFill>
                  </a:tcPr>
                </a:tc>
                <a:tc>
                  <a:txBody>
                    <a:bodyPr/>
                    <a:lstStyle/>
                    <a:p>
                      <a:pPr algn="ctr">
                        <a:lnSpc>
                          <a:spcPts val="2800"/>
                        </a:lnSpc>
                        <a:spcAft>
                          <a:spcPts val="0"/>
                        </a:spcAft>
                      </a:pPr>
                      <a:r>
                        <a:rPr lang="zh-CN" sz="2000" kern="100" dirty="0">
                          <a:effectLst/>
                          <a:latin typeface="微软雅黑" panose="020B0503020204020204" pitchFamily="34" charset="-122"/>
                          <a:ea typeface="微软雅黑" panose="020B0503020204020204" pitchFamily="34" charset="-122"/>
                        </a:rPr>
                        <a:t>李琪</a:t>
                      </a:r>
                      <a:endParaRPr lang="en-US" sz="20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982" marR="68982" marT="34491" marB="3449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9EBF5"/>
                    </a:solidFill>
                  </a:tcPr>
                </a:tc>
              </a:tr>
              <a:tr h="709505">
                <a:tc>
                  <a:txBody>
                    <a:bodyPr/>
                    <a:lstStyle/>
                    <a:p>
                      <a:pPr algn="ctr">
                        <a:lnSpc>
                          <a:spcPts val="2800"/>
                        </a:lnSpc>
                      </a:pPr>
                      <a:r>
                        <a:rPr lang="zh-CN" altLang="en-US" sz="2000" dirty="0">
                          <a:latin typeface="微软雅黑" panose="020B0503020204020204" pitchFamily="34" charset="-122"/>
                          <a:ea typeface="微软雅黑" panose="020B0503020204020204" pitchFamily="34" charset="-122"/>
                        </a:rPr>
                        <a:t>科技支撑</a:t>
                      </a:r>
                      <a:endParaRPr lang="zh-CN" altLang="en-US" sz="2000" dirty="0">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9EBF5"/>
                    </a:solidFill>
                  </a:tcPr>
                </a:tc>
                <a:tc>
                  <a:txBody>
                    <a:bodyPr/>
                    <a:lstStyle/>
                    <a:p>
                      <a:pPr algn="ctr">
                        <a:lnSpc>
                          <a:spcPts val="2800"/>
                        </a:lnSpc>
                      </a:pPr>
                      <a:r>
                        <a:rPr lang="zh-CN" altLang="en-US" sz="2000" dirty="0">
                          <a:latin typeface="微软雅黑" panose="020B0503020204020204" pitchFamily="34" charset="-122"/>
                          <a:ea typeface="微软雅黑" panose="020B0503020204020204" pitchFamily="34" charset="-122"/>
                        </a:rPr>
                        <a:t>紫外光学二维微纳几何结构</a:t>
                      </a:r>
                      <a:endParaRPr lang="en-US" altLang="zh-CN" sz="2000" dirty="0">
                        <a:latin typeface="微软雅黑" panose="020B0503020204020204" pitchFamily="34" charset="-122"/>
                        <a:ea typeface="微软雅黑" panose="020B0503020204020204" pitchFamily="34" charset="-122"/>
                      </a:endParaRPr>
                    </a:p>
                    <a:p>
                      <a:pPr algn="ctr">
                        <a:lnSpc>
                          <a:spcPts val="2800"/>
                        </a:lnSpc>
                      </a:pPr>
                      <a:r>
                        <a:rPr lang="zh-CN" altLang="en-US" sz="2000" dirty="0">
                          <a:latin typeface="微软雅黑" panose="020B0503020204020204" pitchFamily="34" charset="-122"/>
                          <a:ea typeface="微软雅黑" panose="020B0503020204020204" pitchFamily="34" charset="-122"/>
                        </a:rPr>
                        <a:t>标准装置及标准物质的研究</a:t>
                      </a:r>
                      <a:endParaRPr lang="zh-CN" altLang="en-US" sz="2000" dirty="0">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9EBF5"/>
                    </a:solidFill>
                  </a:tcPr>
                </a:tc>
                <a:tc>
                  <a:txBody>
                    <a:bodyPr/>
                    <a:lstStyle/>
                    <a:p>
                      <a:pPr marL="0" marR="0" lvl="0" indent="0" algn="ctr" defTabSz="914400" rtl="0" eaLnBrk="1" fontAlgn="auto" latinLnBrk="0" hangingPunct="1">
                        <a:lnSpc>
                          <a:spcPts val="2800"/>
                        </a:lnSpc>
                        <a:spcBef>
                          <a:spcPts val="0"/>
                        </a:spcBef>
                        <a:spcAft>
                          <a:spcPts val="0"/>
                        </a:spcAft>
                        <a:buClrTx/>
                        <a:buSzTx/>
                        <a:buFontTx/>
                        <a:buNone/>
                        <a:defRPr/>
                      </a:pPr>
                      <a:r>
                        <a:rPr lang="zh-CN" altLang="zh-CN" sz="2000" kern="100" dirty="0">
                          <a:effectLst/>
                          <a:latin typeface="微软雅黑" panose="020B0503020204020204" pitchFamily="34" charset="-122"/>
                          <a:ea typeface="微软雅黑" panose="020B0503020204020204" pitchFamily="34" charset="-122"/>
                        </a:rPr>
                        <a:t>李琪</a:t>
                      </a:r>
                      <a:endParaRPr lang="en-US" altLang="zh-CN" sz="20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9EBF5"/>
                    </a:solidFill>
                  </a:tcPr>
                </a:tc>
              </a:tr>
              <a:tr h="661481">
                <a:tc>
                  <a:txBody>
                    <a:bodyPr/>
                    <a:lstStyle/>
                    <a:p>
                      <a:pPr marL="0" marR="0" lvl="0" indent="0" algn="ctr" defTabSz="914400" rtl="0" eaLnBrk="1" fontAlgn="auto" latinLnBrk="0" hangingPunct="1">
                        <a:lnSpc>
                          <a:spcPts val="2800"/>
                        </a:lnSpc>
                        <a:spcBef>
                          <a:spcPts val="0"/>
                        </a:spcBef>
                        <a:spcAft>
                          <a:spcPts val="0"/>
                        </a:spcAft>
                        <a:buClrTx/>
                        <a:buSzTx/>
                        <a:buFontTx/>
                        <a:buNone/>
                        <a:defRPr/>
                      </a:pPr>
                      <a:r>
                        <a:rPr lang="en-US" altLang="zh-CN" sz="2000" kern="100" dirty="0">
                          <a:effectLst/>
                          <a:latin typeface="微软雅黑" panose="020B0503020204020204" pitchFamily="34" charset="-122"/>
                          <a:ea typeface="微软雅黑" panose="020B0503020204020204" pitchFamily="34" charset="-122"/>
                        </a:rPr>
                        <a:t>AKY</a:t>
                      </a:r>
                      <a:r>
                        <a:rPr lang="zh-CN" altLang="en-US" sz="2000" kern="100" dirty="0">
                          <a:effectLst/>
                          <a:latin typeface="微软雅黑" panose="020B0503020204020204" pitchFamily="34" charset="-122"/>
                          <a:ea typeface="微软雅黑" panose="020B0503020204020204" pitchFamily="34" charset="-122"/>
                        </a:rPr>
                        <a:t>课题</a:t>
                      </a:r>
                      <a:r>
                        <a:rPr lang="en-US" altLang="zh-CN" sz="2000" kern="100" dirty="0">
                          <a:effectLst/>
                          <a:latin typeface="微软雅黑" panose="020B0503020204020204" pitchFamily="34" charset="-122"/>
                          <a:ea typeface="微软雅黑" panose="020B0503020204020204" pitchFamily="34" charset="-122"/>
                        </a:rPr>
                        <a:t> </a:t>
                      </a:r>
                      <a:endParaRPr lang="en-US" altLang="zh-CN" sz="20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982" marR="68982" marT="34491" marB="3449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9EBF5"/>
                    </a:solidFill>
                  </a:tcPr>
                </a:tc>
                <a:tc>
                  <a:txBody>
                    <a:bodyPr/>
                    <a:lstStyle/>
                    <a:p>
                      <a:pPr algn="ctr">
                        <a:lnSpc>
                          <a:spcPts val="2800"/>
                        </a:lnSpc>
                      </a:pPr>
                      <a:r>
                        <a:rPr lang="zh-CN" altLang="en-US" sz="2000" dirty="0">
                          <a:latin typeface="微软雅黑" panose="020B0503020204020204" pitchFamily="34" charset="-122"/>
                          <a:ea typeface="微软雅黑" panose="020B0503020204020204" pitchFamily="34" charset="-122"/>
                        </a:rPr>
                        <a:t>大尺寸标准片计量用</a:t>
                      </a:r>
                      <a:endParaRPr lang="en-US" altLang="zh-CN" sz="2000" dirty="0">
                        <a:latin typeface="微软雅黑" panose="020B0503020204020204" pitchFamily="34" charset="-122"/>
                        <a:ea typeface="微软雅黑" panose="020B0503020204020204" pitchFamily="34" charset="-122"/>
                      </a:endParaRPr>
                    </a:p>
                    <a:p>
                      <a:pPr algn="ctr">
                        <a:lnSpc>
                          <a:spcPts val="2800"/>
                        </a:lnSpc>
                      </a:pPr>
                      <a:r>
                        <a:rPr lang="zh-CN" altLang="en-US" sz="2000" dirty="0">
                          <a:latin typeface="微软雅黑" panose="020B0503020204020204" pitchFamily="34" charset="-122"/>
                          <a:ea typeface="微软雅黑" panose="020B0503020204020204" pitchFamily="34" charset="-122"/>
                        </a:rPr>
                        <a:t>纳米位移系统的研究</a:t>
                      </a:r>
                      <a:endParaRPr lang="zh-CN" altLang="en-US" sz="2000" dirty="0">
                        <a:latin typeface="微软雅黑" panose="020B0503020204020204" pitchFamily="34" charset="-122"/>
                        <a:ea typeface="微软雅黑" panose="020B0503020204020204" pitchFamily="34" charset="-122"/>
                      </a:endParaRPr>
                    </a:p>
                  </a:txBody>
                  <a:tcPr marL="68982" marR="68982" marT="34491" marB="3449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9EBF5"/>
                    </a:solidFill>
                  </a:tcPr>
                </a:tc>
                <a:tc>
                  <a:txBody>
                    <a:bodyPr/>
                    <a:lstStyle/>
                    <a:p>
                      <a:pPr algn="ctr">
                        <a:lnSpc>
                          <a:spcPts val="2800"/>
                        </a:lnSpc>
                      </a:pPr>
                      <a:r>
                        <a:rPr lang="zh-CN" altLang="en-US" sz="2000" kern="100" dirty="0">
                          <a:effectLst/>
                          <a:latin typeface="微软雅黑" panose="020B0503020204020204" pitchFamily="34" charset="-122"/>
                          <a:ea typeface="微软雅黑" panose="020B0503020204020204" pitchFamily="34" charset="-122"/>
                          <a:cs typeface="Times New Roman" panose="02020603050405020304" pitchFamily="18" charset="0"/>
                        </a:rPr>
                        <a:t>李琪</a:t>
                      </a:r>
                      <a:endParaRPr lang="zh-CN" altLang="en-US" sz="2000" dirty="0">
                        <a:latin typeface="微软雅黑" panose="020B0503020204020204" pitchFamily="34" charset="-122"/>
                        <a:ea typeface="微软雅黑" panose="020B0503020204020204" pitchFamily="34" charset="-122"/>
                      </a:endParaRPr>
                    </a:p>
                  </a:txBody>
                  <a:tcPr marL="68982" marR="68982" marT="34491" marB="3449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9EBF5"/>
                    </a:solidFill>
                  </a:tcPr>
                </a:tc>
              </a:tr>
              <a:tr h="690628">
                <a:tc>
                  <a:txBody>
                    <a:bodyPr/>
                    <a:lstStyle/>
                    <a:p>
                      <a:pPr marL="0" marR="0" lvl="0" indent="0" algn="ctr" defTabSz="914400" rtl="0" eaLnBrk="1" fontAlgn="auto" latinLnBrk="0" hangingPunct="1">
                        <a:lnSpc>
                          <a:spcPts val="2800"/>
                        </a:lnSpc>
                        <a:spcBef>
                          <a:spcPts val="0"/>
                        </a:spcBef>
                        <a:spcAft>
                          <a:spcPts val="0"/>
                        </a:spcAft>
                        <a:buClrTx/>
                        <a:buSzTx/>
                        <a:buFontTx/>
                        <a:buNone/>
                        <a:defRPr/>
                      </a:pPr>
                      <a:r>
                        <a:rPr lang="en-US" altLang="zh-CN" sz="2000" kern="100" dirty="0">
                          <a:effectLst/>
                          <a:latin typeface="微软雅黑" panose="020B0503020204020204" pitchFamily="34" charset="-122"/>
                          <a:ea typeface="微软雅黑" panose="020B0503020204020204" pitchFamily="34" charset="-122"/>
                          <a:cs typeface="Times New Roman" panose="02020603050405020304" pitchFamily="18" charset="0"/>
                        </a:rPr>
                        <a:t>NQI</a:t>
                      </a:r>
                      <a:r>
                        <a:rPr lang="zh-CN" altLang="en-US" sz="2000" kern="100" dirty="0">
                          <a:effectLst/>
                          <a:latin typeface="微软雅黑" panose="020B0503020204020204" pitchFamily="34" charset="-122"/>
                          <a:ea typeface="微软雅黑" panose="020B0503020204020204" pitchFamily="34" charset="-122"/>
                          <a:cs typeface="Times New Roman" panose="02020603050405020304" pitchFamily="18" charset="0"/>
                        </a:rPr>
                        <a:t>项目</a:t>
                      </a:r>
                      <a:endParaRPr lang="zh-CN" altLang="en-US" sz="20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9EBF5"/>
                    </a:solidFill>
                  </a:tcPr>
                </a:tc>
                <a:tc>
                  <a:txBody>
                    <a:bodyPr/>
                    <a:lstStyle/>
                    <a:p>
                      <a:pPr algn="ctr">
                        <a:lnSpc>
                          <a:spcPts val="2800"/>
                        </a:lnSpc>
                        <a:spcAft>
                          <a:spcPts val="0"/>
                        </a:spcAft>
                      </a:pPr>
                      <a:r>
                        <a:rPr lang="zh-CN" sz="2000" kern="100" dirty="0">
                          <a:effectLst/>
                          <a:latin typeface="微软雅黑" panose="020B0503020204020204" pitchFamily="34" charset="-122"/>
                          <a:ea typeface="微软雅黑" panose="020B0503020204020204" pitchFamily="34" charset="-122"/>
                        </a:rPr>
                        <a:t>纳米几何特征参量计量</a:t>
                      </a:r>
                      <a:endParaRPr lang="en-US" altLang="zh-CN" sz="2000" kern="100" dirty="0">
                        <a:effectLst/>
                        <a:latin typeface="微软雅黑" panose="020B0503020204020204" pitchFamily="34" charset="-122"/>
                        <a:ea typeface="微软雅黑" panose="020B0503020204020204" pitchFamily="34" charset="-122"/>
                      </a:endParaRPr>
                    </a:p>
                    <a:p>
                      <a:pPr algn="ctr">
                        <a:lnSpc>
                          <a:spcPts val="2800"/>
                        </a:lnSpc>
                        <a:spcAft>
                          <a:spcPts val="0"/>
                        </a:spcAft>
                      </a:pPr>
                      <a:r>
                        <a:rPr lang="zh-CN" sz="2000" kern="100" dirty="0">
                          <a:effectLst/>
                          <a:latin typeface="微软雅黑" panose="020B0503020204020204" pitchFamily="34" charset="-122"/>
                          <a:ea typeface="微软雅黑" panose="020B0503020204020204" pitchFamily="34" charset="-122"/>
                        </a:rPr>
                        <a:t>标准器研究及应用示范</a:t>
                      </a:r>
                      <a:endParaRPr lang="en-US" sz="20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982" marR="68982" marT="34491" marB="3449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9EBF5"/>
                    </a:solidFill>
                  </a:tcPr>
                </a:tc>
                <a:tc>
                  <a:txBody>
                    <a:bodyPr/>
                    <a:lstStyle/>
                    <a:p>
                      <a:pPr algn="ctr">
                        <a:lnSpc>
                          <a:spcPts val="2800"/>
                        </a:lnSpc>
                        <a:spcAft>
                          <a:spcPts val="0"/>
                        </a:spcAft>
                      </a:pPr>
                      <a:r>
                        <a:rPr lang="zh-CN" sz="2000" kern="100" dirty="0">
                          <a:effectLst/>
                          <a:latin typeface="微软雅黑" panose="020B0503020204020204" pitchFamily="34" charset="-122"/>
                          <a:ea typeface="微软雅黑" panose="020B0503020204020204" pitchFamily="34" charset="-122"/>
                        </a:rPr>
                        <a:t>施玉书</a:t>
                      </a:r>
                      <a:endParaRPr lang="en-US" sz="20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982" marR="68982" marT="34491" marB="34491"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9EBF5"/>
                    </a:solidFill>
                  </a:tcPr>
                </a:tc>
              </a:tr>
              <a:tr h="681798">
                <a:tc>
                  <a:txBody>
                    <a:bodyPr/>
                    <a:lstStyle/>
                    <a:p>
                      <a:pPr algn="ctr">
                        <a:lnSpc>
                          <a:spcPts val="2800"/>
                        </a:lnSpc>
                      </a:pPr>
                      <a:r>
                        <a:rPr lang="en-US" altLang="zh-CN" sz="2000" dirty="0">
                          <a:latin typeface="微软雅黑" panose="020B0503020204020204" pitchFamily="34" charset="-122"/>
                          <a:ea typeface="微软雅黑" panose="020B0503020204020204" pitchFamily="34" charset="-122"/>
                        </a:rPr>
                        <a:t>NQI</a:t>
                      </a:r>
                      <a:r>
                        <a:rPr lang="zh-CN" altLang="en-US" sz="2000" dirty="0">
                          <a:latin typeface="微软雅黑" panose="020B0503020204020204" pitchFamily="34" charset="-122"/>
                          <a:ea typeface="微软雅黑" panose="020B0503020204020204" pitchFamily="34" charset="-122"/>
                        </a:rPr>
                        <a:t>课题</a:t>
                      </a:r>
                      <a:endParaRPr lang="zh-CN" altLang="en-US" sz="2000" dirty="0">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9EBF5"/>
                    </a:solidFill>
                  </a:tcPr>
                </a:tc>
                <a:tc>
                  <a:txBody>
                    <a:bodyPr/>
                    <a:lstStyle/>
                    <a:p>
                      <a:pPr algn="ctr">
                        <a:lnSpc>
                          <a:spcPts val="2800"/>
                        </a:lnSpc>
                      </a:pPr>
                      <a:r>
                        <a:rPr lang="zh-CN" altLang="en-US" sz="2000" dirty="0">
                          <a:latin typeface="微软雅黑" panose="020B0503020204020204" pitchFamily="34" charset="-122"/>
                          <a:ea typeface="微软雅黑" panose="020B0503020204020204" pitchFamily="34" charset="-122"/>
                        </a:rPr>
                        <a:t>计量型扫描电镜及双探针</a:t>
                      </a:r>
                      <a:endParaRPr lang="en-US" altLang="zh-CN" sz="2000" dirty="0">
                        <a:latin typeface="微软雅黑" panose="020B0503020204020204" pitchFamily="34" charset="-122"/>
                        <a:ea typeface="微软雅黑" panose="020B0503020204020204" pitchFamily="34" charset="-122"/>
                      </a:endParaRPr>
                    </a:p>
                    <a:p>
                      <a:pPr algn="ctr">
                        <a:lnSpc>
                          <a:spcPts val="2800"/>
                        </a:lnSpc>
                      </a:pPr>
                      <a:r>
                        <a:rPr lang="zh-CN" altLang="en-US" sz="2000" dirty="0">
                          <a:latin typeface="微软雅黑" panose="020B0503020204020204" pitchFamily="34" charset="-122"/>
                          <a:ea typeface="微软雅黑" panose="020B0503020204020204" pitchFamily="34" charset="-122"/>
                        </a:rPr>
                        <a:t>扫描探针显微镜标准装置的建立</a:t>
                      </a:r>
                      <a:endParaRPr lang="zh-CN" altLang="en-US" sz="2000" dirty="0">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9EBF5"/>
                    </a:solidFill>
                  </a:tcPr>
                </a:tc>
                <a:tc>
                  <a:txBody>
                    <a:bodyPr/>
                    <a:lstStyle/>
                    <a:p>
                      <a:pPr algn="ctr">
                        <a:lnSpc>
                          <a:spcPts val="2800"/>
                        </a:lnSpc>
                      </a:pPr>
                      <a:r>
                        <a:rPr lang="zh-CN" altLang="en-US" sz="2000" dirty="0">
                          <a:latin typeface="微软雅黑" panose="020B0503020204020204" pitchFamily="34" charset="-122"/>
                          <a:ea typeface="微软雅黑" panose="020B0503020204020204" pitchFamily="34" charset="-122"/>
                        </a:rPr>
                        <a:t>李伟</a:t>
                      </a:r>
                      <a:endParaRPr lang="zh-CN" altLang="en-US" sz="2000" dirty="0">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9EBF5"/>
                    </a:solidFill>
                  </a:tcPr>
                </a:tc>
              </a:tr>
              <a:tr h="681798">
                <a:tc>
                  <a:txBody>
                    <a:bodyPr/>
                    <a:lstStyle/>
                    <a:p>
                      <a:pPr marL="0" marR="0" lvl="0" indent="0" algn="just" defTabSz="914400" rtl="0" eaLnBrk="1" fontAlgn="auto" latinLnBrk="0" hangingPunct="1">
                        <a:lnSpc>
                          <a:spcPts val="2800"/>
                        </a:lnSpc>
                        <a:spcBef>
                          <a:spcPts val="0"/>
                        </a:spcBef>
                        <a:spcAft>
                          <a:spcPts val="0"/>
                        </a:spcAft>
                        <a:buClrTx/>
                        <a:buSzTx/>
                        <a:buFontTx/>
                        <a:buNone/>
                        <a:defRPr/>
                      </a:pPr>
                      <a:r>
                        <a:rPr lang="zh-CN" altLang="zh-CN" sz="2000" kern="100" dirty="0">
                          <a:effectLst/>
                          <a:latin typeface="微软雅黑" panose="020B0503020204020204" pitchFamily="34" charset="-122"/>
                          <a:ea typeface="微软雅黑" panose="020B0503020204020204" pitchFamily="34" charset="-122"/>
                        </a:rPr>
                        <a:t>国家重大科学研究</a:t>
                      </a:r>
                      <a:r>
                        <a:rPr lang="zh-CN" altLang="en-US" sz="2000" kern="100" dirty="0">
                          <a:effectLst/>
                          <a:latin typeface="微软雅黑" panose="020B0503020204020204" pitchFamily="34" charset="-122"/>
                          <a:ea typeface="微软雅黑" panose="020B0503020204020204" pitchFamily="34" charset="-122"/>
                        </a:rPr>
                        <a:t>计划</a:t>
                      </a:r>
                      <a:endParaRPr lang="en-US" altLang="zh-CN" sz="20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9EBF5"/>
                    </a:solidFill>
                  </a:tcPr>
                </a:tc>
                <a:tc>
                  <a:txBody>
                    <a:bodyPr/>
                    <a:lstStyle/>
                    <a:p>
                      <a:pPr marL="0" marR="0" lvl="0" indent="0" algn="ctr" defTabSz="914400" rtl="0" eaLnBrk="1" fontAlgn="auto" latinLnBrk="0" hangingPunct="1">
                        <a:lnSpc>
                          <a:spcPts val="2800"/>
                        </a:lnSpc>
                        <a:spcBef>
                          <a:spcPts val="0"/>
                        </a:spcBef>
                        <a:spcAft>
                          <a:spcPts val="0"/>
                        </a:spcAft>
                        <a:buClrTx/>
                        <a:buSzTx/>
                        <a:buFontTx/>
                        <a:buNone/>
                        <a:defRPr/>
                      </a:pPr>
                      <a:r>
                        <a:rPr lang="zh-CN" altLang="zh-CN" sz="2000" kern="100" dirty="0">
                          <a:effectLst/>
                          <a:latin typeface="微软雅黑" panose="020B0503020204020204" pitchFamily="34" charset="-122"/>
                          <a:ea typeface="微软雅黑" panose="020B0503020204020204" pitchFamily="34" charset="-122"/>
                        </a:rPr>
                        <a:t>纳米测量标准</a:t>
                      </a:r>
                      <a:endParaRPr lang="en-US" altLang="zh-CN" sz="2000" kern="100" dirty="0">
                        <a:effectLst/>
                        <a:latin typeface="微软雅黑" panose="020B0503020204020204" pitchFamily="34" charset="-122"/>
                        <a:ea typeface="微软雅黑" panose="020B0503020204020204" pitchFamily="34" charset="-122"/>
                      </a:endParaRPr>
                    </a:p>
                    <a:p>
                      <a:pPr marL="0" marR="0" lvl="0" indent="0" algn="ctr" defTabSz="914400" rtl="0" eaLnBrk="1" fontAlgn="auto" latinLnBrk="0" hangingPunct="1">
                        <a:lnSpc>
                          <a:spcPts val="2800"/>
                        </a:lnSpc>
                        <a:spcBef>
                          <a:spcPts val="0"/>
                        </a:spcBef>
                        <a:spcAft>
                          <a:spcPts val="0"/>
                        </a:spcAft>
                        <a:buClrTx/>
                        <a:buSzTx/>
                        <a:buFontTx/>
                        <a:buNone/>
                        <a:defRPr/>
                      </a:pPr>
                      <a:r>
                        <a:rPr lang="zh-CN" altLang="zh-CN" sz="2000" kern="100" dirty="0">
                          <a:effectLst/>
                          <a:latin typeface="微软雅黑" panose="020B0503020204020204" pitchFamily="34" charset="-122"/>
                          <a:ea typeface="微软雅黑" panose="020B0503020204020204" pitchFamily="34" charset="-122"/>
                        </a:rPr>
                        <a:t>对量值与方法的共性要求</a:t>
                      </a:r>
                      <a:endParaRPr lang="zh-CN" altLang="en-US" sz="2000" kern="100" dirty="0">
                        <a:effectLst/>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9EBF5"/>
                    </a:solidFill>
                  </a:tcPr>
                </a:tc>
                <a:tc>
                  <a:txBody>
                    <a:bodyPr/>
                    <a:lstStyle/>
                    <a:p>
                      <a:pPr algn="ctr">
                        <a:lnSpc>
                          <a:spcPts val="2800"/>
                        </a:lnSpc>
                      </a:pPr>
                      <a:r>
                        <a:rPr lang="zh-CN" altLang="en-US" sz="2000" dirty="0">
                          <a:latin typeface="微软雅黑" panose="020B0503020204020204" pitchFamily="34" charset="-122"/>
                          <a:ea typeface="微软雅黑" panose="020B0503020204020204" pitchFamily="34" charset="-122"/>
                        </a:rPr>
                        <a:t>黄鹭</a:t>
                      </a:r>
                      <a:endParaRPr lang="zh-CN" altLang="en-US" sz="2000" dirty="0">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9EBF5"/>
                    </a:solidFill>
                  </a:tcPr>
                </a:tc>
              </a:tr>
            </a:tbl>
          </a:graphicData>
        </a:graphic>
      </p:graphicFrame>
      <p:pic>
        <p:nvPicPr>
          <p:cNvPr id="28" name="Picture 2" descr="D:\项目\支撑项目\装置照片.jpg"/>
          <p:cNvPicPr>
            <a:picLocks noChangeAspect="1" noChangeArrowheads="1"/>
          </p:cNvPicPr>
          <p:nvPr/>
        </p:nvPicPr>
        <p:blipFill>
          <a:blip r:embed="rId1" cstate="print">
            <a:extLst>
              <a:ext uri="{28A0092B-C50C-407E-A947-70E740481C1C}">
                <a14:useLocalDpi xmlns:a14="http://schemas.microsoft.com/office/drawing/2010/main" val="0"/>
              </a:ext>
            </a:extLst>
          </a:blip>
          <a:srcRect t="19556"/>
          <a:stretch>
            <a:fillRect/>
          </a:stretch>
        </p:blipFill>
        <p:spPr bwMode="auto">
          <a:xfrm>
            <a:off x="7486859" y="3518516"/>
            <a:ext cx="2101986" cy="2355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 name="Picture 2"/>
          <p:cNvPicPr>
            <a:picLocks noChangeAspect="1" noChangeArrowheads="1"/>
          </p:cNvPicPr>
          <p:nvPr/>
        </p:nvPicPr>
        <p:blipFill rotWithShape="1">
          <a:blip r:embed="rId2" cstate="screen"/>
          <a:srcRect l="2576"/>
          <a:stretch>
            <a:fillRect/>
          </a:stretch>
        </p:blipFill>
        <p:spPr bwMode="auto">
          <a:xfrm>
            <a:off x="9719455" y="839397"/>
            <a:ext cx="2029577" cy="23886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 name="Picture 13"/>
          <p:cNvPicPr/>
          <p:nvPr/>
        </p:nvPicPr>
        <p:blipFill rotWithShape="1">
          <a:blip r:embed="rId3" cstate="email"/>
          <a:srcRect l="17572"/>
          <a:stretch>
            <a:fillRect/>
          </a:stretch>
        </p:blipFill>
        <p:spPr bwMode="auto">
          <a:xfrm>
            <a:off x="7486859" y="842748"/>
            <a:ext cx="2101986" cy="2388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 name="图片 7"/>
          <p:cNvPicPr/>
          <p:nvPr/>
        </p:nvPicPr>
        <p:blipFill rotWithShape="1">
          <a:blip r:embed="rId4" cstate="print">
            <a:extLst>
              <a:ext uri="{28A0092B-C50C-407E-A947-70E740481C1C}">
                <a14:useLocalDpi xmlns:a14="http://schemas.microsoft.com/office/drawing/2010/main" val="0"/>
              </a:ext>
            </a:extLst>
          </a:blip>
          <a:srcRect l="4639"/>
          <a:stretch>
            <a:fillRect/>
          </a:stretch>
        </p:blipFill>
        <p:spPr bwMode="auto">
          <a:xfrm>
            <a:off x="9719455" y="3518516"/>
            <a:ext cx="2029578" cy="2355680"/>
          </a:xfrm>
          <a:prstGeom prst="rect">
            <a:avLst/>
          </a:prstGeom>
          <a:noFill/>
          <a:ln>
            <a:noFill/>
          </a:ln>
        </p:spPr>
      </p:pic>
      <p:sp>
        <p:nvSpPr>
          <p:cNvPr id="10" name="标题 1"/>
          <p:cNvSpPr txBox="1"/>
          <p:nvPr/>
        </p:nvSpPr>
        <p:spPr>
          <a:xfrm>
            <a:off x="1050188" y="202207"/>
            <a:ext cx="8445138" cy="651749"/>
          </a:xfrm>
          <a:prstGeom prst="rect">
            <a:avLst/>
          </a:prstGeom>
          <a:no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200" b="1" dirty="0">
                <a:latin typeface="微软雅黑" panose="020B0503020204020204" pitchFamily="34" charset="-122"/>
                <a:ea typeface="微软雅黑" panose="020B0503020204020204" pitchFamily="34" charset="-122"/>
                <a:cs typeface="Times New Roman" panose="02020603050405020304" pitchFamily="18" charset="0"/>
              </a:rPr>
              <a:t>研究基础：自主研制微纳直接溯源计量装置</a:t>
            </a:r>
            <a:endParaRPr lang="zh-CN" altLang="en-US" sz="36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1" name="矩形 1"/>
          <p:cNvSpPr/>
          <p:nvPr/>
        </p:nvSpPr>
        <p:spPr>
          <a:xfrm>
            <a:off x="0" y="6015251"/>
            <a:ext cx="12192000" cy="642025"/>
          </a:xfrm>
          <a:prstGeom prst="rect">
            <a:avLst/>
          </a:prstGeom>
          <a:solidFill>
            <a:srgbClr val="0070C0"/>
          </a:solid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28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具有丰富的各类纳米计量仪器研发经验</a:t>
            </a:r>
            <a:endParaRPr lang="zh-CN" altLang="en-US" sz="28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
          <p:cNvPicPr>
            <a:picLocks noChangeArrowheads="1"/>
          </p:cNvPicPr>
          <p:nvPr/>
        </p:nvPicPr>
        <p:blipFill rotWithShape="1">
          <a:blip r:embed="rId1">
            <a:extLst>
              <a:ext uri="{28A0092B-C50C-407E-A947-70E740481C1C}">
                <a14:useLocalDpi xmlns:a14="http://schemas.microsoft.com/office/drawing/2010/main" val="0"/>
              </a:ext>
            </a:extLst>
          </a:blip>
          <a:srcRect l="-845" t="-711" r="7266" b="7312"/>
          <a:stretch>
            <a:fillRect/>
          </a:stretch>
        </p:blipFill>
        <p:spPr bwMode="auto">
          <a:xfrm>
            <a:off x="1542137" y="3084600"/>
            <a:ext cx="1911001" cy="1528193"/>
          </a:xfrm>
          <a:prstGeom prst="rect">
            <a:avLst/>
          </a:prstGeom>
          <a:ln w="38100">
            <a:noFill/>
            <a:miter lim="800000"/>
            <a:headEnd/>
            <a:tailEnd/>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pic>
        <p:nvPicPr>
          <p:cNvPr id="15" name="图片 14" descr="c:\users\p\appdata\roaming\360se6\User Data\temp\js-2.jpg"/>
          <p:cNvPicPr>
            <a:picLocks noChangeArrowheads="1"/>
          </p:cNvPicPr>
          <p:nvPr/>
        </p:nvPicPr>
        <p:blipFill rotWithShape="1">
          <a:blip r:embed="rId2">
            <a:extLst>
              <a:ext uri="{28A0092B-C50C-407E-A947-70E740481C1C}">
                <a14:useLocalDpi xmlns:a14="http://schemas.microsoft.com/office/drawing/2010/main" val="0"/>
              </a:ext>
            </a:extLst>
          </a:blip>
          <a:srcRect l="30542" r="34923"/>
          <a:stretch>
            <a:fillRect/>
          </a:stretch>
        </p:blipFill>
        <p:spPr bwMode="auto">
          <a:xfrm>
            <a:off x="5059250" y="4806635"/>
            <a:ext cx="1008106" cy="1612969"/>
          </a:xfrm>
          <a:prstGeom prst="rect">
            <a:avLst/>
          </a:prstGeom>
          <a:ln w="38100">
            <a:noFill/>
            <a:miter lim="800000"/>
            <a:headEnd/>
            <a:tailEnd/>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16" name="Picture 22" descr="CCI"/>
          <p:cNvPicPr>
            <a:picLocks noChangeArrowheads="1"/>
          </p:cNvPicPr>
          <p:nvPr/>
        </p:nvPicPr>
        <p:blipFill>
          <a:blip r:embed="rId3"/>
          <a:srcRect/>
          <a:stretch>
            <a:fillRect/>
          </a:stretch>
        </p:blipFill>
        <p:spPr bwMode="auto">
          <a:xfrm>
            <a:off x="3341455" y="4777782"/>
            <a:ext cx="1008106" cy="1612969"/>
          </a:xfrm>
          <a:prstGeom prst="rect">
            <a:avLst/>
          </a:prstGeom>
          <a:ln w="38100" cap="sq">
            <a:noFill/>
            <a:prstDash val="solid"/>
            <a:miter lim="800000"/>
            <a:headEnd/>
            <a:tailEnd/>
          </a:ln>
          <a:effectLst>
            <a:outerShdw blurRad="50800" dist="38100" dir="2700000" algn="tl" rotWithShape="0">
              <a:srgbClr val="000000">
                <a:alpha val="43000"/>
              </a:srgbClr>
            </a:outerShdw>
          </a:effectLst>
        </p:spPr>
      </p:pic>
      <p:pic>
        <p:nvPicPr>
          <p:cNvPr id="17" name="Picture 2" descr="c:\users\shiys\appdata\roaming\360se6\User Data\temp\201312102338082402.jpg"/>
          <p:cNvPicPr>
            <a:picLocks noChangeArrowheads="1"/>
          </p:cNvPicPr>
          <p:nvPr/>
        </p:nvPicPr>
        <p:blipFill rotWithShape="1">
          <a:blip r:embed="rId4">
            <a:extLst>
              <a:ext uri="{28A0092B-C50C-407E-A947-70E740481C1C}">
                <a14:useLocalDpi xmlns:a14="http://schemas.microsoft.com/office/drawing/2010/main" val="0"/>
              </a:ext>
            </a:extLst>
          </a:blip>
          <a:srcRect l="5194" t="-1" r="3328" b="702"/>
          <a:stretch>
            <a:fillRect/>
          </a:stretch>
        </p:blipFill>
        <p:spPr bwMode="auto">
          <a:xfrm>
            <a:off x="6283140" y="3150269"/>
            <a:ext cx="1775557" cy="1436775"/>
          </a:xfrm>
          <a:prstGeom prst="rect">
            <a:avLst/>
          </a:prstGeom>
          <a:ln w="38100" cap="sq">
            <a:noFill/>
            <a:prstDash val="solid"/>
            <a:miter lim="800000"/>
            <a:headEnd/>
            <a:tailEnd/>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18" name="Picture 3"/>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788004" y="4806635"/>
            <a:ext cx="1133486" cy="1584116"/>
          </a:xfrm>
          <a:prstGeom prst="rect">
            <a:avLst/>
          </a:prstGeom>
          <a:ln w="38100">
            <a:noFill/>
            <a:miter lim="800000"/>
            <a:headEnd/>
            <a:tailEnd/>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pic>
        <p:nvPicPr>
          <p:cNvPr id="19" name="Picture 5" descr="c:\users\shiys\appdata\roaming\360se6\User Data\temp\zeiss-9.jpg"/>
          <p:cNvPicPr>
            <a:picLocks noChangeArrowheads="1"/>
          </p:cNvPicPr>
          <p:nvPr/>
        </p:nvPicPr>
        <p:blipFill rotWithShape="1">
          <a:blip r:embed="rId6">
            <a:extLst>
              <a:ext uri="{28A0092B-C50C-407E-A947-70E740481C1C}">
                <a14:useLocalDpi xmlns:a14="http://schemas.microsoft.com/office/drawing/2010/main" val="0"/>
              </a:ext>
            </a:extLst>
          </a:blip>
          <a:srcRect l="-1232" r="241"/>
          <a:stretch>
            <a:fillRect/>
          </a:stretch>
        </p:blipFill>
        <p:spPr bwMode="auto">
          <a:xfrm>
            <a:off x="6338578" y="1173937"/>
            <a:ext cx="1618406" cy="1620809"/>
          </a:xfrm>
          <a:prstGeom prst="rect">
            <a:avLst/>
          </a:prstGeom>
          <a:ln w="38100" cap="sq">
            <a:noFill/>
            <a:prstDash val="solid"/>
            <a:miter lim="800000"/>
            <a:headEnd/>
            <a:tailEnd/>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20" name="Picture 9"/>
          <p:cNvPicPr>
            <a:picLocks noChangeArrowheads="1"/>
          </p:cNvPicPr>
          <p:nvPr/>
        </p:nvPicPr>
        <p:blipFill rotWithShape="1">
          <a:blip r:embed="rId7">
            <a:extLst>
              <a:ext uri="{28A0092B-C50C-407E-A947-70E740481C1C}">
                <a14:useLocalDpi xmlns:a14="http://schemas.microsoft.com/office/drawing/2010/main" val="0"/>
              </a:ext>
            </a:extLst>
          </a:blip>
          <a:srcRect l="9655" r="10146"/>
          <a:stretch>
            <a:fillRect/>
          </a:stretch>
        </p:blipFill>
        <p:spPr bwMode="auto">
          <a:xfrm>
            <a:off x="1604944" y="1173937"/>
            <a:ext cx="1848194" cy="1612969"/>
          </a:xfrm>
          <a:prstGeom prst="rect">
            <a:avLst/>
          </a:prstGeom>
          <a:ln w="38100">
            <a:noFill/>
            <a:miter lim="800000"/>
            <a:headEnd/>
            <a:tailEnd/>
          </a:ln>
          <a:effectLst>
            <a:outerShdw blurRad="50800" dist="38100" dir="2700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pic>
        <p:nvPicPr>
          <p:cNvPr id="21" name="Picture 21" descr="nanpphox"/>
          <p:cNvPicPr>
            <a:picLocks noChangeArrowheads="1"/>
          </p:cNvPicPr>
          <p:nvPr/>
        </p:nvPicPr>
        <p:blipFill rotWithShape="1">
          <a:blip r:embed="rId8"/>
          <a:srcRect l="11027" r="15363"/>
          <a:stretch>
            <a:fillRect/>
          </a:stretch>
        </p:blipFill>
        <p:spPr bwMode="auto">
          <a:xfrm>
            <a:off x="4015554" y="3150269"/>
            <a:ext cx="1865234" cy="1429023"/>
          </a:xfrm>
          <a:prstGeom prst="rect">
            <a:avLst/>
          </a:prstGeom>
          <a:ln w="38100" cap="sq">
            <a:noFill/>
            <a:prstDash val="solid"/>
            <a:miter lim="800000"/>
            <a:headEnd/>
            <a:tailEnd/>
          </a:ln>
          <a:effectLst>
            <a:outerShdw blurRad="50800" dist="38100" dir="2700000" algn="tl" rotWithShape="0">
              <a:srgbClr val="000000">
                <a:alpha val="43000"/>
              </a:srgbClr>
            </a:outerShdw>
          </a:effectLst>
        </p:spPr>
      </p:pic>
      <p:pic>
        <p:nvPicPr>
          <p:cNvPr id="6" name="图片 5"/>
          <p:cNvPicPr>
            <a:picLocks noChangeAspect="1"/>
          </p:cNvPicPr>
          <p:nvPr/>
        </p:nvPicPr>
        <p:blipFill rotWithShape="1">
          <a:blip r:embed="rId9">
            <a:extLst>
              <a:ext uri="{28A0092B-C50C-407E-A947-70E740481C1C}">
                <a14:useLocalDpi xmlns:a14="http://schemas.microsoft.com/office/drawing/2010/main" val="0"/>
              </a:ext>
            </a:extLst>
          </a:blip>
          <a:srcRect l="17093" r="17454"/>
          <a:stretch>
            <a:fillRect/>
          </a:stretch>
        </p:blipFill>
        <p:spPr>
          <a:xfrm>
            <a:off x="4015554" y="1173937"/>
            <a:ext cx="1858419" cy="1612969"/>
          </a:xfrm>
          <a:prstGeom prst="rect">
            <a:avLst/>
          </a:prstGeom>
          <a:ln>
            <a:noFill/>
          </a:ln>
        </p:spPr>
      </p:pic>
      <p:pic>
        <p:nvPicPr>
          <p:cNvPr id="8" name="图片 7"/>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542137" y="4777783"/>
            <a:ext cx="1097348" cy="1612969"/>
          </a:xfrm>
          <a:prstGeom prst="rect">
            <a:avLst/>
          </a:prstGeom>
          <a:ln>
            <a:noFill/>
          </a:ln>
        </p:spPr>
      </p:pic>
      <p:graphicFrame>
        <p:nvGraphicFramePr>
          <p:cNvPr id="25" name="表格 24"/>
          <p:cNvGraphicFramePr>
            <a:graphicFrameLocks noGrp="1"/>
          </p:cNvGraphicFramePr>
          <p:nvPr/>
        </p:nvGraphicFramePr>
        <p:xfrm>
          <a:off x="8952796" y="1173937"/>
          <a:ext cx="2271225" cy="5041152"/>
        </p:xfrm>
        <a:graphic>
          <a:graphicData uri="http://schemas.openxmlformats.org/drawingml/2006/table">
            <a:tbl>
              <a:tblPr firstRow="1" bandRow="1">
                <a:tableStyleId>{5C22544A-7EE6-4342-B048-85BDC9FD1C3A}</a:tableStyleId>
              </a:tblPr>
              <a:tblGrid>
                <a:gridCol w="2271225"/>
              </a:tblGrid>
              <a:tr h="510452">
                <a:tc>
                  <a:txBody>
                    <a:bodyPr/>
                    <a:lstStyle/>
                    <a:p>
                      <a:pPr algn="ctr"/>
                      <a:r>
                        <a:rPr lang="zh-CN" altLang="en-US" sz="2000" dirty="0">
                          <a:latin typeface="微软雅黑" panose="020B0503020204020204" pitchFamily="34" charset="-122"/>
                          <a:ea typeface="微软雅黑" panose="020B0503020204020204" pitchFamily="34" charset="-122"/>
                        </a:rPr>
                        <a:t>仪器名称</a:t>
                      </a:r>
                      <a:endParaRPr lang="zh-CN" altLang="en-US" sz="2000" dirty="0">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70C0"/>
                    </a:solidFill>
                  </a:tcPr>
                </a:tc>
              </a:tr>
              <a:tr h="42609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000" dirty="0">
                          <a:solidFill>
                            <a:schemeClr val="tx1"/>
                          </a:solidFill>
                          <a:latin typeface="微软雅黑" panose="020B0503020204020204" pitchFamily="34" charset="-122"/>
                          <a:ea typeface="微软雅黑" panose="020B0503020204020204" pitchFamily="34" charset="-122"/>
                        </a:rPr>
                        <a:t>椭偏仪</a:t>
                      </a:r>
                      <a:endParaRPr lang="en-US" altLang="zh-CN" sz="2000" dirty="0">
                        <a:solidFill>
                          <a:schemeClr val="tx1"/>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9EBF5"/>
                    </a:solidFill>
                  </a:tcPr>
                </a:tc>
              </a:tr>
              <a:tr h="420868">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000" dirty="0">
                          <a:solidFill>
                            <a:schemeClr val="tx1"/>
                          </a:solidFill>
                          <a:latin typeface="微软雅黑" panose="020B0503020204020204" pitchFamily="34" charset="-122"/>
                          <a:ea typeface="微软雅黑" panose="020B0503020204020204" pitchFamily="34" charset="-122"/>
                        </a:rPr>
                        <a:t>XRF</a:t>
                      </a:r>
                      <a:endParaRPr lang="en-US" altLang="zh-CN" sz="2000" dirty="0">
                        <a:solidFill>
                          <a:schemeClr val="tx1"/>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9EBF5"/>
                    </a:solidFill>
                  </a:tcPr>
                </a:tc>
              </a:tr>
              <a:tr h="42609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000" dirty="0">
                          <a:solidFill>
                            <a:schemeClr val="tx1"/>
                          </a:solidFill>
                          <a:latin typeface="微软雅黑" panose="020B0503020204020204" pitchFamily="34" charset="-122"/>
                          <a:ea typeface="微软雅黑" panose="020B0503020204020204" pitchFamily="34" charset="-122"/>
                        </a:rPr>
                        <a:t>扫描电子显微镜</a:t>
                      </a:r>
                      <a:endParaRPr lang="en-US" altLang="zh-CN" sz="2000" dirty="0">
                        <a:solidFill>
                          <a:schemeClr val="tx1"/>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9EBF5"/>
                    </a:solidFill>
                  </a:tcPr>
                </a:tc>
              </a:tr>
              <a:tr h="42609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000" dirty="0">
                          <a:solidFill>
                            <a:schemeClr val="tx1"/>
                          </a:solidFill>
                          <a:latin typeface="微软雅黑" panose="020B0503020204020204" pitchFamily="34" charset="-122"/>
                          <a:ea typeface="微软雅黑" panose="020B0503020204020204" pitchFamily="34" charset="-122"/>
                        </a:rPr>
                        <a:t>布鲁克 </a:t>
                      </a:r>
                      <a:r>
                        <a:rPr lang="en-US" altLang="zh-CN" sz="2000" dirty="0">
                          <a:solidFill>
                            <a:schemeClr val="tx1"/>
                          </a:solidFill>
                          <a:latin typeface="微软雅黑" panose="020B0503020204020204" pitchFamily="34" charset="-122"/>
                          <a:ea typeface="微软雅黑" panose="020B0503020204020204" pitchFamily="34" charset="-122"/>
                        </a:rPr>
                        <a:t>AFM</a:t>
                      </a:r>
                      <a:endParaRPr lang="en-US" altLang="zh-CN" sz="2000" dirty="0">
                        <a:solidFill>
                          <a:schemeClr val="tx1"/>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9EBF5"/>
                    </a:solidFill>
                  </a:tcPr>
                </a:tc>
              </a:tr>
              <a:tr h="42609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000" dirty="0">
                          <a:solidFill>
                            <a:schemeClr val="tx1"/>
                          </a:solidFill>
                          <a:latin typeface="微软雅黑" panose="020B0503020204020204" pitchFamily="34" charset="-122"/>
                          <a:ea typeface="微软雅黑" panose="020B0503020204020204" pitchFamily="34" charset="-122"/>
                        </a:rPr>
                        <a:t>动态光散射测量仪</a:t>
                      </a:r>
                      <a:endParaRPr lang="en-US" altLang="zh-CN" sz="2000" dirty="0">
                        <a:solidFill>
                          <a:schemeClr val="tx1"/>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9EBF5"/>
                    </a:solidFill>
                  </a:tcPr>
                </a:tc>
              </a:tr>
              <a:tr h="42609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000" dirty="0">
                          <a:solidFill>
                            <a:schemeClr val="tx1"/>
                          </a:solidFill>
                          <a:latin typeface="微软雅黑" panose="020B0503020204020204" pitchFamily="34" charset="-122"/>
                          <a:ea typeface="微软雅黑" panose="020B0503020204020204" pitchFamily="34" charset="-122"/>
                        </a:rPr>
                        <a:t>工业</a:t>
                      </a:r>
                      <a:r>
                        <a:rPr lang="en-US" altLang="zh-CN" sz="2000" dirty="0">
                          <a:solidFill>
                            <a:schemeClr val="tx1"/>
                          </a:solidFill>
                          <a:latin typeface="微软雅黑" panose="020B0503020204020204" pitchFamily="34" charset="-122"/>
                          <a:ea typeface="微软雅黑" panose="020B0503020204020204" pitchFamily="34" charset="-122"/>
                        </a:rPr>
                        <a:t>CT</a:t>
                      </a:r>
                      <a:r>
                        <a:rPr lang="zh-CN" altLang="en-US" sz="2000" dirty="0">
                          <a:solidFill>
                            <a:schemeClr val="tx1"/>
                          </a:solidFill>
                          <a:latin typeface="微软雅黑" panose="020B0503020204020204" pitchFamily="34" charset="-122"/>
                          <a:ea typeface="微软雅黑" panose="020B0503020204020204" pitchFamily="34" charset="-122"/>
                        </a:rPr>
                        <a:t>测量机</a:t>
                      </a:r>
                      <a:endParaRPr lang="en-US" altLang="zh-CN" sz="2000" dirty="0">
                        <a:solidFill>
                          <a:schemeClr val="tx1"/>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9EBF5"/>
                    </a:solidFill>
                  </a:tcPr>
                </a:tc>
              </a:tr>
              <a:tr h="42609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000" dirty="0">
                          <a:solidFill>
                            <a:schemeClr val="tx1"/>
                          </a:solidFill>
                          <a:latin typeface="微软雅黑" panose="020B0503020204020204" pitchFamily="34" charset="-122"/>
                          <a:ea typeface="微软雅黑" panose="020B0503020204020204" pitchFamily="34" charset="-122"/>
                        </a:rPr>
                        <a:t>深紫外光学显微镜</a:t>
                      </a:r>
                      <a:endParaRPr lang="en-US" altLang="zh-CN" sz="2000" dirty="0">
                        <a:solidFill>
                          <a:schemeClr val="tx1"/>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9EBF5"/>
                    </a:solidFill>
                  </a:tcPr>
                </a:tc>
              </a:tr>
              <a:tr h="42609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000" dirty="0">
                          <a:solidFill>
                            <a:schemeClr val="tx1"/>
                          </a:solidFill>
                          <a:latin typeface="微软雅黑" panose="020B0503020204020204" pitchFamily="34" charset="-122"/>
                          <a:ea typeface="微软雅黑" panose="020B0503020204020204" pitchFamily="34" charset="-122"/>
                        </a:rPr>
                        <a:t>白光干涉显微镜</a:t>
                      </a:r>
                      <a:endParaRPr lang="en-US" altLang="zh-CN" sz="2000" dirty="0">
                        <a:solidFill>
                          <a:schemeClr val="tx1"/>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9EBF5"/>
                    </a:solidFill>
                  </a:tcPr>
                </a:tc>
              </a:tr>
              <a:tr h="42609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000" dirty="0">
                          <a:solidFill>
                            <a:schemeClr val="tx1"/>
                          </a:solidFill>
                          <a:latin typeface="微软雅黑" panose="020B0503020204020204" pitchFamily="34" charset="-122"/>
                          <a:ea typeface="微软雅黑" panose="020B0503020204020204" pitchFamily="34" charset="-122"/>
                        </a:rPr>
                        <a:t>粗糙度仪</a:t>
                      </a:r>
                      <a:endParaRPr lang="en-US" altLang="zh-CN" sz="2000" dirty="0">
                        <a:solidFill>
                          <a:schemeClr val="tx1"/>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9EBF5"/>
                    </a:solidFill>
                  </a:tcPr>
                </a:tc>
              </a:tr>
              <a:tr h="426099">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000" dirty="0">
                          <a:solidFill>
                            <a:schemeClr val="tx1"/>
                          </a:solidFill>
                          <a:latin typeface="微软雅黑" panose="020B0503020204020204" pitchFamily="34" charset="-122"/>
                          <a:ea typeface="微软雅黑" panose="020B0503020204020204" pitchFamily="34" charset="-122"/>
                        </a:rPr>
                        <a:t>F25</a:t>
                      </a:r>
                      <a:r>
                        <a:rPr lang="zh-CN" altLang="en-US" sz="2000" dirty="0">
                          <a:solidFill>
                            <a:schemeClr val="tx1"/>
                          </a:solidFill>
                          <a:latin typeface="微软雅黑" panose="020B0503020204020204" pitchFamily="34" charset="-122"/>
                          <a:ea typeface="微软雅黑" panose="020B0503020204020204" pitchFamily="34" charset="-122"/>
                        </a:rPr>
                        <a:t>纳米</a:t>
                      </a:r>
                      <a:endParaRPr lang="en-US" altLang="zh-CN" sz="2000" dirty="0">
                        <a:solidFill>
                          <a:schemeClr val="tx1"/>
                        </a:solidFill>
                        <a:latin typeface="微软雅黑" panose="020B0503020204020204" pitchFamily="34" charset="-122"/>
                        <a:ea typeface="微软雅黑" panose="020B0503020204020204" pitchFamily="34" charset="-122"/>
                      </a:endParaRPr>
                    </a:p>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000" dirty="0">
                          <a:solidFill>
                            <a:schemeClr val="tx1"/>
                          </a:solidFill>
                          <a:latin typeface="微软雅黑" panose="020B0503020204020204" pitchFamily="34" charset="-122"/>
                          <a:ea typeface="微软雅黑" panose="020B0503020204020204" pitchFamily="34" charset="-122"/>
                        </a:rPr>
                        <a:t>三坐标测量机</a:t>
                      </a:r>
                      <a:endParaRPr lang="en-US" altLang="zh-CN" sz="2000" dirty="0">
                        <a:solidFill>
                          <a:schemeClr val="tx1"/>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E9EBF5"/>
                    </a:solidFill>
                  </a:tcPr>
                </a:tc>
              </a:tr>
            </a:tbl>
          </a:graphicData>
        </a:graphic>
      </p:graphicFrame>
      <p:sp>
        <p:nvSpPr>
          <p:cNvPr id="22" name="标题 1"/>
          <p:cNvSpPr txBox="1"/>
          <p:nvPr/>
        </p:nvSpPr>
        <p:spPr>
          <a:xfrm>
            <a:off x="1082845" y="202207"/>
            <a:ext cx="8445138" cy="651749"/>
          </a:xfrm>
          <a:prstGeom prst="rect">
            <a:avLst/>
          </a:prstGeom>
          <a:no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200" b="1" dirty="0">
                <a:latin typeface="微软雅黑" panose="020B0503020204020204" pitchFamily="34" charset="-122"/>
                <a:ea typeface="微软雅黑" panose="020B0503020204020204" pitchFamily="34" charset="-122"/>
                <a:cs typeface="Times New Roman" panose="02020603050405020304" pitchFamily="18" charset="0"/>
              </a:rPr>
              <a:t>研究基础：微纳尺度测量能力</a:t>
            </a:r>
            <a:endParaRPr lang="zh-CN" altLang="en-US" sz="36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3" name="TextBox 1"/>
          <p:cNvSpPr txBox="1"/>
          <p:nvPr/>
        </p:nvSpPr>
        <p:spPr bwMode="auto">
          <a:xfrm>
            <a:off x="11380656" y="-559769"/>
            <a:ext cx="1338828" cy="559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rtlCol="0">
            <a:spAutoFit/>
          </a:bodyPr>
          <a:lstStyle/>
          <a:p>
            <a:pPr eaLnBrk="1" hangingPunct="1">
              <a:lnSpc>
                <a:spcPct val="200000"/>
              </a:lnSpc>
            </a:pPr>
            <a:r>
              <a:rPr lang="zh-CN" altLang="en-US" sz="1800" b="1" dirty="0">
                <a:solidFill>
                  <a:srgbClr val="FF0000"/>
                </a:solidFill>
                <a:latin typeface="微软雅黑" panose="020B0503020204020204" pitchFamily="34" charset="-122"/>
                <a:cs typeface="Times New Roman" panose="02020603050405020304" pitchFamily="18" charset="0"/>
              </a:rPr>
              <a:t>光谱椭偏仪</a:t>
            </a:r>
            <a:endParaRPr lang="en-US" sz="1800" b="1" dirty="0">
              <a:solidFill>
                <a:srgbClr val="FF0000"/>
              </a:solidFill>
              <a:latin typeface="微软雅黑" panose="020B0503020204020204" pitchFamily="34" charset="-122"/>
              <a:cs typeface="Times New Roman" panose="02020603050405020304" pitchFamily="18" charset="0"/>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圆角 14"/>
          <p:cNvSpPr/>
          <p:nvPr/>
        </p:nvSpPr>
        <p:spPr bwMode="auto">
          <a:xfrm>
            <a:off x="1053424" y="1704553"/>
            <a:ext cx="4788231" cy="2945477"/>
          </a:xfrm>
          <a:prstGeom prst="roundRect">
            <a:avLst/>
          </a:prstGeom>
          <a:solidFill>
            <a:schemeClr val="bg1">
              <a:lumMod val="95000"/>
            </a:schemeClr>
          </a:solidFill>
          <a:ln w="9525" cap="flat" cmpd="sng">
            <a:noFill/>
            <a:bevel/>
          </a:ln>
          <a:effectLst>
            <a:outerShdw blurRad="50800" dist="38100" algn="l" rotWithShape="0">
              <a:prstClr val="black">
                <a:alpha val="40000"/>
              </a:prstClr>
            </a:outerShdw>
          </a:effectLst>
        </p:spPr>
        <p:txBody>
          <a:bodyPr wrap="square" rtlCol="0" anchor="ctr">
            <a:spAutoFit/>
          </a:bodyPr>
          <a:lstStyle/>
          <a:p>
            <a:pPr marL="342900" indent="-342900" algn="ctr" eaLnBrk="0" hangingPunct="0">
              <a:lnSpc>
                <a:spcPct val="150000"/>
              </a:lnSpc>
            </a:pPr>
            <a:endParaRPr lang="zh-CN" altLang="en-US" sz="1600" dirty="0"/>
          </a:p>
        </p:txBody>
      </p:sp>
      <p:sp>
        <p:nvSpPr>
          <p:cNvPr id="5" name="文本框 4"/>
          <p:cNvSpPr txBox="1"/>
          <p:nvPr/>
        </p:nvSpPr>
        <p:spPr bwMode="auto">
          <a:xfrm>
            <a:off x="1184372" y="1755198"/>
            <a:ext cx="5577840" cy="28893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rtlCol="0">
            <a:spAutoFit/>
          </a:bodyPr>
          <a:lstStyle/>
          <a:p>
            <a:pPr>
              <a:lnSpc>
                <a:spcPct val="150000"/>
              </a:lnSpc>
            </a:pPr>
            <a:r>
              <a:rPr lang="zh-CN" altLang="en-US" sz="2800" b="1"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技术积累：</a:t>
            </a:r>
            <a:endParaRPr lang="zh-CN" altLang="en-US" sz="2800" b="1"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a:lnSpc>
                <a:spcPct val="150000"/>
              </a:lnSpc>
              <a:buClr>
                <a:srgbClr val="FF0000"/>
              </a:buClr>
              <a:buFont typeface="Wingdings" panose="05000000000000000000" pitchFamily="2" charset="2"/>
              <a:buChar char="v"/>
            </a:pP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干式和湿式热氧化二氧化硅</a:t>
            </a:r>
            <a:endParaRPr lang="zh-CN" altLang="en-US" sz="2400" dirty="0">
              <a:latin typeface="Times New Roman" panose="02020603050405020304" pitchFamily="18" charset="0"/>
              <a:ea typeface="微软雅黑" panose="020B0503020204020204" pitchFamily="34" charset="-122"/>
              <a:cs typeface="Times New Roman" panose="02020603050405020304" pitchFamily="18" charset="0"/>
            </a:endParaRPr>
          </a:p>
          <a:p>
            <a:pPr marL="342900" indent="-342900">
              <a:lnSpc>
                <a:spcPct val="150000"/>
              </a:lnSpc>
              <a:buClr>
                <a:srgbClr val="FF0000"/>
              </a:buClr>
              <a:buFont typeface="Wingdings" panose="05000000000000000000" pitchFamily="2" charset="2"/>
              <a:buChar char="v"/>
            </a:pPr>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PECVD</a:t>
            </a: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氧化硅和氮化硅</a:t>
            </a:r>
            <a:endParaRPr lang="zh-CN" altLang="en-US" sz="2400" dirty="0">
              <a:latin typeface="Times New Roman" panose="02020603050405020304" pitchFamily="18" charset="0"/>
              <a:ea typeface="微软雅黑" panose="020B0503020204020204" pitchFamily="34" charset="-122"/>
              <a:cs typeface="Times New Roman" panose="02020603050405020304" pitchFamily="18" charset="0"/>
            </a:endParaRPr>
          </a:p>
          <a:p>
            <a:pPr marL="342900" indent="-342900">
              <a:lnSpc>
                <a:spcPct val="150000"/>
              </a:lnSpc>
              <a:buClr>
                <a:srgbClr val="FF0000"/>
              </a:buClr>
              <a:buFont typeface="Wingdings" panose="05000000000000000000" pitchFamily="2" charset="2"/>
              <a:buChar char="v"/>
            </a:pP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磁控溅射金属和陶瓷</a:t>
            </a:r>
            <a:endParaRPr lang="zh-CN" altLang="en-US" sz="2400" dirty="0">
              <a:latin typeface="Times New Roman" panose="02020603050405020304" pitchFamily="18" charset="0"/>
              <a:ea typeface="微软雅黑" panose="020B0503020204020204" pitchFamily="34" charset="-122"/>
              <a:cs typeface="Times New Roman" panose="02020603050405020304" pitchFamily="18" charset="0"/>
            </a:endParaRPr>
          </a:p>
          <a:p>
            <a:pPr marL="342900" indent="-342900">
              <a:lnSpc>
                <a:spcPct val="150000"/>
              </a:lnSpc>
              <a:buClr>
                <a:srgbClr val="FF0000"/>
              </a:buClr>
              <a:buFont typeface="Wingdings" panose="05000000000000000000" pitchFamily="2" charset="2"/>
              <a:buChar char="v"/>
            </a:pPr>
            <a:r>
              <a:rPr lang="zh-CN" altLang="en-US" sz="2400" dirty="0">
                <a:latin typeface="Times New Roman" panose="02020603050405020304" pitchFamily="18" charset="0"/>
                <a:ea typeface="微软雅黑" panose="020B0503020204020204" pitchFamily="34" charset="-122"/>
                <a:cs typeface="Times New Roman" panose="02020603050405020304" pitchFamily="18" charset="0"/>
              </a:rPr>
              <a:t>电子束蒸镀金属 </a:t>
            </a:r>
            <a:endParaRPr lang="zh-CN" altLang="en-US" sz="24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6" name="矩形: 圆角 15"/>
          <p:cNvSpPr/>
          <p:nvPr/>
        </p:nvSpPr>
        <p:spPr bwMode="auto">
          <a:xfrm>
            <a:off x="1122484" y="4892165"/>
            <a:ext cx="4719171" cy="1314450"/>
          </a:xfrm>
          <a:prstGeom prst="roundRect">
            <a:avLst/>
          </a:prstGeom>
          <a:solidFill>
            <a:schemeClr val="bg1">
              <a:lumMod val="95000"/>
            </a:schemeClr>
          </a:solidFill>
          <a:ln w="9525" cap="flat" cmpd="sng">
            <a:noFill/>
            <a:bevel/>
          </a:ln>
          <a:effectLst>
            <a:outerShdw blurRad="50800" dist="38100" algn="l" rotWithShape="0">
              <a:prstClr val="black">
                <a:alpha val="40000"/>
              </a:prstClr>
            </a:outerShdw>
          </a:effectLst>
        </p:spPr>
        <p:txBody>
          <a:bodyPr wrap="square" rtlCol="0" anchor="ctr">
            <a:spAutoFit/>
          </a:bodyPr>
          <a:lstStyle/>
          <a:p>
            <a:pPr marL="342900" indent="-342900" algn="ctr" eaLnBrk="0" hangingPunct="0">
              <a:lnSpc>
                <a:spcPct val="150000"/>
              </a:lnSpc>
            </a:pPr>
            <a:endParaRPr lang="zh-CN" altLang="en-US" sz="1600" dirty="0"/>
          </a:p>
        </p:txBody>
      </p:sp>
      <p:sp>
        <p:nvSpPr>
          <p:cNvPr id="17" name="文本框 16"/>
          <p:cNvSpPr txBox="1"/>
          <p:nvPr/>
        </p:nvSpPr>
        <p:spPr bwMode="auto">
          <a:xfrm>
            <a:off x="1184372" y="4981863"/>
            <a:ext cx="4629889" cy="1227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rtlCol="0">
            <a:spAutoFit/>
          </a:bodyPr>
          <a:lstStyle/>
          <a:p>
            <a:pPr>
              <a:lnSpc>
                <a:spcPct val="150000"/>
              </a:lnSpc>
            </a:pPr>
            <a:r>
              <a:rPr lang="zh-CN" altLang="en-US" sz="2800" b="1" dirty="0">
                <a:solidFill>
                  <a:srgbClr val="0000FF"/>
                </a:solidFill>
                <a:latin typeface="微软雅黑" panose="020B0503020204020204" pitchFamily="34" charset="-122"/>
                <a:ea typeface="微软雅黑" panose="020B0503020204020204" pitchFamily="34" charset="-122"/>
                <a:cs typeface="Times New Roman" panose="02020603050405020304" pitchFamily="18" charset="0"/>
              </a:rPr>
              <a:t>设备条件：</a:t>
            </a:r>
            <a:r>
              <a:rPr lang="zh-CN" altLang="en-US" sz="2400" dirty="0">
                <a:latin typeface="微软雅黑" panose="020B0503020204020204" pitchFamily="34" charset="-122"/>
                <a:ea typeface="微软雅黑" panose="020B0503020204020204" pitchFamily="34" charset="-122"/>
                <a:cs typeface="Times New Roman" panose="02020603050405020304" pitchFamily="18" charset="0"/>
              </a:rPr>
              <a:t>热氧化炉、应力仪、磁控溅射系统、电子束蒸镀系统</a:t>
            </a:r>
            <a:endParaRPr lang="zh-CN" altLang="en-US" sz="2400" dirty="0">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18" name="图片 17"/>
          <p:cNvPicPr>
            <a:picLocks noChangeAspect="1"/>
          </p:cNvPicPr>
          <p:nvPr/>
        </p:nvPicPr>
        <p:blipFill rotWithShape="1">
          <a:blip r:embed="rId1" cstate="print">
            <a:extLst>
              <a:ext uri="{28A0092B-C50C-407E-A947-70E740481C1C}">
                <a14:useLocalDpi xmlns:a14="http://schemas.microsoft.com/office/drawing/2010/main" val="0"/>
              </a:ext>
            </a:extLst>
          </a:blip>
          <a:srcRect l="19990" r="23236"/>
          <a:stretch>
            <a:fillRect/>
          </a:stretch>
        </p:blipFill>
        <p:spPr>
          <a:xfrm>
            <a:off x="6725919" y="4054779"/>
            <a:ext cx="1811411" cy="2201761"/>
          </a:xfrm>
          <a:prstGeom prst="rect">
            <a:avLst/>
          </a:prstGeom>
        </p:spPr>
      </p:pic>
      <p:pic>
        <p:nvPicPr>
          <p:cNvPr id="19" name="Picture 2" descr="C:\Documents and Settings\wangxue\桌面\p_large_8tzM_7b8500003bc01262.jpg"/>
          <p:cNvPicPr>
            <a:picLocks noChangeAspect="1" noChangeArrowheads="1"/>
          </p:cNvPicPr>
          <p:nvPr/>
        </p:nvPicPr>
        <p:blipFill rotWithShape="1">
          <a:blip r:embed="rId2" cstate="print"/>
          <a:srcRect l="7580" r="32036"/>
          <a:stretch>
            <a:fillRect/>
          </a:stretch>
        </p:blipFill>
        <p:spPr bwMode="auto">
          <a:xfrm>
            <a:off x="9049065" y="4054779"/>
            <a:ext cx="1811411" cy="2209923"/>
          </a:xfrm>
          <a:prstGeom prst="rect">
            <a:avLst/>
          </a:prstGeom>
          <a:noFill/>
        </p:spPr>
      </p:pic>
      <p:pic>
        <p:nvPicPr>
          <p:cNvPr id="21" name="图片 20"/>
          <p:cNvPicPr>
            <a:picLocks noChangeAspect="1"/>
          </p:cNvPicPr>
          <p:nvPr/>
        </p:nvPicPr>
        <p:blipFill rotWithShape="1">
          <a:blip r:embed="rId3"/>
          <a:srcRect l="21847" r="40189"/>
          <a:stretch>
            <a:fillRect/>
          </a:stretch>
        </p:blipFill>
        <p:spPr>
          <a:xfrm>
            <a:off x="9049065" y="1572022"/>
            <a:ext cx="1811411" cy="2201761"/>
          </a:xfrm>
          <a:prstGeom prst="rect">
            <a:avLst/>
          </a:prstGeom>
        </p:spPr>
      </p:pic>
      <p:pic>
        <p:nvPicPr>
          <p:cNvPr id="22" name="图片 2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725920" y="1561781"/>
            <a:ext cx="1811410" cy="2222244"/>
          </a:xfrm>
          <a:prstGeom prst="rect">
            <a:avLst/>
          </a:prstGeom>
        </p:spPr>
      </p:pic>
      <p:sp>
        <p:nvSpPr>
          <p:cNvPr id="13" name="标题 1"/>
          <p:cNvSpPr txBox="1"/>
          <p:nvPr/>
        </p:nvSpPr>
        <p:spPr>
          <a:xfrm>
            <a:off x="1050188" y="202207"/>
            <a:ext cx="8445138" cy="651749"/>
          </a:xfrm>
          <a:prstGeom prst="rect">
            <a:avLst/>
          </a:prstGeom>
          <a:no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200" b="1" dirty="0">
                <a:latin typeface="微软雅黑" panose="020B0503020204020204" pitchFamily="34" charset="-122"/>
                <a:ea typeface="微软雅黑" panose="020B0503020204020204" pitchFamily="34" charset="-122"/>
                <a:cs typeface="Times New Roman" panose="02020603050405020304" pitchFamily="18" charset="0"/>
              </a:rPr>
              <a:t>研究基础：微纳薄膜制备经验</a:t>
            </a:r>
            <a:endParaRPr lang="zh-CN" altLang="en-US" sz="36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1" name="文本框 3"/>
          <p:cNvSpPr txBox="1"/>
          <p:nvPr/>
        </p:nvSpPr>
        <p:spPr bwMode="auto">
          <a:xfrm>
            <a:off x="1050188" y="904601"/>
            <a:ext cx="5508902" cy="5810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rtlCol="0">
            <a:spAutoFit/>
          </a:bodyPr>
          <a:lstStyle/>
          <a:p>
            <a:pPr algn="just" eaLnBrk="1" hangingPunct="1">
              <a:lnSpc>
                <a:spcPct val="150000"/>
              </a:lnSpc>
            </a:pPr>
            <a:r>
              <a:rPr lang="zh-CN" altLang="en-US" sz="2400" dirty="0">
                <a:latin typeface="微软雅黑" panose="020B0503020204020204" pitchFamily="34" charset="-122"/>
                <a:ea typeface="微软雅黑" panose="020B0503020204020204" pitchFamily="34" charset="-122"/>
                <a:cs typeface="Times New Roman" panose="02020603050405020304" pitchFamily="18" charset="0"/>
              </a:rPr>
              <a:t>量子器件室有丰富的膜厚制备经验</a:t>
            </a:r>
            <a:endParaRPr lang="en-US" altLang="zh-CN" sz="2400" dirty="0">
              <a:latin typeface="微软雅黑" panose="020B0503020204020204" pitchFamily="34" charset="-122"/>
              <a:ea typeface="微软雅黑" panose="020B0503020204020204" pitchFamily="34" charset="-122"/>
              <a:cs typeface="Times New Roman" panose="02020603050405020304" pitchFamily="18" charset="0"/>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6"/>
          <p:cNvSpPr/>
          <p:nvPr/>
        </p:nvSpPr>
        <p:spPr>
          <a:xfrm>
            <a:off x="1163638" y="318467"/>
            <a:ext cx="4227271" cy="584775"/>
          </a:xfrm>
          <a:prstGeom prst="rect">
            <a:avLst/>
          </a:prstGeom>
          <a:noFill/>
          <a:ln w="9525">
            <a:noFill/>
          </a:ln>
        </p:spPr>
        <p:txBody>
          <a:bodyPr wrap="square">
            <a:spAutoFit/>
          </a:bodyPr>
          <a:lstStyle/>
          <a:p>
            <a:r>
              <a:rPr lang="zh-CN" altLang="en-US" sz="3200" b="1" dirty="0">
                <a:latin typeface="微软雅黑" panose="020B0503020204020204" pitchFamily="34" charset="-122"/>
                <a:ea typeface="微软雅黑" panose="020B0503020204020204" pitchFamily="34" charset="-122"/>
              </a:rPr>
              <a:t>团队成员及分工</a:t>
            </a:r>
            <a:endParaRPr lang="zh-CN" altLang="en-US" sz="3200" b="1" dirty="0">
              <a:latin typeface="微软雅黑" panose="020B0503020204020204" pitchFamily="34" charset="-122"/>
              <a:ea typeface="微软雅黑" panose="020B0503020204020204" pitchFamily="34" charset="-122"/>
            </a:endParaRPr>
          </a:p>
        </p:txBody>
      </p:sp>
      <p:graphicFrame>
        <p:nvGraphicFramePr>
          <p:cNvPr id="3" name="表格 7"/>
          <p:cNvGraphicFramePr>
            <a:graphicFrameLocks noGrp="1"/>
          </p:cNvGraphicFramePr>
          <p:nvPr/>
        </p:nvGraphicFramePr>
        <p:xfrm>
          <a:off x="1609725" y="998472"/>
          <a:ext cx="8715376" cy="1288981"/>
        </p:xfrm>
        <a:graphic>
          <a:graphicData uri="http://schemas.openxmlformats.org/drawingml/2006/table">
            <a:tbl>
              <a:tblPr firstRow="1" bandRow="1">
                <a:tableStyleId>{BDBED569-4797-4DF1-A0F4-6AAB3CD982D8}</a:tableStyleId>
              </a:tblPr>
              <a:tblGrid>
                <a:gridCol w="1740606"/>
                <a:gridCol w="1860967"/>
                <a:gridCol w="5113803"/>
              </a:tblGrid>
              <a:tr h="452259">
                <a:tc gridSpan="3">
                  <a:txBody>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项目负责人：</a:t>
                      </a:r>
                      <a:endParaRPr lang="zh-CN" altLang="en-US" sz="2400" b="1" dirty="0">
                        <a:solidFill>
                          <a:schemeClr val="bg1"/>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hMerge="1">
                  <a:tcPr/>
                </a:tc>
                <a:tc hMerge="1">
                  <a:tcPr/>
                </a:tc>
              </a:tr>
              <a:tr h="418361">
                <a:tc>
                  <a:txBody>
                    <a:bodyPr/>
                    <a:lstStyle/>
                    <a:p>
                      <a:pPr algn="ctr"/>
                      <a:r>
                        <a:rPr lang="zh-CN" altLang="en-US" sz="2000" b="0" dirty="0">
                          <a:latin typeface="微软雅黑" panose="020B0503020204020204" pitchFamily="34" charset="-122"/>
                          <a:ea typeface="微软雅黑" panose="020B0503020204020204" pitchFamily="34" charset="-122"/>
                        </a:rPr>
                        <a:t>姓名</a:t>
                      </a:r>
                      <a:endParaRPr lang="zh-CN" altLang="en-US" sz="2000" b="0" dirty="0">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9EBF5"/>
                    </a:solidFill>
                  </a:tcPr>
                </a:tc>
                <a:tc>
                  <a:txBody>
                    <a:bodyPr/>
                    <a:lstStyle/>
                    <a:p>
                      <a:pPr algn="ctr"/>
                      <a:r>
                        <a:rPr lang="zh-CN" altLang="en-US" sz="2000" b="0" dirty="0">
                          <a:latin typeface="微软雅黑" panose="020B0503020204020204" pitchFamily="34" charset="-122"/>
                          <a:ea typeface="微软雅黑" panose="020B0503020204020204" pitchFamily="34" charset="-122"/>
                        </a:rPr>
                        <a:t>学历</a:t>
                      </a:r>
                      <a:endParaRPr lang="zh-CN" altLang="en-US" sz="2000" b="0" dirty="0">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9EBF5"/>
                    </a:solidFill>
                  </a:tcPr>
                </a:tc>
                <a:tc>
                  <a:txBody>
                    <a:bodyPr/>
                    <a:lstStyle/>
                    <a:p>
                      <a:pPr algn="ctr"/>
                      <a:r>
                        <a:rPr lang="zh-CN" altLang="en-US" sz="2000" b="0" dirty="0">
                          <a:latin typeface="微软雅黑" panose="020B0503020204020204" pitchFamily="34" charset="-122"/>
                          <a:ea typeface="微软雅黑" panose="020B0503020204020204" pitchFamily="34" charset="-122"/>
                        </a:rPr>
                        <a:t>任务分工</a:t>
                      </a:r>
                      <a:endParaRPr lang="zh-CN" altLang="en-US" sz="2000" b="0" dirty="0">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9EBF5"/>
                    </a:solidFill>
                  </a:tcPr>
                </a:tc>
              </a:tr>
              <a:tr h="418361">
                <a:tc>
                  <a:txBody>
                    <a:bodyPr/>
                    <a:lstStyle/>
                    <a:p>
                      <a:pPr algn="ctr"/>
                      <a:r>
                        <a:rPr lang="zh-CN" altLang="en-US" sz="2000" b="0" dirty="0">
                          <a:latin typeface="微软雅黑" panose="020B0503020204020204" pitchFamily="34" charset="-122"/>
                          <a:ea typeface="微软雅黑" panose="020B0503020204020204" pitchFamily="34" charset="-122"/>
                        </a:rPr>
                        <a:t>李琪</a:t>
                      </a:r>
                      <a:endParaRPr lang="zh-CN" altLang="en-US" sz="2000" b="0" dirty="0">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9EBF5"/>
                    </a:solidFill>
                  </a:tcPr>
                </a:tc>
                <a:tc>
                  <a:txBody>
                    <a:bodyPr/>
                    <a:lstStyle/>
                    <a:p>
                      <a:pPr algn="ctr"/>
                      <a:r>
                        <a:rPr lang="zh-CN" altLang="en-US" sz="2000" b="0" dirty="0">
                          <a:latin typeface="微软雅黑" panose="020B0503020204020204" pitchFamily="34" charset="-122"/>
                          <a:ea typeface="微软雅黑" panose="020B0503020204020204" pitchFamily="34" charset="-122"/>
                        </a:rPr>
                        <a:t>博士</a:t>
                      </a:r>
                      <a:endParaRPr lang="zh-CN" altLang="en-US" sz="2000" b="0" dirty="0">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9EBF5"/>
                    </a:solidFill>
                  </a:tcPr>
                </a:tc>
                <a:tc>
                  <a:txBody>
                    <a:bodyPr/>
                    <a:lstStyle/>
                    <a:p>
                      <a:pPr algn="ctr"/>
                      <a:r>
                        <a:rPr lang="zh-CN" altLang="en-US" sz="2000" b="0" dirty="0">
                          <a:latin typeface="微软雅黑" panose="020B0503020204020204" pitchFamily="34" charset="-122"/>
                          <a:ea typeface="微软雅黑" panose="020B0503020204020204" pitchFamily="34" charset="-122"/>
                        </a:rPr>
                        <a:t>全面负责</a:t>
                      </a:r>
                      <a:endParaRPr lang="zh-CN" altLang="en-US" sz="2000" b="0" dirty="0">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9EBF5"/>
                    </a:solidFill>
                  </a:tcPr>
                </a:tc>
              </a:tr>
            </a:tbl>
          </a:graphicData>
        </a:graphic>
      </p:graphicFrame>
      <p:graphicFrame>
        <p:nvGraphicFramePr>
          <p:cNvPr id="4" name="表格 8"/>
          <p:cNvGraphicFramePr>
            <a:graphicFrameLocks noGrp="1"/>
          </p:cNvGraphicFramePr>
          <p:nvPr/>
        </p:nvGraphicFramePr>
        <p:xfrm>
          <a:off x="1609725" y="2465302"/>
          <a:ext cx="8715375" cy="4020881"/>
        </p:xfrm>
        <a:graphic>
          <a:graphicData uri="http://schemas.openxmlformats.org/drawingml/2006/table">
            <a:tbl>
              <a:tblPr firstRow="1" bandRow="1">
                <a:tableStyleId>{FABFCF23-3B69-468F-B69F-88F6DE6A72F2}</a:tableStyleId>
              </a:tblPr>
              <a:tblGrid>
                <a:gridCol w="1705052"/>
                <a:gridCol w="1909343"/>
                <a:gridCol w="5100980"/>
              </a:tblGrid>
              <a:tr h="454721">
                <a:tc gridSpan="3">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000" b="1" dirty="0">
                          <a:solidFill>
                            <a:schemeClr val="bg1"/>
                          </a:solidFill>
                          <a:latin typeface="微软雅黑" panose="020B0503020204020204" pitchFamily="34" charset="-122"/>
                          <a:ea typeface="微软雅黑" panose="020B0503020204020204" pitchFamily="34" charset="-122"/>
                        </a:rPr>
                        <a:t>项目参与人员：</a:t>
                      </a:r>
                      <a:endParaRPr lang="zh-CN" altLang="en-US" sz="2000" b="1" dirty="0">
                        <a:solidFill>
                          <a:schemeClr val="bg1"/>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hMerge="1">
                  <a:tcPr/>
                </a:tc>
                <a:tc hMerge="1">
                  <a:tcPr/>
                </a:tc>
              </a:tr>
              <a:tr h="370840">
                <a:tc>
                  <a:txBody>
                    <a:bodyPr/>
                    <a:lstStyle/>
                    <a:p>
                      <a:pPr algn="ctr"/>
                      <a:r>
                        <a:rPr lang="zh-CN" altLang="en-US" sz="2000" b="0" dirty="0">
                          <a:latin typeface="微软雅黑" panose="020B0503020204020204" pitchFamily="34" charset="-122"/>
                          <a:ea typeface="微软雅黑" panose="020B0503020204020204" pitchFamily="34" charset="-122"/>
                        </a:rPr>
                        <a:t>姓名</a:t>
                      </a:r>
                      <a:endParaRPr lang="zh-CN" altLang="en-US" sz="2000" b="0" dirty="0">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9EBF5"/>
                    </a:solidFill>
                  </a:tcPr>
                </a:tc>
                <a:tc>
                  <a:txBody>
                    <a:bodyPr/>
                    <a:lstStyle/>
                    <a:p>
                      <a:pPr algn="ctr"/>
                      <a:r>
                        <a:rPr lang="zh-CN" altLang="en-US" sz="2000" b="0" dirty="0">
                          <a:latin typeface="微软雅黑" panose="020B0503020204020204" pitchFamily="34" charset="-122"/>
                          <a:ea typeface="微软雅黑" panose="020B0503020204020204" pitchFamily="34" charset="-122"/>
                        </a:rPr>
                        <a:t>学历</a:t>
                      </a:r>
                      <a:endParaRPr lang="zh-CN" altLang="en-US" sz="2000" b="0" dirty="0">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9EBF5"/>
                    </a:solidFill>
                  </a:tcPr>
                </a:tc>
                <a:tc>
                  <a:txBody>
                    <a:bodyPr/>
                    <a:lstStyle/>
                    <a:p>
                      <a:pPr algn="ctr"/>
                      <a:r>
                        <a:rPr lang="zh-CN" altLang="en-US" sz="2000" b="0" dirty="0">
                          <a:latin typeface="微软雅黑" panose="020B0503020204020204" pitchFamily="34" charset="-122"/>
                          <a:ea typeface="微软雅黑" panose="020B0503020204020204" pitchFamily="34" charset="-122"/>
                        </a:rPr>
                        <a:t>任务分工</a:t>
                      </a:r>
                      <a:endParaRPr lang="zh-CN" altLang="en-US" sz="2000" b="0" dirty="0">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9EBF5"/>
                    </a:solidFill>
                  </a:tcPr>
                </a:tc>
              </a:tr>
              <a:tr h="370840">
                <a:tc>
                  <a:txBody>
                    <a:bodyPr/>
                    <a:lstStyle/>
                    <a:p>
                      <a:pPr algn="ctr"/>
                      <a:r>
                        <a:rPr lang="zh-CN" altLang="en-US" sz="2000" b="0" dirty="0">
                          <a:latin typeface="微软雅黑" panose="020B0503020204020204" pitchFamily="34" charset="-122"/>
                          <a:ea typeface="微软雅黑" panose="020B0503020204020204" pitchFamily="34" charset="-122"/>
                        </a:rPr>
                        <a:t>王雪深</a:t>
                      </a:r>
                      <a:endParaRPr lang="zh-CN" altLang="en-US" sz="2000" b="0" dirty="0">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9EBF5"/>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博士</a:t>
                      </a:r>
                      <a:endParaRPr kumimoji="0" lang="zh-CN" altLang="en-US"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9EBF5"/>
                    </a:solidFill>
                  </a:tcPr>
                </a:tc>
                <a:tc>
                  <a:txBody>
                    <a:bodyPr/>
                    <a:lstStyle/>
                    <a:p>
                      <a:pPr algn="ctr"/>
                      <a:r>
                        <a:rPr lang="zh-CN" altLang="en-US" sz="2000" b="0" dirty="0">
                          <a:latin typeface="微软雅黑" panose="020B0503020204020204" pitchFamily="34" charset="-122"/>
                          <a:ea typeface="微软雅黑" panose="020B0503020204020204" pitchFamily="34" charset="-122"/>
                        </a:rPr>
                        <a:t>膜厚标准片研制</a:t>
                      </a:r>
                      <a:endParaRPr lang="zh-CN" altLang="en-US" sz="2000" b="0" dirty="0">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9EBF5"/>
                    </a:solidFill>
                  </a:tcPr>
                </a:tc>
              </a:tr>
              <a:tr h="370840">
                <a:tc>
                  <a:txBody>
                    <a:bodyPr/>
                    <a:lstStyle/>
                    <a:p>
                      <a:pPr algn="ctr"/>
                      <a:r>
                        <a:rPr lang="zh-CN" altLang="en-US" sz="2000" b="0" dirty="0">
                          <a:latin typeface="微软雅黑" panose="020B0503020204020204" pitchFamily="34" charset="-122"/>
                          <a:ea typeface="微软雅黑" panose="020B0503020204020204" pitchFamily="34" charset="-122"/>
                        </a:rPr>
                        <a:t>施玉书</a:t>
                      </a:r>
                      <a:endParaRPr lang="zh-CN" altLang="en-US" sz="2000" b="0" dirty="0">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9EBF5"/>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博士</a:t>
                      </a:r>
                      <a:endParaRPr kumimoji="0" lang="zh-CN" altLang="en-US" sz="20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9EBF5"/>
                    </a:solidFill>
                  </a:tcPr>
                </a:tc>
                <a:tc>
                  <a:txBody>
                    <a:bodyPr/>
                    <a:lstStyle/>
                    <a:p>
                      <a:pPr algn="ctr"/>
                      <a:r>
                        <a:rPr lang="zh-CN" altLang="en-US" sz="2000" b="0" dirty="0">
                          <a:latin typeface="微软雅黑" panose="020B0503020204020204" pitchFamily="34" charset="-122"/>
                          <a:ea typeface="微软雅黑" panose="020B0503020204020204" pitchFamily="34" charset="-122"/>
                        </a:rPr>
                        <a:t>控制系统设计</a:t>
                      </a:r>
                      <a:endParaRPr lang="zh-CN" altLang="en-US" sz="2000" b="0" dirty="0">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9EBF5"/>
                    </a:solidFill>
                  </a:tcPr>
                </a:tc>
              </a:tr>
              <a:tr h="370840">
                <a:tc>
                  <a:txBody>
                    <a:bodyPr/>
                    <a:lstStyle/>
                    <a:p>
                      <a:pPr algn="ctr"/>
                      <a:r>
                        <a:rPr lang="zh-CN" altLang="en-US" sz="2000" b="0" dirty="0">
                          <a:latin typeface="微软雅黑" panose="020B0503020204020204" pitchFamily="34" charset="-122"/>
                          <a:ea typeface="微软雅黑" panose="020B0503020204020204" pitchFamily="34" charset="-122"/>
                        </a:rPr>
                        <a:t>黄鹭</a:t>
                      </a:r>
                      <a:endParaRPr lang="zh-CN" altLang="en-US" sz="2000" b="0" dirty="0">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7EAF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0" normalizeH="0" baseline="0" noProof="0" dirty="0">
                          <a:ln>
                            <a:noFill/>
                          </a:ln>
                          <a:solidFill>
                            <a:schemeClr val="dk1"/>
                          </a:solidFill>
                          <a:effectLst/>
                          <a:uLnTx/>
                          <a:uFillTx/>
                          <a:latin typeface="微软雅黑" panose="020B0503020204020204" pitchFamily="34" charset="-122"/>
                          <a:ea typeface="微软雅黑" panose="020B0503020204020204" pitchFamily="34" charset="-122"/>
                          <a:cs typeface="+mn-cs"/>
                        </a:rPr>
                        <a:t>博士</a:t>
                      </a:r>
                      <a:endPar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7EAF0"/>
                    </a:solidFill>
                  </a:tcPr>
                </a:tc>
                <a:tc>
                  <a:txBody>
                    <a:bodyPr/>
                    <a:lstStyle/>
                    <a:p>
                      <a:pPr algn="ctr"/>
                      <a:r>
                        <a:rPr lang="zh-CN" altLang="en-US" sz="2000" b="0" dirty="0">
                          <a:latin typeface="微软雅黑" panose="020B0503020204020204" pitchFamily="34" charset="-122"/>
                          <a:ea typeface="微软雅黑" panose="020B0503020204020204" pitchFamily="34" charset="-122"/>
                        </a:rPr>
                        <a:t>算法研究</a:t>
                      </a:r>
                      <a:endParaRPr lang="zh-CN" altLang="en-US" sz="2000" b="0" dirty="0">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7EAF0"/>
                    </a:solidFill>
                  </a:tcPr>
                </a:tc>
              </a:tr>
              <a:tr h="370840">
                <a:tc>
                  <a:txBody>
                    <a:bodyPr/>
                    <a:lstStyle/>
                    <a:p>
                      <a:pPr algn="ctr"/>
                      <a:r>
                        <a:rPr lang="zh-CN" altLang="en-US" sz="2000" b="0" dirty="0">
                          <a:latin typeface="微软雅黑" panose="020B0503020204020204" pitchFamily="34" charset="-122"/>
                          <a:ea typeface="微软雅黑" panose="020B0503020204020204" pitchFamily="34" charset="-122"/>
                        </a:rPr>
                        <a:t>李适</a:t>
                      </a:r>
                      <a:endParaRPr lang="zh-CN" altLang="en-US" sz="2000" b="0" dirty="0">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7EAF0"/>
                    </a:solidFill>
                  </a:tcPr>
                </a:tc>
                <a:tc>
                  <a:txBody>
                    <a:bodyPr/>
                    <a:lstStyle/>
                    <a:p>
                      <a:pPr algn="ctr"/>
                      <a:r>
                        <a:rPr lang="zh-CN" altLang="en-US" sz="2000" b="0" dirty="0">
                          <a:latin typeface="微软雅黑" panose="020B0503020204020204" pitchFamily="34" charset="-122"/>
                          <a:ea typeface="微软雅黑" panose="020B0503020204020204" pitchFamily="34" charset="-122"/>
                        </a:rPr>
                        <a:t>博士</a:t>
                      </a:r>
                      <a:endParaRPr lang="zh-CN" altLang="en-US" sz="2000" b="0" dirty="0">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7EAF0"/>
                    </a:solidFill>
                  </a:tcPr>
                </a:tc>
                <a:tc>
                  <a:txBody>
                    <a:bodyPr/>
                    <a:lstStyle/>
                    <a:p>
                      <a:pPr algn="ctr"/>
                      <a:r>
                        <a:rPr lang="zh-CN" altLang="en-US" sz="2000" b="0" dirty="0">
                          <a:latin typeface="微软雅黑" panose="020B0503020204020204" pitchFamily="34" charset="-122"/>
                          <a:ea typeface="微软雅黑" panose="020B0503020204020204" pitchFamily="34" charset="-122"/>
                        </a:rPr>
                        <a:t>不确定度评定</a:t>
                      </a:r>
                      <a:endParaRPr lang="zh-CN" altLang="en-US" sz="2000" b="0" dirty="0">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7EAF0"/>
                    </a:solidFill>
                  </a:tcPr>
                </a:tc>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zh-CN" sz="2000" b="0" i="0" u="none" strike="noStrike" kern="1200" dirty="0">
                          <a:solidFill>
                            <a:schemeClr val="tx1"/>
                          </a:solidFill>
                          <a:effectLst/>
                          <a:latin typeface="+mn-lt"/>
                          <a:ea typeface="+mn-ea"/>
                          <a:cs typeface="+mn-cs"/>
                        </a:rPr>
                        <a:t>李伟</a:t>
                      </a:r>
                      <a:endParaRPr lang="zh-CN" altLang="zh-CN" sz="2000" b="0" i="0" u="none" strike="noStrike" kern="1200" dirty="0">
                        <a:solidFill>
                          <a:schemeClr val="tx1"/>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7EAF0"/>
                    </a:solidFill>
                  </a:tcPr>
                </a:tc>
                <a:tc>
                  <a:txBody>
                    <a:bodyPr/>
                    <a:lstStyle/>
                    <a:p>
                      <a:pPr algn="ctr"/>
                      <a:r>
                        <a:rPr lang="zh-CN" altLang="en-US" sz="2000" b="0" dirty="0">
                          <a:latin typeface="微软雅黑" panose="020B0503020204020204" pitchFamily="34" charset="-122"/>
                          <a:ea typeface="微软雅黑" panose="020B0503020204020204" pitchFamily="34" charset="-122"/>
                        </a:rPr>
                        <a:t>博士</a:t>
                      </a:r>
                      <a:endParaRPr lang="zh-CN" altLang="en-US" sz="2000" b="0" dirty="0">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7EAF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zh-CN" sz="2000" b="0" i="0" u="none" strike="noStrike" kern="1200" dirty="0">
                          <a:solidFill>
                            <a:schemeClr val="tx1"/>
                          </a:solidFill>
                          <a:effectLst/>
                          <a:latin typeface="+mn-lt"/>
                          <a:ea typeface="+mn-ea"/>
                          <a:cs typeface="+mn-cs"/>
                        </a:rPr>
                        <a:t>机械结构设计</a:t>
                      </a:r>
                      <a:endParaRPr lang="zh-CN" altLang="zh-CN" sz="2000" b="0" i="0" u="none" strike="noStrike" kern="1200" dirty="0">
                        <a:solidFill>
                          <a:schemeClr val="tx1"/>
                        </a:solidFill>
                        <a:effectLst/>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7EAF0"/>
                    </a:solidFill>
                  </a:tcPr>
                </a:tc>
              </a:tr>
              <a:tr h="370840">
                <a:tc>
                  <a:txBody>
                    <a:bodyPr/>
                    <a:lstStyle/>
                    <a:p>
                      <a:pPr algn="ctr"/>
                      <a:r>
                        <a:rPr lang="zh-CN" altLang="en-US" sz="2000" b="0" dirty="0">
                          <a:latin typeface="微软雅黑" panose="020B0503020204020204" pitchFamily="34" charset="-122"/>
                          <a:ea typeface="微软雅黑" panose="020B0503020204020204" pitchFamily="34" charset="-122"/>
                        </a:rPr>
                        <a:t>王仕建</a:t>
                      </a:r>
                      <a:endParaRPr lang="zh-CN" altLang="en-US" sz="2000" b="0" dirty="0">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7EAF0"/>
                    </a:solidFill>
                  </a:tcPr>
                </a:tc>
                <a:tc>
                  <a:txBody>
                    <a:bodyPr/>
                    <a:lstStyle/>
                    <a:p>
                      <a:pPr algn="ctr"/>
                      <a:r>
                        <a:rPr lang="zh-CN" altLang="en-US" sz="2000" b="0" dirty="0">
                          <a:latin typeface="微软雅黑" panose="020B0503020204020204" pitchFamily="34" charset="-122"/>
                          <a:ea typeface="微软雅黑" panose="020B0503020204020204" pitchFamily="34" charset="-122"/>
                        </a:rPr>
                        <a:t>博后</a:t>
                      </a:r>
                      <a:endParaRPr lang="zh-CN" altLang="en-US" sz="2000" b="0" dirty="0">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7EAF0"/>
                    </a:solidFill>
                  </a:tcPr>
                </a:tc>
                <a:tc>
                  <a:txBody>
                    <a:bodyPr/>
                    <a:lstStyle/>
                    <a:p>
                      <a:pPr algn="ctr"/>
                      <a:r>
                        <a:rPr lang="zh-CN" altLang="en-US" sz="2000" b="0" dirty="0">
                          <a:latin typeface="微软雅黑" panose="020B0503020204020204" pitchFamily="34" charset="-122"/>
                          <a:ea typeface="微软雅黑" panose="020B0503020204020204" pitchFamily="34" charset="-122"/>
                        </a:rPr>
                        <a:t>膜厚片工艺优化</a:t>
                      </a:r>
                      <a:endParaRPr lang="zh-CN" altLang="en-US" sz="2000" b="0" dirty="0">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7EAF0"/>
                    </a:solidFill>
                  </a:tcPr>
                </a:tc>
              </a:tr>
              <a:tr h="370840">
                <a:tc>
                  <a:txBody>
                    <a:bodyPr/>
                    <a:lstStyle/>
                    <a:p>
                      <a:pPr algn="ctr"/>
                      <a:r>
                        <a:rPr lang="zh-CN" altLang="en-US" sz="2000" b="0" dirty="0">
                          <a:latin typeface="微软雅黑" panose="020B0503020204020204" pitchFamily="34" charset="-122"/>
                          <a:ea typeface="微软雅黑" panose="020B0503020204020204" pitchFamily="34" charset="-122"/>
                        </a:rPr>
                        <a:t>皮磊</a:t>
                      </a:r>
                      <a:endParaRPr lang="zh-CN" altLang="en-US" sz="2000" b="0" dirty="0">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7EAF0"/>
                    </a:solidFill>
                  </a:tcPr>
                </a:tc>
                <a:tc>
                  <a:txBody>
                    <a:bodyPr/>
                    <a:lstStyle/>
                    <a:p>
                      <a:pPr algn="ctr"/>
                      <a:r>
                        <a:rPr lang="zh-CN" altLang="en-US" sz="2000" b="0" dirty="0">
                          <a:latin typeface="微软雅黑" panose="020B0503020204020204" pitchFamily="34" charset="-122"/>
                          <a:ea typeface="微软雅黑" panose="020B0503020204020204" pitchFamily="34" charset="-122"/>
                        </a:rPr>
                        <a:t>学士</a:t>
                      </a:r>
                      <a:endParaRPr lang="zh-CN" altLang="en-US" sz="2000" b="0" dirty="0">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7EAF0"/>
                    </a:solidFill>
                  </a:tcPr>
                </a:tc>
                <a:tc>
                  <a:txBody>
                    <a:bodyPr/>
                    <a:lstStyle/>
                    <a:p>
                      <a:pPr algn="ctr"/>
                      <a:r>
                        <a:rPr lang="zh-CN" altLang="en-US" sz="2000" b="0" dirty="0">
                          <a:latin typeface="微软雅黑" panose="020B0503020204020204" pitchFamily="34" charset="-122"/>
                          <a:ea typeface="微软雅黑" panose="020B0503020204020204" pitchFamily="34" charset="-122"/>
                        </a:rPr>
                        <a:t>实验方案设计</a:t>
                      </a:r>
                      <a:endParaRPr lang="zh-CN" altLang="en-US" sz="2000" b="0" dirty="0">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7EAF0"/>
                    </a:solidFill>
                  </a:tcPr>
                </a:tc>
              </a:tr>
              <a:tr h="370840">
                <a:tc>
                  <a:txBody>
                    <a:bodyPr/>
                    <a:lstStyle/>
                    <a:p>
                      <a:pPr algn="ctr"/>
                      <a:r>
                        <a:rPr lang="zh-CN" altLang="en-US" sz="2000" b="0" dirty="0">
                          <a:latin typeface="微软雅黑" panose="020B0503020204020204" pitchFamily="34" charset="-122"/>
                          <a:ea typeface="微软雅黑" panose="020B0503020204020204" pitchFamily="34" charset="-122"/>
                        </a:rPr>
                        <a:t>张树</a:t>
                      </a:r>
                      <a:endParaRPr lang="zh-CN" altLang="en-US" sz="2000" b="0" dirty="0">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7EAF0"/>
                    </a:solidFill>
                  </a:tcPr>
                </a:tc>
                <a:tc>
                  <a:txBody>
                    <a:bodyPr/>
                    <a:lstStyle/>
                    <a:p>
                      <a:pPr algn="ctr"/>
                      <a:r>
                        <a:rPr lang="zh-CN" altLang="en-US" sz="2000" b="0" dirty="0">
                          <a:latin typeface="微软雅黑" panose="020B0503020204020204" pitchFamily="34" charset="-122"/>
                          <a:ea typeface="微软雅黑" panose="020B0503020204020204" pitchFamily="34" charset="-122"/>
                        </a:rPr>
                        <a:t>硕士</a:t>
                      </a:r>
                      <a:endParaRPr lang="zh-CN" altLang="en-US" sz="2000" b="0" dirty="0">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7EAF0"/>
                    </a:solidFill>
                  </a:tcPr>
                </a:tc>
                <a:tc>
                  <a:txBody>
                    <a:bodyPr/>
                    <a:lstStyle/>
                    <a:p>
                      <a:pPr algn="ctr"/>
                      <a:r>
                        <a:rPr lang="zh-CN" altLang="en-US" sz="2000" b="0" dirty="0">
                          <a:latin typeface="微软雅黑" panose="020B0503020204020204" pitchFamily="34" charset="-122"/>
                          <a:ea typeface="微软雅黑" panose="020B0503020204020204" pitchFamily="34" charset="-122"/>
                        </a:rPr>
                        <a:t>实验测试</a:t>
                      </a:r>
                      <a:endParaRPr lang="zh-CN" altLang="en-US" sz="2000" b="0" dirty="0">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7EAF0"/>
                    </a:solidFill>
                  </a:tcPr>
                </a:tc>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8" name="矩形: 圆角 3"/>
          <p:cNvSpPr/>
          <p:nvPr/>
        </p:nvSpPr>
        <p:spPr>
          <a:xfrm>
            <a:off x="6960235" y="6144260"/>
            <a:ext cx="1624330" cy="393700"/>
          </a:xfrm>
          <a:prstGeom prst="roundRect">
            <a:avLst/>
          </a:prstGeom>
          <a:solidFill>
            <a:srgbClr val="B9E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2400" b="1" dirty="0">
              <a:solidFill>
                <a:schemeClr val="tx1"/>
              </a:solidFill>
              <a:latin typeface="微软雅黑" panose="020B0503020204020204" pitchFamily="34" charset="-122"/>
              <a:ea typeface="微软雅黑" panose="020B0503020204020204" pitchFamily="34" charset="-122"/>
            </a:endParaRPr>
          </a:p>
        </p:txBody>
      </p:sp>
      <p:sp>
        <p:nvSpPr>
          <p:cNvPr id="24" name="矩形: 圆角 3"/>
          <p:cNvSpPr/>
          <p:nvPr/>
        </p:nvSpPr>
        <p:spPr>
          <a:xfrm>
            <a:off x="911860" y="6134100"/>
            <a:ext cx="1624330" cy="393700"/>
          </a:xfrm>
          <a:prstGeom prst="roundRect">
            <a:avLst/>
          </a:prstGeom>
          <a:solidFill>
            <a:srgbClr val="B9E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2400" b="1" dirty="0">
              <a:solidFill>
                <a:schemeClr val="tx1"/>
              </a:solidFill>
              <a:latin typeface="微软雅黑" panose="020B0503020204020204" pitchFamily="34" charset="-122"/>
              <a:ea typeface="微软雅黑" panose="020B0503020204020204" pitchFamily="34" charset="-122"/>
            </a:endParaRPr>
          </a:p>
        </p:txBody>
      </p:sp>
      <p:sp>
        <p:nvSpPr>
          <p:cNvPr id="23" name="矩形: 圆角 3"/>
          <p:cNvSpPr/>
          <p:nvPr/>
        </p:nvSpPr>
        <p:spPr>
          <a:xfrm>
            <a:off x="7000875" y="3742055"/>
            <a:ext cx="1624330" cy="393700"/>
          </a:xfrm>
          <a:prstGeom prst="roundRect">
            <a:avLst/>
          </a:prstGeom>
          <a:solidFill>
            <a:srgbClr val="B9E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2400" b="1" dirty="0">
              <a:solidFill>
                <a:schemeClr val="tx1"/>
              </a:solidFill>
              <a:latin typeface="微软雅黑" panose="020B0503020204020204" pitchFamily="34" charset="-122"/>
              <a:ea typeface="微软雅黑" panose="020B0503020204020204" pitchFamily="34" charset="-122"/>
            </a:endParaRPr>
          </a:p>
        </p:txBody>
      </p:sp>
      <p:sp>
        <p:nvSpPr>
          <p:cNvPr id="37" name="矩形: 圆角 3"/>
          <p:cNvSpPr/>
          <p:nvPr/>
        </p:nvSpPr>
        <p:spPr>
          <a:xfrm>
            <a:off x="940435" y="3831590"/>
            <a:ext cx="1624330" cy="393700"/>
          </a:xfrm>
          <a:prstGeom prst="roundRect">
            <a:avLst/>
          </a:prstGeom>
          <a:solidFill>
            <a:srgbClr val="B9E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2400" b="1" dirty="0">
              <a:solidFill>
                <a:schemeClr val="tx1"/>
              </a:solidFill>
              <a:latin typeface="微软雅黑" panose="020B0503020204020204" pitchFamily="34" charset="-122"/>
              <a:ea typeface="微软雅黑" panose="020B0503020204020204" pitchFamily="34" charset="-122"/>
            </a:endParaRPr>
          </a:p>
        </p:txBody>
      </p:sp>
      <p:sp>
        <p:nvSpPr>
          <p:cNvPr id="18" name="矩形: 圆角 3"/>
          <p:cNvSpPr/>
          <p:nvPr/>
        </p:nvSpPr>
        <p:spPr>
          <a:xfrm>
            <a:off x="870585" y="893445"/>
            <a:ext cx="10280015" cy="1100455"/>
          </a:xfrm>
          <a:prstGeom prst="roundRect">
            <a:avLst/>
          </a:prstGeom>
          <a:solidFill>
            <a:srgbClr val="BCFCE4"/>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 name="文本框 2"/>
          <p:cNvSpPr txBox="1"/>
          <p:nvPr/>
        </p:nvSpPr>
        <p:spPr>
          <a:xfrm>
            <a:off x="1052830" y="782955"/>
            <a:ext cx="9936480" cy="1198880"/>
          </a:xfrm>
          <a:prstGeom prst="rect">
            <a:avLst/>
          </a:prstGeom>
          <a:noFill/>
          <a:ln>
            <a:noFill/>
          </a:ln>
        </p:spPr>
        <p:txBody>
          <a:bodyPr wrap="none">
            <a:spAutoFit/>
          </a:bodyPr>
          <a:p>
            <a:pPr fontAlgn="auto">
              <a:lnSpc>
                <a:spcPct val="150000"/>
              </a:lnSpc>
            </a:pPr>
            <a:r>
              <a:rPr lang="zh-CN" altLang="en-US" sz="2400" b="1" dirty="0" smtClean="0">
                <a:latin typeface="微软雅黑" panose="020B0503020204020204" pitchFamily="34" charset="-122"/>
                <a:ea typeface="微软雅黑" panose="020B0503020204020204" pitchFamily="34" charset="-122"/>
                <a:cs typeface="微软雅黑" panose="020B0503020204020204" pitchFamily="34" charset="-122"/>
              </a:rPr>
              <a:t>我国是全球第二大炼油国，2021年消耗量3.41亿吨。</a:t>
            </a:r>
            <a:endParaRPr lang="zh-CN" altLang="en-US" sz="2400" b="1" dirty="0" smtClean="0">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50000"/>
              </a:lnSpc>
            </a:pPr>
            <a:r>
              <a:rPr lang="zh-CN" altLang="en-US" sz="2400" b="1" dirty="0" smtClean="0">
                <a:latin typeface="微软雅黑" panose="020B0503020204020204" pitchFamily="34" charset="-122"/>
                <a:ea typeface="微软雅黑" panose="020B0503020204020204" pitchFamily="34" charset="-122"/>
                <a:cs typeface="微软雅黑" panose="020B0503020204020204" pitchFamily="34" charset="-122"/>
              </a:rPr>
              <a:t>由于</a:t>
            </a:r>
            <a:r>
              <a:rPr lang="zh-CN" altLang="en-US" sz="2400" b="1" dirty="0" smtClean="0">
                <a:latin typeface="微软雅黑" panose="020B0503020204020204" pitchFamily="34" charset="-122"/>
                <a:ea typeface="微软雅黑" panose="020B0503020204020204" pitchFamily="34" charset="-122"/>
                <a:cs typeface="微软雅黑" panose="020B0503020204020204" pitchFamily="34" charset="-122"/>
              </a:rPr>
              <a:t>缺少现场快速检测手段，巨额利润下，各地劣质”黑油”屡禁不绝</a:t>
            </a:r>
            <a:r>
              <a:rPr lang="zh-CN" altLang="en-US" sz="2400" b="0" dirty="0" smtClean="0">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2400" b="0" dirty="0" smtClean="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7" name="矩形 16"/>
          <p:cNvSpPr/>
          <p:nvPr/>
        </p:nvSpPr>
        <p:spPr>
          <a:xfrm>
            <a:off x="1010285" y="225425"/>
            <a:ext cx="4589780" cy="583565"/>
          </a:xfrm>
          <a:prstGeom prst="rect">
            <a:avLst/>
          </a:prstGeom>
          <a:noFill/>
          <a:ln w="9525">
            <a:noFill/>
          </a:ln>
        </p:spPr>
        <p:txBody>
          <a:bodyPr wrap="square">
            <a:spAutoFit/>
          </a:bodyPr>
          <a:p>
            <a:r>
              <a:rPr lang="zh-CN" altLang="en-US" sz="3200" b="1" dirty="0">
                <a:latin typeface="微软雅黑" panose="020B0503020204020204" pitchFamily="34" charset="-122"/>
                <a:ea typeface="微软雅黑" panose="020B0503020204020204" pitchFamily="34" charset="-122"/>
              </a:rPr>
              <a:t>劣质</a:t>
            </a:r>
            <a:r>
              <a:rPr lang="en-US" altLang="zh-CN" sz="3200" b="1" dirty="0">
                <a:latin typeface="微软雅黑" panose="020B0503020204020204" pitchFamily="34" charset="-122"/>
                <a:ea typeface="微软雅黑" panose="020B0503020204020204" pitchFamily="34" charset="-122"/>
              </a:rPr>
              <a:t>“</a:t>
            </a:r>
            <a:r>
              <a:rPr lang="zh-CN" altLang="en-US" sz="3200" b="1" dirty="0">
                <a:latin typeface="微软雅黑" panose="020B0503020204020204" pitchFamily="34" charset="-122"/>
                <a:ea typeface="微软雅黑" panose="020B0503020204020204" pitchFamily="34" charset="-122"/>
              </a:rPr>
              <a:t>黑油</a:t>
            </a:r>
            <a:r>
              <a:rPr lang="en-US" altLang="zh-CN" sz="3200" b="1" dirty="0">
                <a:latin typeface="微软雅黑" panose="020B0503020204020204" pitchFamily="34" charset="-122"/>
                <a:ea typeface="微软雅黑" panose="020B0503020204020204" pitchFamily="34" charset="-122"/>
              </a:rPr>
              <a:t>”</a:t>
            </a:r>
            <a:r>
              <a:rPr lang="zh-CN" altLang="en-US" sz="3200" b="1" dirty="0">
                <a:latin typeface="微软雅黑" panose="020B0503020204020204" pitchFamily="34" charset="-122"/>
                <a:ea typeface="微软雅黑" panose="020B0503020204020204" pitchFamily="34" charset="-122"/>
              </a:rPr>
              <a:t>危害严重</a:t>
            </a:r>
            <a:endParaRPr lang="zh-CN" altLang="en-US" sz="3200" b="1" dirty="0">
              <a:latin typeface="微软雅黑" panose="020B0503020204020204" pitchFamily="34" charset="-122"/>
              <a:ea typeface="微软雅黑" panose="020B0503020204020204" pitchFamily="34" charset="-122"/>
            </a:endParaRPr>
          </a:p>
        </p:txBody>
      </p:sp>
      <p:pic>
        <p:nvPicPr>
          <p:cNvPr id="100" name="图片 99"/>
          <p:cNvPicPr/>
          <p:nvPr/>
        </p:nvPicPr>
        <p:blipFill>
          <a:blip r:embed="rId1"/>
          <a:srcRect l="33119" b="16367"/>
          <a:stretch>
            <a:fillRect/>
          </a:stretch>
        </p:blipFill>
        <p:spPr>
          <a:xfrm>
            <a:off x="693420" y="2058035"/>
            <a:ext cx="2329815" cy="1740535"/>
          </a:xfrm>
          <a:prstGeom prst="rect">
            <a:avLst/>
          </a:prstGeom>
          <a:noFill/>
          <a:ln w="9525">
            <a:noFill/>
          </a:ln>
        </p:spPr>
      </p:pic>
      <p:sp>
        <p:nvSpPr>
          <p:cNvPr id="9" name="文本框 8"/>
          <p:cNvSpPr txBox="1"/>
          <p:nvPr/>
        </p:nvSpPr>
        <p:spPr>
          <a:xfrm>
            <a:off x="3023235" y="2176780"/>
            <a:ext cx="3342005" cy="1198880"/>
          </a:xfrm>
          <a:prstGeom prst="rect">
            <a:avLst/>
          </a:prstGeom>
          <a:noFill/>
          <a:ln>
            <a:noFill/>
          </a:ln>
        </p:spPr>
        <p:txBody>
          <a:bodyPr wrap="square">
            <a:spAutoFit/>
          </a:bodyPr>
          <a:p>
            <a:pPr fontAlgn="auto">
              <a:lnSpc>
                <a:spcPct val="150000"/>
              </a:lnSpc>
            </a:pPr>
            <a:r>
              <a:rPr lang="zh-CN" altLang="en-US" sz="2400" b="1" dirty="0" smtClean="0">
                <a:latin typeface="微软雅黑" panose="020B0503020204020204" pitchFamily="34" charset="-122"/>
                <a:ea typeface="微软雅黑" panose="020B0503020204020204" pitchFamily="34" charset="-122"/>
                <a:cs typeface="微软雅黑" panose="020B0503020204020204" pitchFamily="34" charset="-122"/>
              </a:rPr>
              <a:t>苯类</a:t>
            </a:r>
            <a:r>
              <a:rPr lang="zh-CN" altLang="en-US" sz="2400" b="1" dirty="0" smtClean="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一级致癌物</a:t>
            </a:r>
            <a:r>
              <a:rPr lang="zh-CN" altLang="en-US" sz="2400" b="1" dirty="0" smtClean="0">
                <a:latin typeface="微软雅黑" panose="020B0503020204020204" pitchFamily="34" charset="-122"/>
                <a:ea typeface="微软雅黑" panose="020B0503020204020204" pitchFamily="34" charset="-122"/>
                <a:cs typeface="微软雅黑" panose="020B0503020204020204" pitchFamily="34" charset="-122"/>
              </a:rPr>
              <a:t>含量超</a:t>
            </a:r>
            <a:r>
              <a:rPr lang="en-US" altLang="zh-CN" sz="2400" b="1" dirty="0" smtClean="0">
                <a:latin typeface="微软雅黑" panose="020B0503020204020204" pitchFamily="34" charset="-122"/>
                <a:ea typeface="微软雅黑" panose="020B0503020204020204" pitchFamily="34" charset="-122"/>
                <a:cs typeface="微软雅黑" panose="020B0503020204020204" pitchFamily="34" charset="-122"/>
              </a:rPr>
              <a:t>80</a:t>
            </a:r>
            <a:r>
              <a:rPr lang="zh-CN" altLang="en-US" sz="2400" b="1" dirty="0" smtClean="0">
                <a:latin typeface="微软雅黑" panose="020B0503020204020204" pitchFamily="34" charset="-122"/>
                <a:ea typeface="微软雅黑" panose="020B0503020204020204" pitchFamily="34" charset="-122"/>
                <a:cs typeface="微软雅黑" panose="020B0503020204020204" pitchFamily="34" charset="-122"/>
              </a:rPr>
              <a:t>倍，具有强致癌效应</a:t>
            </a:r>
            <a:endParaRPr lang="en-US" altLang="zh-CN" sz="2400" b="0" dirty="0" smtClean="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101" name="图片 100"/>
          <p:cNvPicPr/>
          <p:nvPr/>
        </p:nvPicPr>
        <p:blipFill>
          <a:blip r:embed="rId2"/>
          <a:stretch>
            <a:fillRect/>
          </a:stretch>
        </p:blipFill>
        <p:spPr>
          <a:xfrm>
            <a:off x="6503035" y="1991360"/>
            <a:ext cx="2499360" cy="1741805"/>
          </a:xfrm>
          <a:prstGeom prst="rect">
            <a:avLst/>
          </a:prstGeom>
          <a:noFill/>
          <a:ln w="9525">
            <a:noFill/>
          </a:ln>
        </p:spPr>
      </p:pic>
      <p:sp>
        <p:nvSpPr>
          <p:cNvPr id="10" name="文本框 9"/>
          <p:cNvSpPr txBox="1"/>
          <p:nvPr/>
        </p:nvSpPr>
        <p:spPr>
          <a:xfrm>
            <a:off x="8957310" y="2176780"/>
            <a:ext cx="3577590" cy="1198880"/>
          </a:xfrm>
          <a:prstGeom prst="rect">
            <a:avLst/>
          </a:prstGeom>
          <a:noFill/>
          <a:ln>
            <a:noFill/>
          </a:ln>
        </p:spPr>
        <p:txBody>
          <a:bodyPr wrap="none">
            <a:spAutoFit/>
          </a:bodyPr>
          <a:p>
            <a:pPr fontAlgn="auto">
              <a:lnSpc>
                <a:spcPct val="150000"/>
              </a:lnSpc>
            </a:pPr>
            <a:r>
              <a:rPr lang="zh-CN" altLang="en-US" sz="2400" b="1" dirty="0" smtClean="0">
                <a:latin typeface="微软雅黑" panose="020B0503020204020204" pitchFamily="34" charset="-122"/>
                <a:ea typeface="微软雅黑" panose="020B0503020204020204" pitchFamily="34" charset="-122"/>
                <a:cs typeface="微软雅黑" panose="020B0503020204020204" pitchFamily="34" charset="-122"/>
              </a:rPr>
              <a:t>硫含量超标</a:t>
            </a:r>
            <a:r>
              <a:rPr lang="en-US" altLang="zh-CN" sz="2400" b="1" dirty="0" smtClean="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100-500</a:t>
            </a:r>
            <a:r>
              <a:rPr lang="zh-CN" altLang="en-US" sz="2400" b="1" dirty="0" smtClean="0">
                <a:latin typeface="微软雅黑" panose="020B0503020204020204" pitchFamily="34" charset="-122"/>
                <a:ea typeface="微软雅黑" panose="020B0503020204020204" pitchFamily="34" charset="-122"/>
                <a:cs typeface="微软雅黑" panose="020B0503020204020204" pitchFamily="34" charset="-122"/>
              </a:rPr>
              <a:t>倍，</a:t>
            </a:r>
            <a:endParaRPr lang="zh-CN" altLang="en-US" sz="2400" b="1" dirty="0" smtClean="0">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50000"/>
              </a:lnSpc>
            </a:pPr>
            <a:r>
              <a:rPr lang="zh-CN" altLang="en-US" sz="2400" b="1" dirty="0" smtClean="0">
                <a:latin typeface="微软雅黑" panose="020B0503020204020204" pitchFamily="34" charset="-122"/>
                <a:ea typeface="微软雅黑" panose="020B0503020204020204" pitchFamily="34" charset="-122"/>
                <a:cs typeface="微软雅黑" panose="020B0503020204020204" pitchFamily="34" charset="-122"/>
              </a:rPr>
              <a:t>最高超标</a:t>
            </a:r>
            <a:r>
              <a:rPr lang="en-US" altLang="zh-CN" sz="2400" b="1" dirty="0" smtClean="0">
                <a:latin typeface="微软雅黑" panose="020B0503020204020204" pitchFamily="34" charset="-122"/>
                <a:ea typeface="微软雅黑" panose="020B0503020204020204" pitchFamily="34" charset="-122"/>
                <a:cs typeface="微软雅黑" panose="020B0503020204020204" pitchFamily="34" charset="-122"/>
              </a:rPr>
              <a:t>590</a:t>
            </a:r>
            <a:r>
              <a:rPr lang="zh-CN" altLang="en-US" sz="2400" b="1" dirty="0" smtClean="0">
                <a:latin typeface="微软雅黑" panose="020B0503020204020204" pitchFamily="34" charset="-122"/>
                <a:ea typeface="微软雅黑" panose="020B0503020204020204" pitchFamily="34" charset="-122"/>
                <a:cs typeface="微软雅黑" panose="020B0503020204020204" pitchFamily="34" charset="-122"/>
              </a:rPr>
              <a:t>倍</a:t>
            </a:r>
            <a:endParaRPr lang="en-US" altLang="zh-CN" sz="2400" b="0" dirty="0" smtClean="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102" name="图片 101"/>
          <p:cNvPicPr/>
          <p:nvPr/>
        </p:nvPicPr>
        <p:blipFill>
          <a:blip r:embed="rId3"/>
          <a:stretch>
            <a:fillRect/>
          </a:stretch>
        </p:blipFill>
        <p:spPr>
          <a:xfrm>
            <a:off x="692785" y="4296410"/>
            <a:ext cx="2329815" cy="1771015"/>
          </a:xfrm>
          <a:prstGeom prst="rect">
            <a:avLst/>
          </a:prstGeom>
          <a:noFill/>
          <a:ln w="9525">
            <a:noFill/>
          </a:ln>
        </p:spPr>
      </p:pic>
      <p:sp>
        <p:nvSpPr>
          <p:cNvPr id="11" name="文本框 10"/>
          <p:cNvSpPr txBox="1"/>
          <p:nvPr/>
        </p:nvSpPr>
        <p:spPr>
          <a:xfrm>
            <a:off x="2953385" y="4055110"/>
            <a:ext cx="3552825" cy="2306955"/>
          </a:xfrm>
          <a:prstGeom prst="rect">
            <a:avLst/>
          </a:prstGeom>
          <a:noFill/>
          <a:ln>
            <a:noFill/>
          </a:ln>
        </p:spPr>
        <p:txBody>
          <a:bodyPr wrap="none">
            <a:spAutoFit/>
          </a:bodyPr>
          <a:p>
            <a:pPr fontAlgn="auto">
              <a:lnSpc>
                <a:spcPct val="150000"/>
              </a:lnSpc>
            </a:pPr>
            <a:r>
              <a:rPr lang="en-US" sz="2400" b="1" dirty="0" smtClean="0">
                <a:latin typeface="微软雅黑" panose="020B0503020204020204" pitchFamily="34" charset="-122"/>
                <a:ea typeface="微软雅黑" panose="020B0503020204020204" pitchFamily="34" charset="-122"/>
                <a:cs typeface="微软雅黑" panose="020B0503020204020204" pitchFamily="34" charset="-122"/>
              </a:rPr>
              <a:t>2020</a:t>
            </a:r>
            <a:r>
              <a:rPr lang="zh-CN" altLang="en-US" sz="2400" b="1" dirty="0" smtClean="0">
                <a:latin typeface="微软雅黑" panose="020B0503020204020204" pitchFamily="34" charset="-122"/>
                <a:ea typeface="微软雅黑" panose="020B0503020204020204" pitchFamily="34" charset="-122"/>
                <a:cs typeface="微软雅黑" panose="020B0503020204020204" pitchFamily="34" charset="-122"/>
              </a:rPr>
              <a:t>年非法油</a:t>
            </a:r>
            <a:r>
              <a:rPr lang="en-US" altLang="zh-CN" sz="2400" b="1" dirty="0" smtClean="0">
                <a:solidFill>
                  <a:srgbClr val="0070C0"/>
                </a:solidFill>
                <a:latin typeface="微软雅黑" panose="020B0503020204020204" pitchFamily="34" charset="-122"/>
                <a:ea typeface="微软雅黑" panose="020B0503020204020204" pitchFamily="34" charset="-122"/>
                <a:cs typeface="微软雅黑" panose="020B0503020204020204" pitchFamily="34" charset="-122"/>
              </a:rPr>
              <a:t>0.95</a:t>
            </a:r>
            <a:r>
              <a:rPr lang="zh-CN" altLang="en-US" sz="2400" b="1" dirty="0" smtClean="0">
                <a:solidFill>
                  <a:srgbClr val="0070C0"/>
                </a:solidFill>
                <a:latin typeface="微软雅黑" panose="020B0503020204020204" pitchFamily="34" charset="-122"/>
                <a:ea typeface="微软雅黑" panose="020B0503020204020204" pitchFamily="34" charset="-122"/>
                <a:cs typeface="微软雅黑" panose="020B0503020204020204" pitchFamily="34" charset="-122"/>
              </a:rPr>
              <a:t>亿</a:t>
            </a:r>
            <a:r>
              <a:rPr lang="zh-CN" altLang="en-US" sz="2400" b="1" dirty="0" smtClean="0">
                <a:latin typeface="微软雅黑" panose="020B0503020204020204" pitchFamily="34" charset="-122"/>
                <a:ea typeface="微软雅黑" panose="020B0503020204020204" pitchFamily="34" charset="-122"/>
                <a:cs typeface="微软雅黑" panose="020B0503020204020204" pitchFamily="34" charset="-122"/>
              </a:rPr>
              <a:t>吨</a:t>
            </a:r>
            <a:endParaRPr lang="zh-CN" altLang="en-US" sz="2400" b="1" dirty="0" smtClean="0">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50000"/>
              </a:lnSpc>
            </a:pPr>
            <a:r>
              <a:rPr lang="zh-CN" altLang="en-US" sz="2400" b="1" dirty="0" smtClean="0">
                <a:latin typeface="微软雅黑" panose="020B0503020204020204" pitchFamily="34" charset="-122"/>
                <a:ea typeface="微软雅黑" panose="020B0503020204020204" pitchFamily="34" charset="-122"/>
                <a:cs typeface="微软雅黑" panose="020B0503020204020204" pitchFamily="34" charset="-122"/>
              </a:rPr>
              <a:t>汽油消费税</a:t>
            </a:r>
            <a:r>
              <a:rPr lang="en-US" altLang="zh-CN" sz="2400" b="1" dirty="0" smtClean="0">
                <a:latin typeface="微软雅黑" panose="020B0503020204020204" pitchFamily="34" charset="-122"/>
                <a:ea typeface="微软雅黑" panose="020B0503020204020204" pitchFamily="34" charset="-122"/>
                <a:cs typeface="微软雅黑" panose="020B0503020204020204" pitchFamily="34" charset="-122"/>
              </a:rPr>
              <a:t>1.52</a:t>
            </a:r>
            <a:r>
              <a:rPr lang="zh-CN" altLang="en-US" sz="2400" b="1" dirty="0" smtClean="0">
                <a:latin typeface="微软雅黑" panose="020B0503020204020204" pitchFamily="34" charset="-122"/>
                <a:ea typeface="微软雅黑" panose="020B0503020204020204" pitchFamily="34" charset="-122"/>
                <a:cs typeface="微软雅黑" panose="020B0503020204020204" pitchFamily="34" charset="-122"/>
              </a:rPr>
              <a:t>元</a:t>
            </a:r>
            <a:r>
              <a:rPr lang="en-US" altLang="zh-CN" sz="2400" b="1" dirty="0" smtClean="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400" b="1" dirty="0" smtClean="0">
                <a:latin typeface="微软雅黑" panose="020B0503020204020204" pitchFamily="34" charset="-122"/>
                <a:ea typeface="微软雅黑" panose="020B0503020204020204" pitchFamily="34" charset="-122"/>
                <a:cs typeface="微软雅黑" panose="020B0503020204020204" pitchFamily="34" charset="-122"/>
              </a:rPr>
              <a:t>升，</a:t>
            </a:r>
            <a:endParaRPr lang="zh-CN" altLang="en-US" sz="2400" b="1" dirty="0" smtClean="0">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50000"/>
              </a:lnSpc>
            </a:pPr>
            <a:r>
              <a:rPr lang="zh-CN" altLang="en-US" sz="2400" b="1" dirty="0" smtClean="0">
                <a:latin typeface="微软雅黑" panose="020B0503020204020204" pitchFamily="34" charset="-122"/>
                <a:ea typeface="微软雅黑" panose="020B0503020204020204" pitchFamily="34" charset="-122"/>
                <a:cs typeface="微软雅黑" panose="020B0503020204020204" pitchFamily="34" charset="-122"/>
              </a:rPr>
              <a:t>油密度</a:t>
            </a:r>
            <a:r>
              <a:rPr lang="en-US" altLang="zh-CN" sz="2400" b="1" dirty="0" smtClean="0">
                <a:latin typeface="微软雅黑" panose="020B0503020204020204" pitchFamily="34" charset="-122"/>
                <a:ea typeface="微软雅黑" panose="020B0503020204020204" pitchFamily="34" charset="-122"/>
                <a:cs typeface="微软雅黑" panose="020B0503020204020204" pitchFamily="34" charset="-122"/>
              </a:rPr>
              <a:t>0.78kg/L,</a:t>
            </a:r>
            <a:endParaRPr lang="en-US" altLang="zh-CN" sz="2400" b="1" dirty="0" smtClean="0">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50000"/>
              </a:lnSpc>
            </a:pPr>
            <a:r>
              <a:rPr lang="zh-CN" altLang="en-US" sz="2400" b="1" dirty="0" smtClean="0">
                <a:latin typeface="微软雅黑" panose="020B0503020204020204" pitchFamily="34" charset="-122"/>
                <a:ea typeface="微软雅黑" panose="020B0503020204020204" pitchFamily="34" charset="-122"/>
                <a:cs typeface="微软雅黑" panose="020B0503020204020204" pitchFamily="34" charset="-122"/>
              </a:rPr>
              <a:t>偷漏税</a:t>
            </a:r>
            <a:r>
              <a:rPr lang="en-US" altLang="zh-CN" sz="2400" b="1" dirty="0" smtClean="0">
                <a:latin typeface="微软雅黑" panose="020B0503020204020204" pitchFamily="34" charset="-122"/>
                <a:ea typeface="微软雅黑" panose="020B0503020204020204" pitchFamily="34" charset="-122"/>
                <a:cs typeface="微软雅黑" panose="020B0503020204020204" pitchFamily="34" charset="-122"/>
              </a:rPr>
              <a:t>: </a:t>
            </a:r>
            <a:r>
              <a:rPr lang="en-US" altLang="zh-CN" sz="2400" b="1" dirty="0" smtClean="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(1400~1800)</a:t>
            </a:r>
            <a:r>
              <a:rPr lang="zh-CN" altLang="en-US" sz="2400" b="1" dirty="0" smtClean="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亿</a:t>
            </a:r>
            <a:endParaRPr lang="zh-CN" altLang="en-US" sz="2400" b="1" dirty="0" smtClean="0">
              <a:solidFill>
                <a:srgbClr val="C00000"/>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2" name="文本框 11"/>
          <p:cNvSpPr txBox="1"/>
          <p:nvPr/>
        </p:nvSpPr>
        <p:spPr>
          <a:xfrm>
            <a:off x="2755900" y="6177280"/>
            <a:ext cx="3947160" cy="506730"/>
          </a:xfrm>
          <a:prstGeom prst="rect">
            <a:avLst/>
          </a:prstGeom>
          <a:noFill/>
          <a:ln>
            <a:noFill/>
          </a:ln>
        </p:spPr>
        <p:txBody>
          <a:bodyPr wrap="none">
            <a:spAutoFit/>
          </a:bodyPr>
          <a:p>
            <a:pPr fontAlgn="auto">
              <a:lnSpc>
                <a:spcPct val="150000"/>
              </a:lnSpc>
            </a:pPr>
            <a:r>
              <a:rPr lang="zh-CN" b="1" dirty="0" smtClean="0">
                <a:solidFill>
                  <a:srgbClr val="0070C0"/>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b="1" dirty="0" smtClean="0">
                <a:solidFill>
                  <a:srgbClr val="0070C0"/>
                </a:solidFill>
                <a:latin typeface="微软雅黑" panose="020B0503020204020204" pitchFamily="34" charset="-122"/>
                <a:ea typeface="微软雅黑" panose="020B0503020204020204" pitchFamily="34" charset="-122"/>
                <a:cs typeface="微软雅黑" panose="020B0503020204020204" pitchFamily="34" charset="-122"/>
              </a:rPr>
              <a:t>2020</a:t>
            </a:r>
            <a:r>
              <a:rPr lang="zh-CN" altLang="en-US" b="1" dirty="0" smtClean="0">
                <a:solidFill>
                  <a:srgbClr val="0070C0"/>
                </a:solidFill>
                <a:latin typeface="微软雅黑" panose="020B0503020204020204" pitchFamily="34" charset="-122"/>
                <a:ea typeface="微软雅黑" panose="020B0503020204020204" pitchFamily="34" charset="-122"/>
                <a:cs typeface="微软雅黑" panose="020B0503020204020204" pitchFamily="34" charset="-122"/>
              </a:rPr>
              <a:t>年国内外油企行业发展报告</a:t>
            </a:r>
            <a:r>
              <a:rPr lang="zh-CN" b="1" dirty="0" smtClean="0">
                <a:solidFill>
                  <a:srgbClr val="0070C0"/>
                </a:solidFill>
                <a:latin typeface="微软雅黑" panose="020B0503020204020204" pitchFamily="34" charset="-122"/>
                <a:ea typeface="微软雅黑" panose="020B0503020204020204" pitchFamily="34" charset="-122"/>
                <a:cs typeface="微软雅黑" panose="020B0503020204020204" pitchFamily="34" charset="-122"/>
              </a:rPr>
              <a:t>》</a:t>
            </a:r>
            <a:endParaRPr lang="zh-CN" b="1" dirty="0" smtClean="0">
              <a:solidFill>
                <a:srgbClr val="0070C0"/>
              </a:soli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103" name="图片 102"/>
          <p:cNvPicPr/>
          <p:nvPr/>
        </p:nvPicPr>
        <p:blipFill>
          <a:blip r:embed="rId4"/>
          <a:stretch>
            <a:fillRect/>
          </a:stretch>
        </p:blipFill>
        <p:spPr>
          <a:xfrm>
            <a:off x="6503035" y="4144645"/>
            <a:ext cx="2545080" cy="1932940"/>
          </a:xfrm>
          <a:prstGeom prst="rect">
            <a:avLst/>
          </a:prstGeom>
          <a:noFill/>
          <a:ln w="9525">
            <a:noFill/>
          </a:ln>
        </p:spPr>
      </p:pic>
      <p:sp>
        <p:nvSpPr>
          <p:cNvPr id="13" name="文本框 12"/>
          <p:cNvSpPr txBox="1"/>
          <p:nvPr/>
        </p:nvSpPr>
        <p:spPr>
          <a:xfrm>
            <a:off x="9119235" y="4044950"/>
            <a:ext cx="2926080" cy="1198880"/>
          </a:xfrm>
          <a:prstGeom prst="rect">
            <a:avLst/>
          </a:prstGeom>
          <a:noFill/>
          <a:ln>
            <a:noFill/>
          </a:ln>
        </p:spPr>
        <p:txBody>
          <a:bodyPr wrap="none">
            <a:spAutoFit/>
          </a:bodyPr>
          <a:p>
            <a:pPr fontAlgn="auto">
              <a:lnSpc>
                <a:spcPct val="150000"/>
              </a:lnSpc>
            </a:pPr>
            <a:r>
              <a:rPr lang="zh-CN" sz="2400" b="1" dirty="0" smtClean="0">
                <a:latin typeface="微软雅黑" panose="020B0503020204020204" pitchFamily="34" charset="-122"/>
                <a:ea typeface="微软雅黑" panose="020B0503020204020204" pitchFamily="34" charset="-122"/>
                <a:cs typeface="微软雅黑" panose="020B0503020204020204" pitchFamily="34" charset="-122"/>
              </a:rPr>
              <a:t>劣质黑油燃烧爆炸，</a:t>
            </a:r>
            <a:endParaRPr lang="zh-CN" sz="2400" b="1" dirty="0" smtClean="0">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50000"/>
              </a:lnSpc>
            </a:pPr>
            <a:r>
              <a:rPr lang="zh-CN" sz="2400" b="1" dirty="0" smtClean="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致死致伤</a:t>
            </a:r>
            <a:endParaRPr lang="zh-CN" sz="2400" b="1" dirty="0" smtClean="0">
              <a:solidFill>
                <a:srgbClr val="C00000"/>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4" name="文本框 13"/>
          <p:cNvSpPr txBox="1"/>
          <p:nvPr/>
        </p:nvSpPr>
        <p:spPr>
          <a:xfrm>
            <a:off x="9265920" y="5243830"/>
            <a:ext cx="2926080" cy="922020"/>
          </a:xfrm>
          <a:prstGeom prst="rect">
            <a:avLst/>
          </a:prstGeom>
          <a:noFill/>
          <a:ln>
            <a:noFill/>
          </a:ln>
        </p:spPr>
        <p:txBody>
          <a:bodyPr wrap="none">
            <a:spAutoFit/>
          </a:bodyPr>
          <a:p>
            <a:pPr fontAlgn="auto">
              <a:lnSpc>
                <a:spcPct val="150000"/>
              </a:lnSpc>
            </a:pPr>
            <a:r>
              <a:rPr lang="zh-CN" altLang="en-US" b="1" dirty="0" smtClean="0">
                <a:solidFill>
                  <a:srgbClr val="0070C0"/>
                </a:solidFill>
                <a:latin typeface="微软雅黑" panose="020B0503020204020204" pitchFamily="34" charset="-122"/>
                <a:ea typeface="微软雅黑" panose="020B0503020204020204" pitchFamily="34" charset="-122"/>
                <a:cs typeface="微软雅黑" panose="020B0503020204020204" pitchFamily="34" charset="-122"/>
              </a:rPr>
              <a:t>广东东莞、肇庆、陕西靖边</a:t>
            </a:r>
            <a:endParaRPr lang="zh-CN" altLang="en-US" b="1" dirty="0" smtClean="0">
              <a:solidFill>
                <a:srgbClr val="0070C0"/>
              </a:solidFill>
              <a:latin typeface="微软雅黑" panose="020B0503020204020204" pitchFamily="34" charset="-122"/>
              <a:ea typeface="微软雅黑" panose="020B0503020204020204" pitchFamily="34" charset="-122"/>
              <a:cs typeface="微软雅黑" panose="020B0503020204020204" pitchFamily="34" charset="-122"/>
            </a:endParaRPr>
          </a:p>
          <a:p>
            <a:pPr fontAlgn="auto">
              <a:lnSpc>
                <a:spcPct val="150000"/>
              </a:lnSpc>
            </a:pPr>
            <a:r>
              <a:rPr lang="zh-CN" altLang="en-US" b="1" dirty="0" smtClean="0">
                <a:solidFill>
                  <a:srgbClr val="0070C0"/>
                </a:solidFill>
                <a:latin typeface="微软雅黑" panose="020B0503020204020204" pitchFamily="34" charset="-122"/>
                <a:ea typeface="微软雅黑" panose="020B0503020204020204" pitchFamily="34" charset="-122"/>
                <a:cs typeface="微软雅黑" panose="020B0503020204020204" pitchFamily="34" charset="-122"/>
              </a:rPr>
              <a:t>等地黑油窝点爆炸</a:t>
            </a:r>
            <a:endParaRPr lang="zh-CN" altLang="en-US" b="1" dirty="0" smtClean="0">
              <a:solidFill>
                <a:srgbClr val="0070C0"/>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7" name="文本框 16"/>
          <p:cNvSpPr txBox="1"/>
          <p:nvPr/>
        </p:nvSpPr>
        <p:spPr>
          <a:xfrm>
            <a:off x="1000125" y="3723005"/>
            <a:ext cx="1554480" cy="506730"/>
          </a:xfrm>
          <a:prstGeom prst="rect">
            <a:avLst/>
          </a:prstGeom>
          <a:noFill/>
          <a:ln>
            <a:noFill/>
          </a:ln>
        </p:spPr>
        <p:txBody>
          <a:bodyPr wrap="none">
            <a:spAutoFit/>
          </a:bodyPr>
          <a:p>
            <a:pPr fontAlgn="auto">
              <a:lnSpc>
                <a:spcPct val="150000"/>
              </a:lnSpc>
            </a:pPr>
            <a:r>
              <a:rPr lang="zh-CN" altLang="en-US" b="1"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损害公共健康</a:t>
            </a:r>
            <a:endParaRPr lang="zh-CN" altLang="en-US" b="1"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0" name="文本框 19"/>
          <p:cNvSpPr txBox="1"/>
          <p:nvPr/>
        </p:nvSpPr>
        <p:spPr>
          <a:xfrm>
            <a:off x="6975475" y="3637915"/>
            <a:ext cx="1554480" cy="506730"/>
          </a:xfrm>
          <a:prstGeom prst="rect">
            <a:avLst/>
          </a:prstGeom>
          <a:noFill/>
          <a:ln>
            <a:noFill/>
          </a:ln>
        </p:spPr>
        <p:txBody>
          <a:bodyPr wrap="none">
            <a:spAutoFit/>
          </a:bodyPr>
          <a:p>
            <a:pPr fontAlgn="auto">
              <a:lnSpc>
                <a:spcPct val="150000"/>
              </a:lnSpc>
            </a:pPr>
            <a:r>
              <a:rPr lang="zh-CN" altLang="en-US" b="1"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危害生态风光</a:t>
            </a:r>
            <a:endParaRPr lang="zh-CN" altLang="en-US" b="1"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1" name="文本框 20"/>
          <p:cNvSpPr txBox="1"/>
          <p:nvPr/>
        </p:nvSpPr>
        <p:spPr>
          <a:xfrm>
            <a:off x="929640" y="6009640"/>
            <a:ext cx="1554480" cy="506730"/>
          </a:xfrm>
          <a:prstGeom prst="rect">
            <a:avLst/>
          </a:prstGeom>
          <a:noFill/>
          <a:ln>
            <a:noFill/>
          </a:ln>
        </p:spPr>
        <p:txBody>
          <a:bodyPr wrap="none">
            <a:spAutoFit/>
          </a:bodyPr>
          <a:p>
            <a:pPr fontAlgn="auto">
              <a:lnSpc>
                <a:spcPct val="150000"/>
              </a:lnSpc>
            </a:pPr>
            <a:r>
              <a:rPr lang="zh-CN" altLang="en-US" b="1"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偷逃国家税款</a:t>
            </a:r>
            <a:endParaRPr lang="zh-CN" altLang="en-US" b="1"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2" name="文本框 21"/>
          <p:cNvSpPr txBox="1"/>
          <p:nvPr/>
        </p:nvSpPr>
        <p:spPr>
          <a:xfrm>
            <a:off x="6998335" y="6067425"/>
            <a:ext cx="1554480" cy="506730"/>
          </a:xfrm>
          <a:prstGeom prst="rect">
            <a:avLst/>
          </a:prstGeom>
          <a:noFill/>
          <a:ln>
            <a:noFill/>
          </a:ln>
        </p:spPr>
        <p:txBody>
          <a:bodyPr wrap="none">
            <a:spAutoFit/>
          </a:bodyPr>
          <a:p>
            <a:pPr fontAlgn="auto">
              <a:lnSpc>
                <a:spcPct val="150000"/>
              </a:lnSpc>
            </a:pPr>
            <a:r>
              <a:rPr lang="zh-CN" altLang="en-US" b="1"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造成群死群伤</a:t>
            </a:r>
            <a:endParaRPr lang="zh-CN" altLang="en-US" b="1"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标题 1"/>
          <p:cNvSpPr txBox="1"/>
          <p:nvPr/>
        </p:nvSpPr>
        <p:spPr>
          <a:xfrm>
            <a:off x="266700" y="229707"/>
            <a:ext cx="3520373" cy="418058"/>
          </a:xfrm>
          <a:prstGeom prst="rect">
            <a:avLst/>
          </a:prstGeom>
        </p:spPr>
        <p:txBody>
          <a:bodyPr/>
          <a:lstStyle>
            <a:lvl1pPr algn="ctr" rtl="0" eaLnBrk="0" fontAlgn="base" hangingPunct="0">
              <a:spcBef>
                <a:spcPct val="0"/>
              </a:spcBef>
              <a:spcAft>
                <a:spcPct val="0"/>
              </a:spcAft>
              <a:defRPr sz="4000">
                <a:solidFill>
                  <a:schemeClr val="tx2"/>
                </a:solidFill>
                <a:latin typeface="+mj-lt"/>
                <a:ea typeface="+mj-ea"/>
                <a:cs typeface="+mj-cs"/>
              </a:defRPr>
            </a:lvl1pPr>
            <a:lvl2pPr algn="ctr" rtl="0" eaLnBrk="0" fontAlgn="base" hangingPunct="0">
              <a:spcBef>
                <a:spcPct val="0"/>
              </a:spcBef>
              <a:spcAft>
                <a:spcPct val="0"/>
              </a:spcAft>
              <a:defRPr sz="4000">
                <a:solidFill>
                  <a:schemeClr val="tx2"/>
                </a:solidFill>
                <a:latin typeface="黑体" panose="02010609060101010101" pitchFamily="2" charset="-122"/>
                <a:ea typeface="黑体" panose="02010609060101010101" pitchFamily="2" charset="-122"/>
              </a:defRPr>
            </a:lvl2pPr>
            <a:lvl3pPr algn="ctr" rtl="0" eaLnBrk="0" fontAlgn="base" hangingPunct="0">
              <a:spcBef>
                <a:spcPct val="0"/>
              </a:spcBef>
              <a:spcAft>
                <a:spcPct val="0"/>
              </a:spcAft>
              <a:defRPr sz="4000">
                <a:solidFill>
                  <a:schemeClr val="tx2"/>
                </a:solidFill>
                <a:latin typeface="黑体" panose="02010609060101010101" pitchFamily="2" charset="-122"/>
                <a:ea typeface="黑体" panose="02010609060101010101" pitchFamily="2" charset="-122"/>
              </a:defRPr>
            </a:lvl3pPr>
            <a:lvl4pPr algn="ctr" rtl="0" eaLnBrk="0" fontAlgn="base" hangingPunct="0">
              <a:spcBef>
                <a:spcPct val="0"/>
              </a:spcBef>
              <a:spcAft>
                <a:spcPct val="0"/>
              </a:spcAft>
              <a:defRPr sz="4000">
                <a:solidFill>
                  <a:schemeClr val="tx2"/>
                </a:solidFill>
                <a:latin typeface="黑体" panose="02010609060101010101" pitchFamily="2" charset="-122"/>
                <a:ea typeface="黑体" panose="02010609060101010101" pitchFamily="2" charset="-122"/>
              </a:defRPr>
            </a:lvl4pPr>
            <a:lvl5pPr algn="ctr" rtl="0" eaLnBrk="0" fontAlgn="base" hangingPunct="0">
              <a:spcBef>
                <a:spcPct val="0"/>
              </a:spcBef>
              <a:spcAft>
                <a:spcPct val="0"/>
              </a:spcAft>
              <a:defRPr sz="4000">
                <a:solidFill>
                  <a:schemeClr val="tx2"/>
                </a:solidFill>
                <a:latin typeface="黑体" panose="02010609060101010101" pitchFamily="2" charset="-122"/>
                <a:ea typeface="黑体" panose="02010609060101010101" pitchFamily="2" charset="-122"/>
              </a:defRPr>
            </a:lvl5pPr>
            <a:lvl6pPr marL="457200"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eaLnBrk="1" fontAlgn="base" hangingPunct="1">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eaLnBrk="1" fontAlgn="auto" hangingPunct="1">
              <a:spcAft>
                <a:spcPts val="0"/>
              </a:spcAft>
              <a:defRPr/>
            </a:pPr>
            <a:r>
              <a:rPr lang="zh-CN" altLang="en-US" sz="3200" b="1" kern="0" dirty="0">
                <a:solidFill>
                  <a:schemeClr val="tx1"/>
                </a:solidFill>
                <a:latin typeface="微软雅黑" panose="020B0503020204020204" pitchFamily="34" charset="-122"/>
                <a:ea typeface="微软雅黑" panose="020B0503020204020204" pitchFamily="34" charset="-122"/>
              </a:rPr>
              <a:t>汇报提纲</a:t>
            </a:r>
            <a:endParaRPr lang="zh-CN" altLang="en-US" sz="3200" b="1" kern="0" dirty="0">
              <a:solidFill>
                <a:schemeClr val="tx1"/>
              </a:solidFill>
              <a:latin typeface="微软雅黑" panose="020B0503020204020204" pitchFamily="34" charset="-122"/>
              <a:ea typeface="微软雅黑" panose="020B0503020204020204" pitchFamily="34" charset="-122"/>
            </a:endParaRPr>
          </a:p>
        </p:txBody>
      </p:sp>
      <p:sp>
        <p:nvSpPr>
          <p:cNvPr id="16" name="TextBox 4"/>
          <p:cNvSpPr txBox="1">
            <a:spLocks noChangeArrowheads="1"/>
          </p:cNvSpPr>
          <p:nvPr/>
        </p:nvSpPr>
        <p:spPr bwMode="auto">
          <a:xfrm>
            <a:off x="4740771" y="1504989"/>
            <a:ext cx="3057247" cy="7439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lvl="0" algn="dist" fontAlgn="base">
              <a:lnSpc>
                <a:spcPct val="150000"/>
              </a:lnSpc>
              <a:spcBef>
                <a:spcPct val="0"/>
              </a:spcBef>
              <a:spcAft>
                <a:spcPct val="0"/>
              </a:spcAft>
              <a:buNone/>
            </a:pPr>
            <a:r>
              <a:rPr lang="zh-CN" altLang="en-US" b="1" dirty="0">
                <a:solidFill>
                  <a:schemeClr val="accent2"/>
                </a:solidFill>
              </a:rPr>
              <a:t>背景与迫切性</a:t>
            </a:r>
            <a:endParaRPr lang="en-US" altLang="zh-CN" b="1" dirty="0">
              <a:solidFill>
                <a:schemeClr val="accent2"/>
              </a:solidFill>
            </a:endParaRPr>
          </a:p>
        </p:txBody>
      </p:sp>
      <p:sp>
        <p:nvSpPr>
          <p:cNvPr id="17" name="AutoShape 22"/>
          <p:cNvSpPr>
            <a:spLocks noChangeArrowheads="1"/>
          </p:cNvSpPr>
          <p:nvPr/>
        </p:nvSpPr>
        <p:spPr bwMode="auto">
          <a:xfrm>
            <a:off x="3932733" y="1711352"/>
            <a:ext cx="539750" cy="503238"/>
          </a:xfrm>
          <a:prstGeom prst="bevel">
            <a:avLst>
              <a:gd name="adj" fmla="val 12500"/>
            </a:avLst>
          </a:prstGeom>
          <a:solidFill>
            <a:srgbClr val="6699FF"/>
          </a:solidFill>
          <a:ln>
            <a:noFill/>
          </a:ln>
          <a:effectLst/>
        </p:spPr>
        <p:txBody>
          <a:bodyPr wrap="none" anchor="ctr"/>
          <a:lstStyle/>
          <a:p>
            <a:pPr algn="ctr" latinLnBrk="1">
              <a:defRPr/>
            </a:pPr>
            <a:r>
              <a:rPr lang="zh-CN" altLang="en-US" sz="3200" b="1" kern="0" dirty="0">
                <a:solidFill>
                  <a:schemeClr val="bg1"/>
                </a:solidFill>
                <a:effectLst>
                  <a:outerShdw blurRad="38100" dist="38100" dir="2700000" algn="tl">
                    <a:srgbClr val="000000"/>
                  </a:outerShdw>
                </a:effectLst>
                <a:latin typeface="微软雅黑" panose="020B0503020204020204" pitchFamily="34" charset="-122"/>
                <a:ea typeface="微软雅黑" panose="020B0503020204020204" pitchFamily="34" charset="-122"/>
                <a:sym typeface="Arial" panose="020B0604020202020204" pitchFamily="34" charset="0"/>
              </a:rPr>
              <a:t>一</a:t>
            </a:r>
            <a:endParaRPr lang="zh-CN" altLang="en-US" sz="3200" b="1" kern="0" dirty="0">
              <a:solidFill>
                <a:schemeClr val="bg1"/>
              </a:solidFill>
              <a:effectLst>
                <a:outerShdw blurRad="38100" dist="38100" dir="2700000" algn="tl">
                  <a:srgbClr val="000000"/>
                </a:outerShdw>
              </a:effectLst>
              <a:latin typeface="微软雅黑" panose="020B0503020204020204" pitchFamily="34" charset="-122"/>
              <a:ea typeface="微软雅黑" panose="020B0503020204020204" pitchFamily="34" charset="-122"/>
              <a:sym typeface="Arial" panose="020B0604020202020204" pitchFamily="34" charset="0"/>
            </a:endParaRPr>
          </a:p>
        </p:txBody>
      </p:sp>
      <p:sp>
        <p:nvSpPr>
          <p:cNvPr id="30" name="AutoShape 22"/>
          <p:cNvSpPr>
            <a:spLocks noChangeArrowheads="1"/>
          </p:cNvSpPr>
          <p:nvPr/>
        </p:nvSpPr>
        <p:spPr bwMode="auto">
          <a:xfrm>
            <a:off x="3932733" y="2547966"/>
            <a:ext cx="539750" cy="503238"/>
          </a:xfrm>
          <a:prstGeom prst="bevel">
            <a:avLst>
              <a:gd name="adj" fmla="val 12500"/>
            </a:avLst>
          </a:prstGeom>
          <a:solidFill>
            <a:srgbClr val="6699FF"/>
          </a:solidFill>
          <a:ln>
            <a:noFill/>
          </a:ln>
          <a:effectLst/>
        </p:spPr>
        <p:txBody>
          <a:bodyPr wrap="none" anchor="ctr"/>
          <a:lstStyle/>
          <a:p>
            <a:pPr algn="ctr" latinLnBrk="1">
              <a:defRPr/>
            </a:pPr>
            <a:r>
              <a:rPr lang="zh-CN" altLang="en-US" sz="3200" b="1" kern="0" dirty="0">
                <a:solidFill>
                  <a:schemeClr val="bg1"/>
                </a:solidFill>
                <a:effectLst>
                  <a:outerShdw blurRad="38100" dist="38100" dir="2700000" algn="tl">
                    <a:srgbClr val="000000"/>
                  </a:outerShdw>
                </a:effectLst>
                <a:latin typeface="微软雅黑" panose="020B0503020204020204" pitchFamily="34" charset="-122"/>
                <a:ea typeface="微软雅黑" panose="020B0503020204020204" pitchFamily="34" charset="-122"/>
                <a:sym typeface="Arial" panose="020B0604020202020204" pitchFamily="34" charset="0"/>
              </a:rPr>
              <a:t>二</a:t>
            </a:r>
            <a:endParaRPr lang="zh-CN" altLang="en-US" sz="3200" b="1" kern="0" dirty="0">
              <a:solidFill>
                <a:schemeClr val="bg1"/>
              </a:solidFill>
              <a:effectLst>
                <a:outerShdw blurRad="38100" dist="38100" dir="2700000" algn="tl">
                  <a:srgbClr val="000000"/>
                </a:outerShdw>
              </a:effectLst>
              <a:latin typeface="微软雅黑" panose="020B0503020204020204" pitchFamily="34" charset="-122"/>
              <a:ea typeface="微软雅黑" panose="020B0503020204020204" pitchFamily="34" charset="-122"/>
              <a:sym typeface="Arial" panose="020B0604020202020204" pitchFamily="34" charset="0"/>
            </a:endParaRPr>
          </a:p>
        </p:txBody>
      </p:sp>
      <p:sp>
        <p:nvSpPr>
          <p:cNvPr id="31" name="AutoShape 22"/>
          <p:cNvSpPr>
            <a:spLocks noChangeArrowheads="1"/>
          </p:cNvSpPr>
          <p:nvPr/>
        </p:nvSpPr>
        <p:spPr bwMode="auto">
          <a:xfrm>
            <a:off x="3932733" y="3384580"/>
            <a:ext cx="539750" cy="504825"/>
          </a:xfrm>
          <a:prstGeom prst="bevel">
            <a:avLst>
              <a:gd name="adj" fmla="val 12500"/>
            </a:avLst>
          </a:prstGeom>
          <a:solidFill>
            <a:srgbClr val="6699FF"/>
          </a:solidFill>
          <a:ln>
            <a:noFill/>
          </a:ln>
          <a:effectLst/>
        </p:spPr>
        <p:txBody>
          <a:bodyPr wrap="none" anchor="ctr"/>
          <a:lstStyle/>
          <a:p>
            <a:pPr algn="ctr" latinLnBrk="1">
              <a:defRPr/>
            </a:pPr>
            <a:r>
              <a:rPr lang="zh-CN" altLang="en-US" sz="3200" b="1" kern="0" dirty="0">
                <a:solidFill>
                  <a:schemeClr val="bg1"/>
                </a:solidFill>
                <a:effectLst>
                  <a:outerShdw blurRad="38100" dist="38100" dir="2700000" algn="tl">
                    <a:srgbClr val="000000"/>
                  </a:outerShdw>
                </a:effectLst>
                <a:latin typeface="微软雅黑" panose="020B0503020204020204" pitchFamily="34" charset="-122"/>
                <a:ea typeface="微软雅黑" panose="020B0503020204020204" pitchFamily="34" charset="-122"/>
                <a:sym typeface="Arial" panose="020B0604020202020204" pitchFamily="34" charset="0"/>
              </a:rPr>
              <a:t>三</a:t>
            </a:r>
            <a:endParaRPr lang="zh-CN" altLang="en-US" sz="3200" b="1" kern="0" dirty="0">
              <a:solidFill>
                <a:schemeClr val="bg1"/>
              </a:solidFill>
              <a:effectLst>
                <a:outerShdw blurRad="38100" dist="38100" dir="2700000" algn="tl">
                  <a:srgbClr val="000000"/>
                </a:outerShdw>
              </a:effectLst>
              <a:latin typeface="微软雅黑" panose="020B0503020204020204" pitchFamily="34" charset="-122"/>
              <a:ea typeface="微软雅黑" panose="020B0503020204020204" pitchFamily="34" charset="-122"/>
              <a:sym typeface="Arial" panose="020B0604020202020204" pitchFamily="34" charset="0"/>
            </a:endParaRPr>
          </a:p>
        </p:txBody>
      </p:sp>
      <p:sp>
        <p:nvSpPr>
          <p:cNvPr id="32" name="AutoShape 22"/>
          <p:cNvSpPr>
            <a:spLocks noChangeArrowheads="1"/>
          </p:cNvSpPr>
          <p:nvPr/>
        </p:nvSpPr>
        <p:spPr bwMode="auto">
          <a:xfrm>
            <a:off x="3932733" y="4223649"/>
            <a:ext cx="539750" cy="503238"/>
          </a:xfrm>
          <a:prstGeom prst="bevel">
            <a:avLst>
              <a:gd name="adj" fmla="val 12500"/>
            </a:avLst>
          </a:prstGeom>
          <a:solidFill>
            <a:srgbClr val="6699FF"/>
          </a:solidFill>
          <a:ln>
            <a:noFill/>
          </a:ln>
          <a:effectLst/>
        </p:spPr>
        <p:txBody>
          <a:bodyPr wrap="none" anchor="ctr"/>
          <a:lstStyle/>
          <a:p>
            <a:pPr algn="ctr" latinLnBrk="1">
              <a:defRPr/>
            </a:pPr>
            <a:r>
              <a:rPr lang="zh-CN" altLang="en-US" sz="3200" b="1" kern="0" dirty="0">
                <a:solidFill>
                  <a:schemeClr val="bg1"/>
                </a:solidFill>
                <a:effectLst>
                  <a:outerShdw blurRad="38100" dist="38100" dir="2700000" algn="tl">
                    <a:srgbClr val="000000"/>
                  </a:outerShdw>
                </a:effectLst>
                <a:latin typeface="微软雅黑" panose="020B0503020204020204" pitchFamily="34" charset="-122"/>
                <a:ea typeface="微软雅黑" panose="020B0503020204020204" pitchFamily="34" charset="-122"/>
                <a:sym typeface="Arial" panose="020B0604020202020204" pitchFamily="34" charset="0"/>
              </a:rPr>
              <a:t>四</a:t>
            </a:r>
            <a:endParaRPr lang="zh-CN" altLang="en-US" sz="3200" b="1" kern="0" dirty="0">
              <a:solidFill>
                <a:schemeClr val="bg1"/>
              </a:solidFill>
              <a:effectLst>
                <a:outerShdw blurRad="38100" dist="38100" dir="2700000" algn="tl">
                  <a:srgbClr val="000000"/>
                </a:outerShdw>
              </a:effectLst>
              <a:latin typeface="微软雅黑" panose="020B0503020204020204" pitchFamily="34" charset="-122"/>
              <a:ea typeface="微软雅黑" panose="020B0503020204020204" pitchFamily="34" charset="-122"/>
              <a:sym typeface="Arial" panose="020B0604020202020204" pitchFamily="34" charset="0"/>
            </a:endParaRPr>
          </a:p>
        </p:txBody>
      </p:sp>
      <p:sp>
        <p:nvSpPr>
          <p:cNvPr id="33" name="矩形 13"/>
          <p:cNvSpPr>
            <a:spLocks noChangeArrowheads="1"/>
          </p:cNvSpPr>
          <p:nvPr/>
        </p:nvSpPr>
        <p:spPr bwMode="auto">
          <a:xfrm>
            <a:off x="4740772" y="2341130"/>
            <a:ext cx="3057247" cy="7439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lvl="0" fontAlgn="base">
              <a:lnSpc>
                <a:spcPct val="150000"/>
              </a:lnSpc>
              <a:spcBef>
                <a:spcPct val="0"/>
              </a:spcBef>
              <a:spcAft>
                <a:spcPct val="0"/>
              </a:spcAft>
              <a:buNone/>
            </a:pPr>
            <a:r>
              <a:rPr lang="zh-CN" altLang="en-US" b="1" dirty="0">
                <a:solidFill>
                  <a:srgbClr val="2D2D8A"/>
                </a:solidFill>
              </a:rPr>
              <a:t>现状与提升效果</a:t>
            </a:r>
            <a:endParaRPr lang="zh-CN" altLang="en-US" b="1" dirty="0">
              <a:solidFill>
                <a:srgbClr val="2D2D8A"/>
              </a:solidFill>
            </a:endParaRPr>
          </a:p>
        </p:txBody>
      </p:sp>
      <p:sp>
        <p:nvSpPr>
          <p:cNvPr id="34" name="矩形 15"/>
          <p:cNvSpPr>
            <a:spLocks noChangeArrowheads="1"/>
          </p:cNvSpPr>
          <p:nvPr/>
        </p:nvSpPr>
        <p:spPr bwMode="auto">
          <a:xfrm>
            <a:off x="4740768" y="4002275"/>
            <a:ext cx="3074304" cy="7439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lgn="dist" fontAlgn="base">
              <a:lnSpc>
                <a:spcPct val="150000"/>
              </a:lnSpc>
              <a:spcBef>
                <a:spcPct val="0"/>
              </a:spcBef>
              <a:spcAft>
                <a:spcPct val="0"/>
              </a:spcAft>
              <a:buNone/>
              <a:defRPr/>
            </a:pPr>
            <a:r>
              <a:rPr lang="zh-CN" altLang="en-US" b="1" dirty="0">
                <a:solidFill>
                  <a:schemeClr val="accent2"/>
                </a:solidFill>
              </a:rPr>
              <a:t>团队研究基础</a:t>
            </a:r>
            <a:endParaRPr lang="zh-CN" altLang="en-US" b="1" dirty="0">
              <a:solidFill>
                <a:schemeClr val="accent2"/>
              </a:solidFill>
            </a:endParaRPr>
          </a:p>
        </p:txBody>
      </p:sp>
      <p:sp>
        <p:nvSpPr>
          <p:cNvPr id="35" name="AutoShape 22"/>
          <p:cNvSpPr>
            <a:spLocks noChangeArrowheads="1"/>
          </p:cNvSpPr>
          <p:nvPr/>
        </p:nvSpPr>
        <p:spPr bwMode="auto">
          <a:xfrm>
            <a:off x="3932733" y="5056240"/>
            <a:ext cx="539750" cy="503237"/>
          </a:xfrm>
          <a:prstGeom prst="bevel">
            <a:avLst>
              <a:gd name="adj" fmla="val 12500"/>
            </a:avLst>
          </a:prstGeom>
          <a:solidFill>
            <a:srgbClr val="6699FF"/>
          </a:solidFill>
          <a:ln>
            <a:noFill/>
          </a:ln>
          <a:effectLst/>
        </p:spPr>
        <p:txBody>
          <a:bodyPr wrap="none" anchor="ctr"/>
          <a:lstStyle/>
          <a:p>
            <a:pPr algn="ctr" latinLnBrk="1">
              <a:defRPr/>
            </a:pPr>
            <a:r>
              <a:rPr lang="zh-CN" altLang="en-US" sz="3200" b="1" kern="0" dirty="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sym typeface="Arial" panose="020B0604020202020204" pitchFamily="34" charset="0"/>
              </a:rPr>
              <a:t>五</a:t>
            </a:r>
            <a:endParaRPr lang="zh-CN" altLang="en-US" sz="3200" b="1" kern="0" dirty="0">
              <a:solidFill>
                <a:srgbClr val="FF0000"/>
              </a:solidFill>
              <a:effectLst>
                <a:outerShdw blurRad="38100" dist="38100" dir="2700000" algn="tl">
                  <a:srgbClr val="000000"/>
                </a:outerShdw>
              </a:effectLst>
              <a:latin typeface="微软雅黑" panose="020B0503020204020204" pitchFamily="34" charset="-122"/>
              <a:ea typeface="微软雅黑" panose="020B0503020204020204" pitchFamily="34" charset="-122"/>
              <a:sym typeface="Arial" panose="020B0604020202020204" pitchFamily="34" charset="0"/>
            </a:endParaRPr>
          </a:p>
        </p:txBody>
      </p:sp>
      <p:sp>
        <p:nvSpPr>
          <p:cNvPr id="36" name="矩形 21"/>
          <p:cNvSpPr>
            <a:spLocks noChangeArrowheads="1"/>
          </p:cNvSpPr>
          <p:nvPr/>
        </p:nvSpPr>
        <p:spPr bwMode="auto">
          <a:xfrm>
            <a:off x="4740769" y="4876095"/>
            <a:ext cx="3057246" cy="7439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lvl="0" algn="dist" fontAlgn="base">
              <a:lnSpc>
                <a:spcPct val="150000"/>
              </a:lnSpc>
              <a:spcBef>
                <a:spcPct val="0"/>
              </a:spcBef>
              <a:spcAft>
                <a:spcPct val="0"/>
              </a:spcAft>
              <a:buNone/>
            </a:pPr>
            <a:r>
              <a:rPr lang="zh-CN" altLang="en-US" b="1" dirty="0">
                <a:solidFill>
                  <a:srgbClr val="FF0000"/>
                </a:solidFill>
              </a:rPr>
              <a:t>预算与成果效益</a:t>
            </a:r>
            <a:endParaRPr lang="zh-CN" altLang="en-US" b="1" dirty="0">
              <a:solidFill>
                <a:srgbClr val="FF0000"/>
              </a:solidFill>
            </a:endParaRPr>
          </a:p>
        </p:txBody>
      </p:sp>
      <p:sp>
        <p:nvSpPr>
          <p:cNvPr id="39" name="矩形 15"/>
          <p:cNvSpPr>
            <a:spLocks noChangeArrowheads="1"/>
          </p:cNvSpPr>
          <p:nvPr/>
        </p:nvSpPr>
        <p:spPr bwMode="auto">
          <a:xfrm>
            <a:off x="4740770" y="3159446"/>
            <a:ext cx="3057246" cy="7439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defRPr>
            </a:lvl9pPr>
          </a:lstStyle>
          <a:p>
            <a:pPr algn="dist" fontAlgn="base">
              <a:lnSpc>
                <a:spcPct val="150000"/>
              </a:lnSpc>
              <a:spcBef>
                <a:spcPct val="0"/>
              </a:spcBef>
              <a:spcAft>
                <a:spcPct val="0"/>
              </a:spcAft>
              <a:buNone/>
              <a:defRPr/>
            </a:pPr>
            <a:r>
              <a:rPr lang="zh-CN" altLang="en-US" b="1" dirty="0">
                <a:solidFill>
                  <a:srgbClr val="2D2D8A"/>
                </a:solidFill>
              </a:rPr>
              <a:t>技术方案与指标</a:t>
            </a:r>
            <a:endParaRPr lang="zh-CN" altLang="en-US" b="1" dirty="0">
              <a:solidFill>
                <a:srgbClr val="2D2D8A"/>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16"/>
          <p:cNvSpPr/>
          <p:nvPr/>
        </p:nvSpPr>
        <p:spPr>
          <a:xfrm>
            <a:off x="1180696" y="322368"/>
            <a:ext cx="4227271" cy="584775"/>
          </a:xfrm>
          <a:prstGeom prst="rect">
            <a:avLst/>
          </a:prstGeom>
          <a:noFill/>
          <a:ln w="9525">
            <a:noFill/>
          </a:ln>
        </p:spPr>
        <p:txBody>
          <a:bodyPr wrap="square">
            <a:spAutoFit/>
          </a:bodyPr>
          <a:lstStyle/>
          <a:p>
            <a:r>
              <a:rPr lang="zh-CN" altLang="en-US" sz="3200" b="1" dirty="0">
                <a:latin typeface="微软雅黑" panose="020B0503020204020204" pitchFamily="34" charset="-122"/>
                <a:ea typeface="微软雅黑" panose="020B0503020204020204" pitchFamily="34" charset="-122"/>
              </a:rPr>
              <a:t>经费预算</a:t>
            </a:r>
            <a:endParaRPr lang="zh-CN" altLang="en-US" sz="3200" b="1" dirty="0">
              <a:latin typeface="微软雅黑" panose="020B0503020204020204" pitchFamily="34" charset="-122"/>
              <a:ea typeface="微软雅黑" panose="020B0503020204020204" pitchFamily="34" charset="-122"/>
            </a:endParaRPr>
          </a:p>
        </p:txBody>
      </p:sp>
      <p:graphicFrame>
        <p:nvGraphicFramePr>
          <p:cNvPr id="4" name="表格 7"/>
          <p:cNvGraphicFramePr>
            <a:graphicFrameLocks noGrp="1"/>
          </p:cNvGraphicFramePr>
          <p:nvPr/>
        </p:nvGraphicFramePr>
        <p:xfrm>
          <a:off x="2093184" y="1189066"/>
          <a:ext cx="7996366" cy="1336938"/>
        </p:xfrm>
        <a:graphic>
          <a:graphicData uri="http://schemas.openxmlformats.org/drawingml/2006/table">
            <a:tbl>
              <a:tblPr firstRow="1" bandRow="1">
                <a:tableStyleId>{5C22544A-7EE6-4342-B048-85BDC9FD1C3A}</a:tableStyleId>
              </a:tblPr>
              <a:tblGrid>
                <a:gridCol w="2965924"/>
                <a:gridCol w="975004"/>
                <a:gridCol w="1696333"/>
                <a:gridCol w="2359105"/>
              </a:tblGrid>
              <a:tr h="410538">
                <a:tc gridSpan="2">
                  <a:txBody>
                    <a:bodyPr/>
                    <a:lstStyle/>
                    <a:p>
                      <a:pPr algn="ctr"/>
                      <a:r>
                        <a:rPr lang="zh-CN" altLang="en-US" sz="2000" b="1" dirty="0">
                          <a:latin typeface="微软雅黑" panose="020B0503020204020204" pitchFamily="34" charset="-122"/>
                          <a:ea typeface="微软雅黑" panose="020B0503020204020204" pitchFamily="34" charset="-122"/>
                        </a:rPr>
                        <a:t>总经费：</a:t>
                      </a:r>
                      <a:endParaRPr lang="zh-CN" altLang="en-US" sz="2000" b="1" dirty="0">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5DA2"/>
                    </a:solidFill>
                  </a:tcPr>
                </a:tc>
                <a:tc hMerge="1">
                  <a:tcPr/>
                </a:tc>
                <a:tc gridSpan="2">
                  <a:txBody>
                    <a:bodyPr/>
                    <a:lstStyle/>
                    <a:p>
                      <a:pPr algn="ctr"/>
                      <a:r>
                        <a:rPr lang="en-US" altLang="zh-CN" sz="2000" b="1" dirty="0">
                          <a:latin typeface="微软雅黑" panose="020B0503020204020204" pitchFamily="34" charset="-122"/>
                          <a:ea typeface="微软雅黑" panose="020B0503020204020204" pitchFamily="34" charset="-122"/>
                        </a:rPr>
                        <a:t>150.00</a:t>
                      </a:r>
                      <a:endParaRPr lang="zh-CN" altLang="en-US" sz="2000" b="1" dirty="0">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5DA2"/>
                    </a:solidFill>
                  </a:tcPr>
                </a:tc>
                <a:tc hMerge="1">
                  <a:tcPr/>
                </a:tc>
              </a:tr>
              <a:tr h="410538">
                <a:tc>
                  <a:txBody>
                    <a:bodyPr/>
                    <a:lstStyle/>
                    <a:p>
                      <a:pPr algn="ctr"/>
                      <a:r>
                        <a:rPr lang="en-US" altLang="zh-CN" sz="2000" b="0" dirty="0">
                          <a:latin typeface="微软雅黑" panose="020B0503020204020204" pitchFamily="34" charset="-122"/>
                          <a:ea typeface="微软雅黑" panose="020B0503020204020204" pitchFamily="34" charset="-122"/>
                        </a:rPr>
                        <a:t>2021</a:t>
                      </a:r>
                      <a:r>
                        <a:rPr lang="zh-CN" altLang="en-US" sz="2000" b="0" dirty="0">
                          <a:latin typeface="微软雅黑" panose="020B0503020204020204" pitchFamily="34" charset="-122"/>
                          <a:ea typeface="微软雅黑" panose="020B0503020204020204" pitchFamily="34" charset="-122"/>
                        </a:rPr>
                        <a:t>年</a:t>
                      </a:r>
                      <a:endParaRPr lang="zh-CN" altLang="en-US" sz="2000" b="0" dirty="0">
                        <a:latin typeface="微软雅黑" panose="020B0503020204020204" pitchFamily="34" charset="-122"/>
                        <a:ea typeface="微软雅黑" panose="020B0503020204020204" pitchFamily="34" charset="-122"/>
                      </a:endParaRPr>
                    </a:p>
                  </a:txBody>
                  <a:tcPr marT="79200" marB="79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9EBF5"/>
                    </a:solidFill>
                  </a:tcPr>
                </a:tc>
                <a:tc gridSpan="2">
                  <a:txBody>
                    <a:bodyPr/>
                    <a:lstStyle/>
                    <a:p>
                      <a:pPr algn="ctr"/>
                      <a:r>
                        <a:rPr lang="en-US" altLang="zh-CN" sz="2000" b="0" dirty="0">
                          <a:latin typeface="微软雅黑" panose="020B0503020204020204" pitchFamily="34" charset="-122"/>
                          <a:ea typeface="微软雅黑" panose="020B0503020204020204" pitchFamily="34" charset="-122"/>
                        </a:rPr>
                        <a:t>2022</a:t>
                      </a:r>
                      <a:r>
                        <a:rPr lang="zh-CN" altLang="en-US" sz="2000" b="0" dirty="0">
                          <a:latin typeface="微软雅黑" panose="020B0503020204020204" pitchFamily="34" charset="-122"/>
                          <a:ea typeface="微软雅黑" panose="020B0503020204020204" pitchFamily="34" charset="-122"/>
                        </a:rPr>
                        <a:t>年</a:t>
                      </a:r>
                      <a:endParaRPr lang="zh-CN" altLang="en-US" sz="2000" b="0" dirty="0">
                        <a:latin typeface="微软雅黑" panose="020B0503020204020204" pitchFamily="34" charset="-122"/>
                        <a:ea typeface="微软雅黑" panose="020B0503020204020204" pitchFamily="34" charset="-122"/>
                      </a:endParaRPr>
                    </a:p>
                  </a:txBody>
                  <a:tcPr marT="79200" marB="79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9EBF5"/>
                    </a:solidFill>
                  </a:tcPr>
                </a:tc>
                <a:tc hMerge="1">
                  <a:tcPr/>
                </a:tc>
                <a:tc>
                  <a:txBody>
                    <a:bodyPr/>
                    <a:lstStyle/>
                    <a:p>
                      <a:pPr algn="ctr"/>
                      <a:r>
                        <a:rPr lang="en-US" altLang="zh-CN" sz="2000" b="0" dirty="0">
                          <a:latin typeface="微软雅黑" panose="020B0503020204020204" pitchFamily="34" charset="-122"/>
                          <a:ea typeface="微软雅黑" panose="020B0503020204020204" pitchFamily="34" charset="-122"/>
                        </a:rPr>
                        <a:t>2023</a:t>
                      </a:r>
                      <a:r>
                        <a:rPr lang="zh-CN" altLang="en-US" sz="2000" b="0" dirty="0">
                          <a:latin typeface="微软雅黑" panose="020B0503020204020204" pitchFamily="34" charset="-122"/>
                          <a:ea typeface="微软雅黑" panose="020B0503020204020204" pitchFamily="34" charset="-122"/>
                        </a:rPr>
                        <a:t>年</a:t>
                      </a:r>
                      <a:endParaRPr lang="zh-CN" altLang="en-US" sz="2000" b="0" dirty="0">
                        <a:latin typeface="微软雅黑" panose="020B0503020204020204" pitchFamily="34" charset="-122"/>
                        <a:ea typeface="微软雅黑" panose="020B0503020204020204" pitchFamily="34" charset="-122"/>
                      </a:endParaRPr>
                    </a:p>
                  </a:txBody>
                  <a:tcPr marT="79200" marB="79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9EBF5"/>
                    </a:solidFill>
                  </a:tcPr>
                </a:tc>
              </a:tr>
              <a:tr h="410538">
                <a:tc>
                  <a:txBody>
                    <a:bodyPr/>
                    <a:lstStyle/>
                    <a:p>
                      <a:pPr algn="ctr"/>
                      <a:r>
                        <a:rPr lang="en-US" altLang="zh-CN" sz="2000" b="0" dirty="0">
                          <a:latin typeface="微软雅黑" panose="020B0503020204020204" pitchFamily="34" charset="-122"/>
                          <a:ea typeface="微软雅黑" panose="020B0503020204020204" pitchFamily="34" charset="-122"/>
                        </a:rPr>
                        <a:t>70.00</a:t>
                      </a:r>
                      <a:endParaRPr lang="zh-CN" altLang="en-US" sz="2000" b="0" dirty="0">
                        <a:latin typeface="微软雅黑" panose="020B0503020204020204" pitchFamily="34" charset="-122"/>
                        <a:ea typeface="微软雅黑" panose="020B0503020204020204" pitchFamily="34" charset="-122"/>
                      </a:endParaRPr>
                    </a:p>
                  </a:txBody>
                  <a:tcPr marT="79200" marB="79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9EBF5"/>
                    </a:solidFill>
                  </a:tcPr>
                </a:tc>
                <a:tc gridSpan="2">
                  <a:txBody>
                    <a:bodyPr/>
                    <a:lstStyle/>
                    <a:p>
                      <a:pPr algn="ctr"/>
                      <a:r>
                        <a:rPr lang="en-US" altLang="zh-CN" sz="2000" b="0" dirty="0">
                          <a:latin typeface="微软雅黑" panose="020B0503020204020204" pitchFamily="34" charset="-122"/>
                          <a:ea typeface="微软雅黑" panose="020B0503020204020204" pitchFamily="34" charset="-122"/>
                        </a:rPr>
                        <a:t>50.00</a:t>
                      </a:r>
                      <a:endParaRPr lang="zh-CN" altLang="en-US" sz="2000" b="0" dirty="0">
                        <a:latin typeface="微软雅黑" panose="020B0503020204020204" pitchFamily="34" charset="-122"/>
                        <a:ea typeface="微软雅黑" panose="020B0503020204020204" pitchFamily="34" charset="-122"/>
                      </a:endParaRPr>
                    </a:p>
                  </a:txBody>
                  <a:tcPr marT="79200" marB="79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9EBF5"/>
                    </a:solidFill>
                  </a:tcPr>
                </a:tc>
                <a:tc hMerge="1">
                  <a:tcPr/>
                </a:tc>
                <a:tc>
                  <a:txBody>
                    <a:bodyPr/>
                    <a:lstStyle/>
                    <a:p>
                      <a:pPr algn="ctr"/>
                      <a:r>
                        <a:rPr lang="en-US" altLang="zh-CN" sz="2000" b="0" dirty="0">
                          <a:latin typeface="微软雅黑" panose="020B0503020204020204" pitchFamily="34" charset="-122"/>
                          <a:ea typeface="微软雅黑" panose="020B0503020204020204" pitchFamily="34" charset="-122"/>
                        </a:rPr>
                        <a:t>30.00</a:t>
                      </a:r>
                      <a:endParaRPr lang="zh-CN" altLang="en-US" sz="2000" b="0" dirty="0">
                        <a:latin typeface="微软雅黑" panose="020B0503020204020204" pitchFamily="34" charset="-122"/>
                        <a:ea typeface="微软雅黑" panose="020B0503020204020204" pitchFamily="34" charset="-122"/>
                      </a:endParaRPr>
                    </a:p>
                  </a:txBody>
                  <a:tcPr marT="79200" marB="79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9EBF5"/>
                    </a:solidFill>
                  </a:tcPr>
                </a:tc>
              </a:tr>
            </a:tbl>
          </a:graphicData>
        </a:graphic>
      </p:graphicFrame>
      <p:graphicFrame>
        <p:nvGraphicFramePr>
          <p:cNvPr id="7" name="表格 7"/>
          <p:cNvGraphicFramePr>
            <a:graphicFrameLocks noGrp="1"/>
          </p:cNvGraphicFramePr>
          <p:nvPr/>
        </p:nvGraphicFramePr>
        <p:xfrm>
          <a:off x="2097817" y="2954232"/>
          <a:ext cx="7996366" cy="3638640"/>
        </p:xfrm>
        <a:graphic>
          <a:graphicData uri="http://schemas.openxmlformats.org/drawingml/2006/table">
            <a:tbl>
              <a:tblPr firstRow="1" bandRow="1">
                <a:tableStyleId>{5C22544A-7EE6-4342-B048-85BDC9FD1C3A}</a:tableStyleId>
              </a:tblPr>
              <a:tblGrid>
                <a:gridCol w="2967933"/>
                <a:gridCol w="2671023"/>
                <a:gridCol w="2357410"/>
              </a:tblGrid>
              <a:tr h="370840">
                <a:tc>
                  <a:txBody>
                    <a:bodyPr/>
                    <a:lstStyle/>
                    <a:p>
                      <a:r>
                        <a:rPr lang="zh-CN" altLang="en-US" sz="2000" b="1" dirty="0">
                          <a:solidFill>
                            <a:schemeClr val="bg1"/>
                          </a:solidFill>
                          <a:latin typeface="微软雅黑" panose="020B0503020204020204" pitchFamily="34" charset="-122"/>
                          <a:ea typeface="微软雅黑" panose="020B0503020204020204" pitchFamily="34" charset="-122"/>
                        </a:rPr>
                        <a:t>支出科目</a:t>
                      </a:r>
                      <a:endParaRPr lang="zh-CN" altLang="en-US" sz="2000" b="1" dirty="0">
                        <a:solidFill>
                          <a:schemeClr val="bg1"/>
                        </a:solidFill>
                        <a:latin typeface="微软雅黑" panose="020B0503020204020204" pitchFamily="34" charset="-122"/>
                        <a:ea typeface="微软雅黑" panose="020B0503020204020204" pitchFamily="34" charset="-122"/>
                      </a:endParaRPr>
                    </a:p>
                  </a:txBody>
                  <a:tcPr marL="72000" marR="72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5DA2"/>
                    </a:solidFill>
                  </a:tcPr>
                </a:tc>
                <a:tc>
                  <a:txBody>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合计</a:t>
                      </a:r>
                      <a:endParaRPr lang="zh-CN" altLang="en-US" sz="2000" b="1" dirty="0">
                        <a:solidFill>
                          <a:schemeClr val="bg1"/>
                        </a:solidFill>
                        <a:latin typeface="微软雅黑" panose="020B0503020204020204" pitchFamily="34" charset="-122"/>
                        <a:ea typeface="微软雅黑" panose="020B0503020204020204" pitchFamily="34" charset="-122"/>
                      </a:endParaRPr>
                    </a:p>
                  </a:txBody>
                  <a:tcPr marL="72000" marR="72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5DA2"/>
                    </a:solidFill>
                  </a:tcPr>
                </a:tc>
                <a:tc>
                  <a:txBody>
                    <a:bodyPr/>
                    <a:lstStyle/>
                    <a:p>
                      <a:pPr algn="ctr"/>
                      <a:r>
                        <a:rPr lang="zh-CN" altLang="en-US" sz="2000" b="1" dirty="0">
                          <a:latin typeface="微软雅黑" panose="020B0503020204020204" pitchFamily="34" charset="-122"/>
                          <a:ea typeface="微软雅黑" panose="020B0503020204020204" pitchFamily="34" charset="-122"/>
                        </a:rPr>
                        <a:t>占比</a:t>
                      </a:r>
                      <a:endParaRPr lang="zh-CN" altLang="en-US" sz="2000" b="1" dirty="0">
                        <a:latin typeface="微软雅黑" panose="020B0503020204020204" pitchFamily="34" charset="-122"/>
                        <a:ea typeface="微软雅黑" panose="020B0503020204020204" pitchFamily="34" charset="-122"/>
                      </a:endParaRPr>
                    </a:p>
                  </a:txBody>
                  <a:tcPr marL="72000" marR="72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5DA2"/>
                    </a:solidFill>
                  </a:tcPr>
                </a:tc>
              </a:tr>
              <a:tr h="370840">
                <a:tc>
                  <a:txBody>
                    <a:bodyPr/>
                    <a:lstStyle/>
                    <a:p>
                      <a:pPr algn="l"/>
                      <a:r>
                        <a:rPr lang="en-US" altLang="zh-CN" sz="2000" b="0" dirty="0">
                          <a:latin typeface="微软雅黑" panose="020B0503020204020204" pitchFamily="34" charset="-122"/>
                          <a:ea typeface="微软雅黑" panose="020B0503020204020204" pitchFamily="34" charset="-122"/>
                        </a:rPr>
                        <a:t>1.</a:t>
                      </a:r>
                      <a:r>
                        <a:rPr lang="zh-CN" altLang="en-US" sz="2000" b="0" dirty="0">
                          <a:latin typeface="微软雅黑" panose="020B0503020204020204" pitchFamily="34" charset="-122"/>
                          <a:ea typeface="微软雅黑" panose="020B0503020204020204" pitchFamily="34" charset="-122"/>
                        </a:rPr>
                        <a:t>设备费</a:t>
                      </a:r>
                      <a:endParaRPr lang="zh-CN" altLang="en-US" sz="2000" b="0" dirty="0">
                        <a:latin typeface="微软雅黑" panose="020B0503020204020204" pitchFamily="34" charset="-122"/>
                        <a:ea typeface="微软雅黑" panose="020B0503020204020204" pitchFamily="34" charset="-122"/>
                      </a:endParaRPr>
                    </a:p>
                  </a:txBody>
                  <a:tcPr marL="72000" marR="72000" marT="79200" marB="79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9EBF5"/>
                    </a:solidFill>
                  </a:tcPr>
                </a:tc>
                <a:tc>
                  <a:txBody>
                    <a:bodyPr/>
                    <a:lstStyle/>
                    <a:p>
                      <a:pPr algn="l"/>
                      <a:r>
                        <a:rPr lang="en-US" altLang="zh-CN" sz="2000" b="0" dirty="0">
                          <a:latin typeface="微软雅黑" panose="020B0503020204020204" pitchFamily="34" charset="-122"/>
                          <a:ea typeface="微软雅黑" panose="020B0503020204020204" pitchFamily="34" charset="-122"/>
                        </a:rPr>
                        <a:t>            71.40</a:t>
                      </a:r>
                      <a:endParaRPr lang="zh-CN" altLang="en-US" sz="2000" b="0" dirty="0">
                        <a:latin typeface="微软雅黑" panose="020B0503020204020204" pitchFamily="34" charset="-122"/>
                        <a:ea typeface="微软雅黑" panose="020B0503020204020204" pitchFamily="34" charset="-122"/>
                      </a:endParaRPr>
                    </a:p>
                  </a:txBody>
                  <a:tcPr marL="72000" marR="72000" marT="79200" marB="79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9EBF5"/>
                    </a:solidFill>
                  </a:tcPr>
                </a:tc>
                <a:tc>
                  <a:txBody>
                    <a:bodyPr/>
                    <a:lstStyle/>
                    <a:p>
                      <a:pPr algn="l"/>
                      <a:r>
                        <a:rPr lang="en-US" altLang="zh-CN" sz="2000" b="0" dirty="0">
                          <a:latin typeface="微软雅黑" panose="020B0503020204020204" pitchFamily="34" charset="-122"/>
                          <a:ea typeface="微软雅黑" panose="020B0503020204020204" pitchFamily="34" charset="-122"/>
                        </a:rPr>
                        <a:t>           47.6%</a:t>
                      </a:r>
                      <a:endParaRPr lang="zh-CN" altLang="en-US" sz="2000" b="0" dirty="0">
                        <a:latin typeface="微软雅黑" panose="020B0503020204020204" pitchFamily="34" charset="-122"/>
                        <a:ea typeface="微软雅黑" panose="020B0503020204020204" pitchFamily="34" charset="-122"/>
                      </a:endParaRPr>
                    </a:p>
                  </a:txBody>
                  <a:tcPr marL="72000" marR="72000" marT="79200" marB="79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9EBF5"/>
                    </a:solidFill>
                  </a:tcPr>
                </a:tc>
              </a:tr>
              <a:tr h="370840">
                <a:tc>
                  <a:txBody>
                    <a:bodyPr/>
                    <a:lstStyle/>
                    <a:p>
                      <a:pPr algn="l"/>
                      <a:r>
                        <a:rPr lang="en-US" altLang="zh-CN" sz="2000" b="0" dirty="0">
                          <a:latin typeface="微软雅黑" panose="020B0503020204020204" pitchFamily="34" charset="-122"/>
                          <a:ea typeface="微软雅黑" panose="020B0503020204020204" pitchFamily="34" charset="-122"/>
                        </a:rPr>
                        <a:t>2.</a:t>
                      </a:r>
                      <a:r>
                        <a:rPr lang="zh-CN" altLang="en-US" sz="2000" b="0" dirty="0">
                          <a:latin typeface="微软雅黑" panose="020B0503020204020204" pitchFamily="34" charset="-122"/>
                          <a:ea typeface="微软雅黑" panose="020B0503020204020204" pitchFamily="34" charset="-122"/>
                        </a:rPr>
                        <a:t>材料费</a:t>
                      </a:r>
                      <a:endParaRPr lang="zh-CN" altLang="en-US" sz="2000" b="0" dirty="0">
                        <a:latin typeface="微软雅黑" panose="020B0503020204020204" pitchFamily="34" charset="-122"/>
                        <a:ea typeface="微软雅黑" panose="020B0503020204020204" pitchFamily="34" charset="-122"/>
                      </a:endParaRPr>
                    </a:p>
                  </a:txBody>
                  <a:tcPr marL="72000" marR="72000" marT="79200" marB="79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9EBF5"/>
                    </a:solidFill>
                  </a:tcPr>
                </a:tc>
                <a:tc>
                  <a:txBody>
                    <a:bodyPr/>
                    <a:lstStyle/>
                    <a:p>
                      <a:pPr algn="l"/>
                      <a:r>
                        <a:rPr lang="en-US" altLang="zh-CN" sz="2000" b="0" dirty="0">
                          <a:latin typeface="微软雅黑" panose="020B0503020204020204" pitchFamily="34" charset="-122"/>
                          <a:ea typeface="微软雅黑" panose="020B0503020204020204" pitchFamily="34" charset="-122"/>
                        </a:rPr>
                        <a:t>            21.77</a:t>
                      </a:r>
                      <a:endParaRPr lang="zh-CN" altLang="en-US" sz="2000" b="0" dirty="0">
                        <a:latin typeface="微软雅黑" panose="020B0503020204020204" pitchFamily="34" charset="-122"/>
                        <a:ea typeface="微软雅黑" panose="020B0503020204020204" pitchFamily="34" charset="-122"/>
                      </a:endParaRPr>
                    </a:p>
                  </a:txBody>
                  <a:tcPr marL="72000" marR="72000" marT="79200" marB="79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9EBF5"/>
                    </a:solidFill>
                  </a:tcPr>
                </a:tc>
                <a:tc>
                  <a:txBody>
                    <a:bodyPr/>
                    <a:lstStyle/>
                    <a:p>
                      <a:pPr algn="l"/>
                      <a:r>
                        <a:rPr lang="en-US" altLang="zh-CN" sz="2000" b="0" dirty="0">
                          <a:latin typeface="微软雅黑" panose="020B0503020204020204" pitchFamily="34" charset="-122"/>
                          <a:ea typeface="微软雅黑" panose="020B0503020204020204" pitchFamily="34" charset="-122"/>
                        </a:rPr>
                        <a:t>           14.5%</a:t>
                      </a:r>
                      <a:endParaRPr lang="zh-CN" altLang="en-US" sz="2000" b="0" dirty="0">
                        <a:latin typeface="微软雅黑" panose="020B0503020204020204" pitchFamily="34" charset="-122"/>
                        <a:ea typeface="微软雅黑" panose="020B0503020204020204" pitchFamily="34" charset="-122"/>
                      </a:endParaRPr>
                    </a:p>
                  </a:txBody>
                  <a:tcPr marL="72000" marR="72000" marT="79200" marB="79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9EBF5"/>
                    </a:solidFill>
                  </a:tcPr>
                </a:tc>
              </a:tr>
              <a:tr h="370840">
                <a:tc>
                  <a:txBody>
                    <a:bodyPr/>
                    <a:lstStyle/>
                    <a:p>
                      <a:pPr marL="0" marR="0" lvl="0" indent="0" algn="l" defTabSz="1219200" rtl="0" eaLnBrk="1" fontAlgn="auto" latinLnBrk="0" hangingPunct="1">
                        <a:lnSpc>
                          <a:spcPct val="100000"/>
                        </a:lnSpc>
                        <a:spcBef>
                          <a:spcPts val="0"/>
                        </a:spcBef>
                        <a:spcAft>
                          <a:spcPts val="0"/>
                        </a:spcAft>
                        <a:buClrTx/>
                        <a:buSzTx/>
                        <a:buFontTx/>
                        <a:buNone/>
                        <a:defRPr/>
                      </a:pPr>
                      <a:r>
                        <a:rPr lang="en-US" altLang="zh-CN" sz="2000" b="0" dirty="0">
                          <a:latin typeface="微软雅黑" panose="020B0503020204020204" pitchFamily="34" charset="-122"/>
                          <a:ea typeface="微软雅黑" panose="020B0503020204020204" pitchFamily="34" charset="-122"/>
                        </a:rPr>
                        <a:t>3.</a:t>
                      </a:r>
                      <a:r>
                        <a:rPr lang="zh-CN" altLang="en-US" sz="2000" b="0" dirty="0">
                          <a:latin typeface="微软雅黑" panose="020B0503020204020204" pitchFamily="34" charset="-122"/>
                          <a:ea typeface="微软雅黑" panose="020B0503020204020204" pitchFamily="34" charset="-122"/>
                        </a:rPr>
                        <a:t>测试化验加工费</a:t>
                      </a:r>
                      <a:endParaRPr lang="en-US" altLang="zh-CN" sz="2000" b="0" dirty="0">
                        <a:latin typeface="微软雅黑" panose="020B0503020204020204" pitchFamily="34" charset="-122"/>
                        <a:ea typeface="微软雅黑" panose="020B0503020204020204" pitchFamily="34" charset="-122"/>
                      </a:endParaRPr>
                    </a:p>
                  </a:txBody>
                  <a:tcPr marL="72000" marR="72000" marT="79200" marB="79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9EBF5"/>
                    </a:solidFill>
                  </a:tcPr>
                </a:tc>
                <a:tc>
                  <a:txBody>
                    <a:bodyPr/>
                    <a:lstStyle/>
                    <a:p>
                      <a:pPr algn="l"/>
                      <a:r>
                        <a:rPr lang="en-US" altLang="zh-CN" sz="2000" b="0" dirty="0">
                          <a:latin typeface="微软雅黑" panose="020B0503020204020204" pitchFamily="34" charset="-122"/>
                          <a:ea typeface="微软雅黑" panose="020B0503020204020204" pitchFamily="34" charset="-122"/>
                        </a:rPr>
                        <a:t>            26.35</a:t>
                      </a:r>
                      <a:endParaRPr lang="zh-CN" altLang="en-US" sz="2000" b="0" dirty="0">
                        <a:latin typeface="微软雅黑" panose="020B0503020204020204" pitchFamily="34" charset="-122"/>
                        <a:ea typeface="微软雅黑" panose="020B0503020204020204" pitchFamily="34" charset="-122"/>
                      </a:endParaRPr>
                    </a:p>
                  </a:txBody>
                  <a:tcPr marL="72000" marR="72000" marT="79200" marB="79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9EBF5"/>
                    </a:solidFill>
                  </a:tcPr>
                </a:tc>
                <a:tc>
                  <a:txBody>
                    <a:bodyPr/>
                    <a:lstStyle/>
                    <a:p>
                      <a:pPr algn="l"/>
                      <a:r>
                        <a:rPr lang="en-US" altLang="zh-CN" sz="2000" b="0" dirty="0">
                          <a:latin typeface="微软雅黑" panose="020B0503020204020204" pitchFamily="34" charset="-122"/>
                          <a:ea typeface="微软雅黑" panose="020B0503020204020204" pitchFamily="34" charset="-122"/>
                        </a:rPr>
                        <a:t>           17.6%</a:t>
                      </a:r>
                      <a:endParaRPr lang="zh-CN" altLang="en-US" sz="2000" b="0" dirty="0">
                        <a:latin typeface="微软雅黑" panose="020B0503020204020204" pitchFamily="34" charset="-122"/>
                        <a:ea typeface="微软雅黑" panose="020B0503020204020204" pitchFamily="34" charset="-122"/>
                      </a:endParaRPr>
                    </a:p>
                  </a:txBody>
                  <a:tcPr marL="72000" marR="72000" marT="79200" marB="79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9EBF5"/>
                    </a:solidFill>
                  </a:tcPr>
                </a:tc>
              </a:tr>
              <a:tr h="370840">
                <a:tc>
                  <a:txBody>
                    <a:bodyPr/>
                    <a:lstStyle/>
                    <a:p>
                      <a:pPr algn="l"/>
                      <a:r>
                        <a:rPr lang="en-US" altLang="zh-CN" sz="2000" b="0" dirty="0">
                          <a:latin typeface="微软雅黑" panose="020B0503020204020204" pitchFamily="34" charset="-122"/>
                          <a:ea typeface="微软雅黑" panose="020B0503020204020204" pitchFamily="34" charset="-122"/>
                        </a:rPr>
                        <a:t>4.</a:t>
                      </a:r>
                      <a:r>
                        <a:rPr lang="zh-CN" altLang="en-US" sz="2000" b="0" dirty="0">
                          <a:latin typeface="微软雅黑" panose="020B0503020204020204" pitchFamily="34" charset="-122"/>
                          <a:ea typeface="微软雅黑" panose="020B0503020204020204" pitchFamily="34" charset="-122"/>
                        </a:rPr>
                        <a:t>差旅费</a:t>
                      </a:r>
                      <a:endParaRPr lang="zh-CN" altLang="en-US" sz="2000" b="0" dirty="0">
                        <a:latin typeface="微软雅黑" panose="020B0503020204020204" pitchFamily="34" charset="-122"/>
                        <a:ea typeface="微软雅黑" panose="020B0503020204020204" pitchFamily="34" charset="-122"/>
                      </a:endParaRPr>
                    </a:p>
                  </a:txBody>
                  <a:tcPr marL="72000" marR="72000" marT="79200" marB="79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9EBF5"/>
                    </a:solidFill>
                  </a:tcPr>
                </a:tc>
                <a:tc>
                  <a:txBody>
                    <a:bodyPr/>
                    <a:lstStyle/>
                    <a:p>
                      <a:pPr algn="l"/>
                      <a:r>
                        <a:rPr lang="en-US" altLang="zh-CN" sz="2000" b="0" dirty="0">
                          <a:latin typeface="微软雅黑" panose="020B0503020204020204" pitchFamily="34" charset="-122"/>
                          <a:ea typeface="微软雅黑" panose="020B0503020204020204" pitchFamily="34" charset="-122"/>
                        </a:rPr>
                        <a:t>            12.70</a:t>
                      </a:r>
                      <a:endParaRPr lang="zh-CN" altLang="en-US" sz="2000" b="0" dirty="0">
                        <a:latin typeface="微软雅黑" panose="020B0503020204020204" pitchFamily="34" charset="-122"/>
                        <a:ea typeface="微软雅黑" panose="020B0503020204020204" pitchFamily="34" charset="-122"/>
                      </a:endParaRPr>
                    </a:p>
                  </a:txBody>
                  <a:tcPr marL="72000" marR="72000" marT="79200" marB="79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9EBF5"/>
                    </a:solidFill>
                  </a:tcPr>
                </a:tc>
                <a:tc>
                  <a:txBody>
                    <a:bodyPr/>
                    <a:lstStyle/>
                    <a:p>
                      <a:pPr algn="l"/>
                      <a:r>
                        <a:rPr lang="en-US" altLang="zh-CN" sz="2000" b="0" dirty="0">
                          <a:latin typeface="微软雅黑" panose="020B0503020204020204" pitchFamily="34" charset="-122"/>
                          <a:ea typeface="微软雅黑" panose="020B0503020204020204" pitchFamily="34" charset="-122"/>
                        </a:rPr>
                        <a:t>             8.5%</a:t>
                      </a:r>
                      <a:endParaRPr lang="zh-CN" altLang="en-US" sz="2000" b="0" dirty="0">
                        <a:latin typeface="微软雅黑" panose="020B0503020204020204" pitchFamily="34" charset="-122"/>
                        <a:ea typeface="微软雅黑" panose="020B0503020204020204" pitchFamily="34" charset="-122"/>
                      </a:endParaRPr>
                    </a:p>
                  </a:txBody>
                  <a:tcPr marL="72000" marR="72000" marT="79200" marB="79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9EBF5"/>
                    </a:solidFill>
                  </a:tcPr>
                </a:tc>
              </a:tr>
              <a:tr h="370840">
                <a:tc>
                  <a:txBody>
                    <a:bodyPr/>
                    <a:lstStyle/>
                    <a:p>
                      <a:pPr algn="l"/>
                      <a:r>
                        <a:rPr lang="en-US" altLang="zh-CN" sz="2000" b="0" dirty="0">
                          <a:latin typeface="微软雅黑" panose="020B0503020204020204" pitchFamily="34" charset="-122"/>
                          <a:ea typeface="微软雅黑" panose="020B0503020204020204" pitchFamily="34" charset="-122"/>
                        </a:rPr>
                        <a:t>5.</a:t>
                      </a:r>
                      <a:r>
                        <a:rPr lang="zh-CN" altLang="en-US" sz="2000" b="0" dirty="0">
                          <a:latin typeface="微软雅黑" panose="020B0503020204020204" pitchFamily="34" charset="-122"/>
                          <a:ea typeface="微软雅黑" panose="020B0503020204020204" pitchFamily="34" charset="-122"/>
                        </a:rPr>
                        <a:t>会议费</a:t>
                      </a:r>
                      <a:endParaRPr lang="zh-CN" altLang="en-US" sz="2000" b="0" dirty="0">
                        <a:latin typeface="微软雅黑" panose="020B0503020204020204" pitchFamily="34" charset="-122"/>
                        <a:ea typeface="微软雅黑" panose="020B0503020204020204" pitchFamily="34" charset="-122"/>
                      </a:endParaRPr>
                    </a:p>
                  </a:txBody>
                  <a:tcPr marL="72000" marR="72000" marT="79200" marB="79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9EBF5"/>
                    </a:solidFill>
                  </a:tcPr>
                </a:tc>
                <a:tc>
                  <a:txBody>
                    <a:bodyPr/>
                    <a:lstStyle/>
                    <a:p>
                      <a:pPr algn="l"/>
                      <a:r>
                        <a:rPr lang="en-US" altLang="zh-CN" sz="2000" b="0" dirty="0">
                          <a:latin typeface="微软雅黑" panose="020B0503020204020204" pitchFamily="34" charset="-122"/>
                          <a:ea typeface="微软雅黑" panose="020B0503020204020204" pitchFamily="34" charset="-122"/>
                        </a:rPr>
                        <a:t>              1.98</a:t>
                      </a:r>
                      <a:endParaRPr lang="zh-CN" altLang="en-US" sz="2000" b="0" dirty="0">
                        <a:latin typeface="微软雅黑" panose="020B0503020204020204" pitchFamily="34" charset="-122"/>
                        <a:ea typeface="微软雅黑" panose="020B0503020204020204" pitchFamily="34" charset="-122"/>
                      </a:endParaRPr>
                    </a:p>
                  </a:txBody>
                  <a:tcPr marL="72000" marR="72000" marT="79200" marB="79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9EBF5"/>
                    </a:solidFill>
                  </a:tcPr>
                </a:tc>
                <a:tc>
                  <a:txBody>
                    <a:bodyPr/>
                    <a:lstStyle/>
                    <a:p>
                      <a:pPr algn="l"/>
                      <a:r>
                        <a:rPr lang="en-US" altLang="zh-CN" sz="2000" b="0" dirty="0">
                          <a:latin typeface="微软雅黑" panose="020B0503020204020204" pitchFamily="34" charset="-122"/>
                          <a:ea typeface="微软雅黑" panose="020B0503020204020204" pitchFamily="34" charset="-122"/>
                        </a:rPr>
                        <a:t>             1.3%</a:t>
                      </a:r>
                      <a:endParaRPr lang="zh-CN" altLang="en-US" sz="2000" b="0" dirty="0">
                        <a:latin typeface="微软雅黑" panose="020B0503020204020204" pitchFamily="34" charset="-122"/>
                        <a:ea typeface="微软雅黑" panose="020B0503020204020204" pitchFamily="34" charset="-122"/>
                      </a:endParaRPr>
                    </a:p>
                  </a:txBody>
                  <a:tcPr marL="72000" marR="72000" marT="79200" marB="79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9EBF5"/>
                    </a:solidFill>
                  </a:tcPr>
                </a:tc>
              </a:tr>
              <a:tr h="370840">
                <a:tc>
                  <a:txBody>
                    <a:bodyPr/>
                    <a:lstStyle/>
                    <a:p>
                      <a:pPr marL="0" marR="0" lvl="0" indent="0" algn="l" defTabSz="1219200" rtl="0" eaLnBrk="1" fontAlgn="auto" latinLnBrk="0" hangingPunct="1">
                        <a:lnSpc>
                          <a:spcPct val="100000"/>
                        </a:lnSpc>
                        <a:spcBef>
                          <a:spcPts val="0"/>
                        </a:spcBef>
                        <a:spcAft>
                          <a:spcPts val="0"/>
                        </a:spcAft>
                        <a:buClrTx/>
                        <a:buSzTx/>
                        <a:buFontTx/>
                        <a:buNone/>
                        <a:defRPr/>
                      </a:pPr>
                      <a:r>
                        <a:rPr lang="en-US" altLang="zh-CN" sz="2000" b="0" dirty="0">
                          <a:latin typeface="微软雅黑" panose="020B0503020204020204" pitchFamily="34" charset="-122"/>
                          <a:ea typeface="微软雅黑" panose="020B0503020204020204" pitchFamily="34" charset="-122"/>
                        </a:rPr>
                        <a:t>6.</a:t>
                      </a:r>
                      <a:r>
                        <a:rPr lang="zh-CN" altLang="en-US" sz="2000" b="0" dirty="0">
                          <a:latin typeface="微软雅黑" panose="020B0503020204020204" pitchFamily="34" charset="-122"/>
                          <a:ea typeface="微软雅黑" panose="020B0503020204020204" pitchFamily="34" charset="-122"/>
                        </a:rPr>
                        <a:t>劳务费</a:t>
                      </a:r>
                      <a:endParaRPr lang="en-US" altLang="zh-CN" sz="2000" b="0" dirty="0">
                        <a:latin typeface="微软雅黑" panose="020B0503020204020204" pitchFamily="34" charset="-122"/>
                        <a:ea typeface="微软雅黑" panose="020B0503020204020204" pitchFamily="34" charset="-122"/>
                      </a:endParaRPr>
                    </a:p>
                  </a:txBody>
                  <a:tcPr marL="72000" marR="72000" marT="79200" marB="79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9EBF5"/>
                    </a:solidFill>
                  </a:tcPr>
                </a:tc>
                <a:tc>
                  <a:txBody>
                    <a:bodyPr/>
                    <a:lstStyle/>
                    <a:p>
                      <a:pPr algn="l"/>
                      <a:r>
                        <a:rPr lang="en-US" altLang="zh-CN" sz="2000" b="0" dirty="0">
                          <a:latin typeface="微软雅黑" panose="020B0503020204020204" pitchFamily="34" charset="-122"/>
                          <a:ea typeface="微软雅黑" panose="020B0503020204020204" pitchFamily="34" charset="-122"/>
                        </a:rPr>
                        <a:t>            13.55</a:t>
                      </a:r>
                      <a:endParaRPr lang="zh-CN" altLang="en-US" sz="2000" b="0" dirty="0">
                        <a:latin typeface="微软雅黑" panose="020B0503020204020204" pitchFamily="34" charset="-122"/>
                        <a:ea typeface="微软雅黑" panose="020B0503020204020204" pitchFamily="34" charset="-122"/>
                      </a:endParaRPr>
                    </a:p>
                  </a:txBody>
                  <a:tcPr marL="72000" marR="72000" marT="79200" marB="79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9EBF5"/>
                    </a:solidFill>
                  </a:tcPr>
                </a:tc>
                <a:tc>
                  <a:txBody>
                    <a:bodyPr/>
                    <a:lstStyle/>
                    <a:p>
                      <a:pPr algn="l"/>
                      <a:r>
                        <a:rPr lang="en-US" altLang="zh-CN" sz="2000" b="0" dirty="0">
                          <a:latin typeface="微软雅黑" panose="020B0503020204020204" pitchFamily="34" charset="-122"/>
                          <a:ea typeface="微软雅黑" panose="020B0503020204020204" pitchFamily="34" charset="-122"/>
                        </a:rPr>
                        <a:t>             9.0%</a:t>
                      </a:r>
                      <a:endParaRPr lang="zh-CN" altLang="en-US" sz="2000" b="0" dirty="0">
                        <a:latin typeface="微软雅黑" panose="020B0503020204020204" pitchFamily="34" charset="-122"/>
                        <a:ea typeface="微软雅黑" panose="020B0503020204020204" pitchFamily="34" charset="-122"/>
                      </a:endParaRPr>
                    </a:p>
                  </a:txBody>
                  <a:tcPr marL="72000" marR="72000" marT="79200" marB="79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9EBF5"/>
                    </a:solidFill>
                  </a:tcPr>
                </a:tc>
              </a:tr>
              <a:tr h="370840">
                <a:tc>
                  <a:txBody>
                    <a:bodyPr/>
                    <a:lstStyle/>
                    <a:p>
                      <a:pPr algn="l"/>
                      <a:r>
                        <a:rPr lang="en-US" altLang="zh-CN" sz="2000" b="0" dirty="0">
                          <a:latin typeface="微软雅黑" panose="020B0503020204020204" pitchFamily="34" charset="-122"/>
                          <a:ea typeface="微软雅黑" panose="020B0503020204020204" pitchFamily="34" charset="-122"/>
                        </a:rPr>
                        <a:t>7.</a:t>
                      </a:r>
                      <a:r>
                        <a:rPr lang="zh-CN" altLang="en-US" sz="2000" b="0" dirty="0">
                          <a:latin typeface="微软雅黑" panose="020B0503020204020204" pitchFamily="34" charset="-122"/>
                          <a:ea typeface="微软雅黑" panose="020B0503020204020204" pitchFamily="34" charset="-122"/>
                        </a:rPr>
                        <a:t>专家咨询费</a:t>
                      </a:r>
                      <a:endParaRPr lang="zh-CN" altLang="en-US" sz="2000" b="0" dirty="0">
                        <a:latin typeface="微软雅黑" panose="020B0503020204020204" pitchFamily="34" charset="-122"/>
                        <a:ea typeface="微软雅黑" panose="020B0503020204020204" pitchFamily="34" charset="-122"/>
                      </a:endParaRPr>
                    </a:p>
                  </a:txBody>
                  <a:tcPr marL="72000" marR="72000" marT="79200" marB="79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9EBF5"/>
                    </a:solidFill>
                  </a:tcPr>
                </a:tc>
                <a:tc>
                  <a:txBody>
                    <a:bodyPr/>
                    <a:lstStyle/>
                    <a:p>
                      <a:pPr algn="l"/>
                      <a:r>
                        <a:rPr lang="en-US" altLang="zh-CN" sz="2000" b="0" dirty="0">
                          <a:latin typeface="微软雅黑" panose="020B0503020204020204" pitchFamily="34" charset="-122"/>
                          <a:ea typeface="微软雅黑" panose="020B0503020204020204" pitchFamily="34" charset="-122"/>
                        </a:rPr>
                        <a:t>              2.25</a:t>
                      </a:r>
                      <a:endParaRPr lang="zh-CN" altLang="en-US" sz="2000" b="0" dirty="0">
                        <a:latin typeface="微软雅黑" panose="020B0503020204020204" pitchFamily="34" charset="-122"/>
                        <a:ea typeface="微软雅黑" panose="020B0503020204020204" pitchFamily="34" charset="-122"/>
                      </a:endParaRPr>
                    </a:p>
                  </a:txBody>
                  <a:tcPr marL="72000" marR="72000" marT="79200" marB="79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9EBF5"/>
                    </a:solidFill>
                  </a:tcPr>
                </a:tc>
                <a:tc>
                  <a:txBody>
                    <a:bodyPr/>
                    <a:lstStyle/>
                    <a:p>
                      <a:pPr algn="l"/>
                      <a:r>
                        <a:rPr lang="en-US" altLang="zh-CN" sz="2000" b="0" dirty="0">
                          <a:latin typeface="微软雅黑" panose="020B0503020204020204" pitchFamily="34" charset="-122"/>
                          <a:ea typeface="微软雅黑" panose="020B0503020204020204" pitchFamily="34" charset="-122"/>
                        </a:rPr>
                        <a:t>             1.5%</a:t>
                      </a:r>
                      <a:endParaRPr lang="zh-CN" altLang="en-US" sz="2000" b="0" dirty="0">
                        <a:latin typeface="微软雅黑" panose="020B0503020204020204" pitchFamily="34" charset="-122"/>
                        <a:ea typeface="微软雅黑" panose="020B0503020204020204" pitchFamily="34" charset="-122"/>
                      </a:endParaRPr>
                    </a:p>
                  </a:txBody>
                  <a:tcPr marL="72000" marR="72000" marT="79200" marB="792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9EBF5"/>
                    </a:solidFill>
                  </a:tcPr>
                </a:tc>
              </a:tr>
            </a:tbl>
          </a:graphicData>
        </a:graphic>
      </p:graphicFrame>
      <p:sp>
        <p:nvSpPr>
          <p:cNvPr id="8" name="文本框 7"/>
          <p:cNvSpPr txBox="1"/>
          <p:nvPr/>
        </p:nvSpPr>
        <p:spPr bwMode="auto">
          <a:xfrm>
            <a:off x="8962911" y="678542"/>
            <a:ext cx="1428750" cy="5105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rtlCol="0">
            <a:spAutoFit/>
          </a:bodyPr>
          <a:lstStyle/>
          <a:p>
            <a:pPr eaLnBrk="1" hangingPunct="1">
              <a:lnSpc>
                <a:spcPct val="200000"/>
              </a:lnSpc>
            </a:pPr>
            <a:r>
              <a:rPr lang="zh-CN" altLang="en-US" sz="1600" dirty="0">
                <a:latin typeface="微软雅黑" panose="020B0503020204020204" pitchFamily="34" charset="-122"/>
                <a:ea typeface="微软雅黑" panose="020B0503020204020204" pitchFamily="34" charset="-122"/>
                <a:cs typeface="Times New Roman" panose="02020603050405020304" pitchFamily="18" charset="0"/>
              </a:rPr>
              <a:t>单位：万元</a:t>
            </a:r>
            <a:endParaRPr lang="zh-CN" altLang="en-US" sz="16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9" name="文本框 8"/>
          <p:cNvSpPr txBox="1"/>
          <p:nvPr/>
        </p:nvSpPr>
        <p:spPr bwMode="auto">
          <a:xfrm>
            <a:off x="8962911" y="2443708"/>
            <a:ext cx="1428750" cy="5105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rtlCol="0">
            <a:spAutoFit/>
          </a:bodyPr>
          <a:lstStyle/>
          <a:p>
            <a:pPr eaLnBrk="1" hangingPunct="1">
              <a:lnSpc>
                <a:spcPct val="200000"/>
              </a:lnSpc>
            </a:pPr>
            <a:r>
              <a:rPr lang="zh-CN" altLang="en-US" sz="1600" dirty="0">
                <a:latin typeface="微软雅黑" panose="020B0503020204020204" pitchFamily="34" charset="-122"/>
                <a:ea typeface="微软雅黑" panose="020B0503020204020204" pitchFamily="34" charset="-122"/>
                <a:cs typeface="Times New Roman" panose="02020603050405020304" pitchFamily="18" charset="0"/>
              </a:rPr>
              <a:t>单位：万元</a:t>
            </a:r>
            <a:endParaRPr lang="zh-CN" altLang="en-US" sz="1600" dirty="0">
              <a:latin typeface="微软雅黑" panose="020B0503020204020204" pitchFamily="34" charset="-122"/>
              <a:ea typeface="微软雅黑" panose="020B0503020204020204" pitchFamily="34" charset="-122"/>
              <a:cs typeface="Times New Roman" panose="02020603050405020304" pitchFamily="18" charset="0"/>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1"/>
          <a:srcRect t="-1" r="39681" b="23882"/>
          <a:stretch>
            <a:fillRect/>
          </a:stretch>
        </p:blipFill>
        <p:spPr>
          <a:xfrm>
            <a:off x="1715283" y="887546"/>
            <a:ext cx="5032861" cy="5723494"/>
          </a:xfrm>
          <a:prstGeom prst="rect">
            <a:avLst/>
          </a:prstGeom>
        </p:spPr>
      </p:pic>
      <p:pic>
        <p:nvPicPr>
          <p:cNvPr id="3" name="Picture 7"/>
          <p:cNvPicPr>
            <a:picLocks noChangeAspect="1"/>
          </p:cNvPicPr>
          <p:nvPr/>
        </p:nvPicPr>
        <p:blipFill rotWithShape="1">
          <a:blip r:embed="rId1"/>
          <a:srcRect l="59894" b="23882"/>
          <a:stretch>
            <a:fillRect/>
          </a:stretch>
        </p:blipFill>
        <p:spPr>
          <a:xfrm>
            <a:off x="8408563" y="840118"/>
            <a:ext cx="3354055" cy="5736726"/>
          </a:xfrm>
          <a:prstGeom prst="rect">
            <a:avLst/>
          </a:prstGeom>
        </p:spPr>
      </p:pic>
      <p:pic>
        <p:nvPicPr>
          <p:cNvPr id="4" name="Picture 8"/>
          <p:cNvPicPr>
            <a:picLocks noChangeAspect="1"/>
          </p:cNvPicPr>
          <p:nvPr/>
        </p:nvPicPr>
        <p:blipFill rotWithShape="1">
          <a:blip r:embed="rId1"/>
          <a:srcRect l="20943" t="76048" r="59966"/>
          <a:stretch>
            <a:fillRect/>
          </a:stretch>
        </p:blipFill>
        <p:spPr>
          <a:xfrm>
            <a:off x="6712112" y="2692697"/>
            <a:ext cx="1687458" cy="1907910"/>
          </a:xfrm>
          <a:prstGeom prst="rect">
            <a:avLst/>
          </a:prstGeom>
        </p:spPr>
      </p:pic>
      <p:pic>
        <p:nvPicPr>
          <p:cNvPr id="5" name="Picture 9"/>
          <p:cNvPicPr>
            <a:picLocks noChangeAspect="1"/>
          </p:cNvPicPr>
          <p:nvPr/>
        </p:nvPicPr>
        <p:blipFill rotWithShape="1">
          <a:blip r:embed="rId1"/>
          <a:srcRect t="76048" r="79715"/>
          <a:stretch>
            <a:fillRect/>
          </a:stretch>
        </p:blipFill>
        <p:spPr>
          <a:xfrm>
            <a:off x="6626100" y="887546"/>
            <a:ext cx="1773470" cy="1805152"/>
          </a:xfrm>
          <a:prstGeom prst="rect">
            <a:avLst/>
          </a:prstGeom>
        </p:spPr>
      </p:pic>
      <p:pic>
        <p:nvPicPr>
          <p:cNvPr id="6" name="Picture 10"/>
          <p:cNvPicPr>
            <a:picLocks noChangeAspect="1"/>
          </p:cNvPicPr>
          <p:nvPr/>
        </p:nvPicPr>
        <p:blipFill rotWithShape="1">
          <a:blip r:embed="rId1"/>
          <a:srcRect l="59894" t="76048" r="19820"/>
          <a:stretch>
            <a:fillRect/>
          </a:stretch>
        </p:blipFill>
        <p:spPr>
          <a:xfrm>
            <a:off x="6712112" y="4750077"/>
            <a:ext cx="1773470" cy="1852580"/>
          </a:xfrm>
          <a:prstGeom prst="rect">
            <a:avLst/>
          </a:prstGeom>
        </p:spPr>
      </p:pic>
      <p:sp>
        <p:nvSpPr>
          <p:cNvPr id="7" name="矩形 16"/>
          <p:cNvSpPr/>
          <p:nvPr/>
        </p:nvSpPr>
        <p:spPr>
          <a:xfrm>
            <a:off x="1014999" y="255343"/>
            <a:ext cx="3597342" cy="584775"/>
          </a:xfrm>
          <a:prstGeom prst="rect">
            <a:avLst/>
          </a:prstGeom>
          <a:noFill/>
          <a:ln w="9525">
            <a:noFill/>
          </a:ln>
        </p:spPr>
        <p:txBody>
          <a:bodyPr wrap="square">
            <a:spAutoFit/>
          </a:bodyPr>
          <a:lstStyle/>
          <a:p>
            <a:pPr eaLnBrk="1" hangingPunct="1"/>
            <a:r>
              <a:rPr lang="zh-CN" altLang="en-US" sz="3200" b="1" dirty="0">
                <a:latin typeface="微软雅黑" panose="020B0503020204020204" pitchFamily="34" charset="-122"/>
                <a:ea typeface="微软雅黑" panose="020B0503020204020204" pitchFamily="34" charset="-122"/>
              </a:rPr>
              <a:t>展望社会经济效益</a:t>
            </a:r>
            <a:endParaRPr lang="zh-CN" altLang="en-US" sz="3200" b="1" dirty="0">
              <a:latin typeface="微软雅黑" panose="020B0503020204020204" pitchFamily="34" charset="-122"/>
              <a:ea typeface="微软雅黑" panose="020B0503020204020204" pitchFamily="34" charset="-122"/>
            </a:endParaRPr>
          </a:p>
        </p:txBody>
      </p:sp>
      <p:sp>
        <p:nvSpPr>
          <p:cNvPr id="8" name="TextBox 7"/>
          <p:cNvSpPr txBox="1"/>
          <p:nvPr/>
        </p:nvSpPr>
        <p:spPr bwMode="auto">
          <a:xfrm>
            <a:off x="153224" y="1573977"/>
            <a:ext cx="1723549" cy="4994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rtlCol="0">
            <a:spAutoFit/>
          </a:bodyPr>
          <a:lstStyle/>
          <a:p>
            <a:pPr eaLnBrk="1" hangingPunct="1">
              <a:lnSpc>
                <a:spcPct val="200000"/>
              </a:lnSpc>
            </a:pPr>
            <a:r>
              <a:rPr lang="zh-CN" altLang="en-US" sz="2400" b="1"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集成电路</a:t>
            </a:r>
            <a:endParaRPr lang="en-US" altLang="zh-CN" sz="2400" b="1"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endParaRPr>
          </a:p>
          <a:p>
            <a:pPr eaLnBrk="1" hangingPunct="1">
              <a:lnSpc>
                <a:spcPct val="200000"/>
              </a:lnSpc>
            </a:pPr>
            <a:r>
              <a:rPr lang="zh-CN" altLang="en-US" sz="2400" b="1"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太阳能光伏</a:t>
            </a:r>
            <a:endParaRPr lang="en-US" altLang="zh-CN" sz="2400" b="1"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endParaRPr>
          </a:p>
          <a:p>
            <a:pPr eaLnBrk="1" hangingPunct="1">
              <a:lnSpc>
                <a:spcPct val="200000"/>
              </a:lnSpc>
            </a:pPr>
            <a:r>
              <a:rPr lang="zh-CN" altLang="en-US" sz="2400" b="1"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液晶显示</a:t>
            </a:r>
            <a:endParaRPr lang="en-US" altLang="zh-CN" sz="2400" b="1"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endParaRPr>
          </a:p>
          <a:p>
            <a:pPr eaLnBrk="1" hangingPunct="1">
              <a:lnSpc>
                <a:spcPct val="200000"/>
              </a:lnSpc>
            </a:pPr>
            <a:r>
              <a:rPr lang="zh-CN" altLang="en-US" sz="2400" b="1"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生物医疗</a:t>
            </a:r>
            <a:endParaRPr lang="en-US" altLang="zh-CN" sz="2400" b="1"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endParaRPr>
          </a:p>
          <a:p>
            <a:pPr eaLnBrk="1" hangingPunct="1">
              <a:lnSpc>
                <a:spcPct val="200000"/>
              </a:lnSpc>
            </a:pPr>
            <a:r>
              <a:rPr lang="zh-CN" altLang="en-US" sz="2400" b="1"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光学涂层</a:t>
            </a:r>
            <a:endParaRPr lang="en-US" altLang="zh-CN" sz="2400" b="1"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endParaRPr>
          </a:p>
          <a:p>
            <a:pPr eaLnBrk="1" hangingPunct="1">
              <a:lnSpc>
                <a:spcPct val="200000"/>
              </a:lnSpc>
            </a:pPr>
            <a:r>
              <a:rPr lang="zh-CN" altLang="en-US" sz="2400" b="1"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纳米材料</a:t>
            </a:r>
            <a:endParaRPr lang="en-US" altLang="zh-CN" sz="2400" b="1"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endParaRPr>
          </a:p>
          <a:p>
            <a:pPr eaLnBrk="1" hangingPunct="1">
              <a:lnSpc>
                <a:spcPct val="200000"/>
              </a:lnSpc>
            </a:pPr>
            <a:endParaRPr lang="en-US" altLang="zh-CN" dirty="0">
              <a:solidFill>
                <a:schemeClr val="accent6"/>
              </a:solidFill>
              <a:latin typeface="微软雅黑" panose="020B0503020204020204" pitchFamily="34" charset="-122"/>
              <a:cs typeface="Times New Roman" panose="02020603050405020304" pitchFamily="18" charset="0"/>
            </a:endParaRPr>
          </a:p>
        </p:txBody>
      </p:sp>
      <p:sp>
        <p:nvSpPr>
          <p:cNvPr id="9" name="矩形 16"/>
          <p:cNvSpPr/>
          <p:nvPr/>
        </p:nvSpPr>
        <p:spPr>
          <a:xfrm>
            <a:off x="0" y="989202"/>
            <a:ext cx="1924144" cy="584775"/>
          </a:xfrm>
          <a:prstGeom prst="rect">
            <a:avLst/>
          </a:prstGeom>
          <a:noFill/>
          <a:ln w="9525">
            <a:noFill/>
          </a:ln>
        </p:spPr>
        <p:txBody>
          <a:bodyPr wrap="square">
            <a:spAutoFit/>
          </a:bodyPr>
          <a:lstStyle/>
          <a:p>
            <a:pPr eaLnBrk="1" hangingPunct="1"/>
            <a:r>
              <a:rPr lang="zh-CN" altLang="en-US" sz="3200" b="1" dirty="0">
                <a:solidFill>
                  <a:srgbClr val="FF9900"/>
                </a:solidFill>
                <a:latin typeface="微软雅黑" panose="020B0503020204020204" pitchFamily="34" charset="-122"/>
                <a:ea typeface="微软雅黑" panose="020B0503020204020204" pitchFamily="34" charset="-122"/>
              </a:rPr>
              <a:t>应用前景</a:t>
            </a:r>
            <a:endParaRPr lang="zh-CN" altLang="en-US" sz="3200" b="1" dirty="0">
              <a:solidFill>
                <a:srgbClr val="FF9900"/>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角 3"/>
          <p:cNvSpPr/>
          <p:nvPr/>
        </p:nvSpPr>
        <p:spPr>
          <a:xfrm>
            <a:off x="2054538" y="4038600"/>
            <a:ext cx="8082924" cy="1055837"/>
          </a:xfrm>
          <a:prstGeom prst="roundRect">
            <a:avLst/>
          </a:prstGeom>
          <a:solidFill>
            <a:srgbClr val="B9E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nSpc>
                <a:spcPct val="150000"/>
              </a:lnSpc>
              <a:buClr>
                <a:srgbClr val="FF0000"/>
              </a:buClr>
              <a:buFont typeface="Wingdings" panose="05000000000000000000" pitchFamily="2" charset="2"/>
              <a:buChar char="v"/>
            </a:pPr>
            <a:r>
              <a:rPr lang="zh-CN" altLang="en-US" sz="2400" dirty="0">
                <a:solidFill>
                  <a:schemeClr val="tx1"/>
                </a:solidFill>
                <a:latin typeface="微软雅黑" panose="020B0503020204020204" pitchFamily="34" charset="-122"/>
                <a:ea typeface="微软雅黑" panose="020B0503020204020204" pitchFamily="34" charset="-122"/>
              </a:rPr>
              <a:t>华力华虹晶圆膜厚标准片超过</a:t>
            </a:r>
            <a:r>
              <a:rPr lang="en-US" altLang="zh-CN" sz="2400" dirty="0">
                <a:solidFill>
                  <a:schemeClr val="tx1"/>
                </a:solidFill>
                <a:latin typeface="微软雅黑" panose="020B0503020204020204" pitchFamily="34" charset="-122"/>
                <a:ea typeface="微软雅黑" panose="020B0503020204020204" pitchFamily="34" charset="-122"/>
              </a:rPr>
              <a:t>20</a:t>
            </a:r>
            <a:r>
              <a:rPr lang="zh-CN" altLang="en-US" sz="2400" dirty="0">
                <a:solidFill>
                  <a:schemeClr val="tx1"/>
                </a:solidFill>
                <a:latin typeface="微软雅黑" panose="020B0503020204020204" pitchFamily="34" charset="-122"/>
                <a:ea typeface="微软雅黑" panose="020B0503020204020204" pitchFamily="34" charset="-122"/>
              </a:rPr>
              <a:t>片，标准片价格：</a:t>
            </a:r>
            <a:endParaRPr lang="en-US" altLang="zh-CN" sz="2400" dirty="0">
              <a:solidFill>
                <a:schemeClr val="tx1"/>
              </a:solidFill>
              <a:latin typeface="微软雅黑" panose="020B0503020204020204" pitchFamily="34" charset="-122"/>
              <a:ea typeface="微软雅黑" panose="020B0503020204020204" pitchFamily="34" charset="-122"/>
            </a:endParaRPr>
          </a:p>
          <a:p>
            <a:pPr>
              <a:lnSpc>
                <a:spcPct val="150000"/>
              </a:lnSpc>
              <a:buClr>
                <a:srgbClr val="FF0000"/>
              </a:buClr>
            </a:pPr>
            <a:r>
              <a:rPr lang="en-US" altLang="zh-CN" sz="2400" dirty="0">
                <a:solidFill>
                  <a:schemeClr val="tx1"/>
                </a:solidFill>
                <a:latin typeface="微软雅黑" panose="020B0503020204020204" pitchFamily="34" charset="-122"/>
                <a:ea typeface="微软雅黑" panose="020B0503020204020204" pitchFamily="34" charset="-122"/>
              </a:rPr>
              <a:t>          20</a:t>
            </a:r>
            <a:r>
              <a:rPr lang="zh-CN" altLang="en-US" sz="2400" dirty="0">
                <a:solidFill>
                  <a:schemeClr val="tx1"/>
                </a:solidFill>
                <a:latin typeface="微软雅黑" panose="020B0503020204020204" pitchFamily="34" charset="-122"/>
                <a:ea typeface="微软雅黑" panose="020B0503020204020204" pitchFamily="34" charset="-122"/>
              </a:rPr>
              <a:t>万元</a:t>
            </a:r>
            <a:r>
              <a:rPr lang="en-US" altLang="zh-CN" sz="2400" dirty="0">
                <a:solidFill>
                  <a:schemeClr val="tx1"/>
                </a:solidFill>
                <a:latin typeface="微软雅黑" panose="020B0503020204020204" pitchFamily="34" charset="-122"/>
                <a:ea typeface="微软雅黑" panose="020B0503020204020204" pitchFamily="34" charset="-122"/>
              </a:rPr>
              <a:t>×20</a:t>
            </a:r>
            <a:r>
              <a:rPr lang="zh-CN" altLang="en-US" sz="2400" dirty="0">
                <a:solidFill>
                  <a:schemeClr val="tx1"/>
                </a:solidFill>
                <a:latin typeface="微软雅黑" panose="020B0503020204020204" pitchFamily="34" charset="-122"/>
                <a:ea typeface="微软雅黑" panose="020B0503020204020204" pitchFamily="34" charset="-122"/>
              </a:rPr>
              <a:t>片 </a:t>
            </a:r>
            <a:r>
              <a:rPr lang="en-US" altLang="zh-CN" sz="2400" dirty="0">
                <a:solidFill>
                  <a:schemeClr val="tx1"/>
                </a:solidFill>
                <a:latin typeface="微软雅黑" panose="020B0503020204020204" pitchFamily="34" charset="-122"/>
                <a:ea typeface="微软雅黑" panose="020B0503020204020204" pitchFamily="34" charset="-122"/>
              </a:rPr>
              <a:t>= 400</a:t>
            </a:r>
            <a:r>
              <a:rPr lang="zh-CN" altLang="en-US" sz="2400" dirty="0">
                <a:solidFill>
                  <a:schemeClr val="tx1"/>
                </a:solidFill>
                <a:latin typeface="微软雅黑" panose="020B0503020204020204" pitchFamily="34" charset="-122"/>
                <a:ea typeface="微软雅黑" panose="020B0503020204020204" pitchFamily="34" charset="-122"/>
              </a:rPr>
              <a:t>万元  </a:t>
            </a:r>
            <a:endParaRPr lang="en-US" altLang="zh-CN" sz="2400" dirty="0">
              <a:solidFill>
                <a:schemeClr val="tx1"/>
              </a:solidFill>
              <a:latin typeface="微软雅黑" panose="020B0503020204020204" pitchFamily="34" charset="-122"/>
              <a:ea typeface="微软雅黑" panose="020B0503020204020204" pitchFamily="34" charset="-122"/>
            </a:endParaRPr>
          </a:p>
        </p:txBody>
      </p:sp>
      <p:sp>
        <p:nvSpPr>
          <p:cNvPr id="4" name="矩形 16"/>
          <p:cNvSpPr/>
          <p:nvPr/>
        </p:nvSpPr>
        <p:spPr>
          <a:xfrm>
            <a:off x="1014999" y="255343"/>
            <a:ext cx="3597342" cy="584775"/>
          </a:xfrm>
          <a:prstGeom prst="rect">
            <a:avLst/>
          </a:prstGeom>
          <a:noFill/>
          <a:ln w="9525">
            <a:noFill/>
          </a:ln>
        </p:spPr>
        <p:txBody>
          <a:bodyPr wrap="square">
            <a:spAutoFit/>
          </a:bodyPr>
          <a:lstStyle/>
          <a:p>
            <a:pPr eaLnBrk="1" hangingPunct="1"/>
            <a:r>
              <a:rPr lang="zh-CN" altLang="en-US" sz="3200" b="1" dirty="0">
                <a:latin typeface="微软雅黑" panose="020B0503020204020204" pitchFamily="34" charset="-122"/>
                <a:ea typeface="微软雅黑" panose="020B0503020204020204" pitchFamily="34" charset="-122"/>
              </a:rPr>
              <a:t>经济效益</a:t>
            </a:r>
            <a:endParaRPr lang="zh-CN" altLang="en-US" sz="3200" b="1" dirty="0">
              <a:latin typeface="微软雅黑" panose="020B0503020204020204" pitchFamily="34" charset="-122"/>
              <a:ea typeface="微软雅黑" panose="020B0503020204020204" pitchFamily="34" charset="-122"/>
            </a:endParaRPr>
          </a:p>
        </p:txBody>
      </p:sp>
      <p:sp>
        <p:nvSpPr>
          <p:cNvPr id="7" name="矩形: 圆角 3"/>
          <p:cNvSpPr/>
          <p:nvPr/>
        </p:nvSpPr>
        <p:spPr>
          <a:xfrm>
            <a:off x="2054538" y="1146463"/>
            <a:ext cx="8082924" cy="1055838"/>
          </a:xfrm>
          <a:prstGeom prst="roundRect">
            <a:avLst/>
          </a:prstGeom>
          <a:solidFill>
            <a:srgbClr val="B9E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nSpc>
                <a:spcPct val="150000"/>
              </a:lnSpc>
              <a:buClr>
                <a:srgbClr val="FF0000"/>
              </a:buClr>
              <a:buFont typeface="Wingdings" panose="05000000000000000000" pitchFamily="2" charset="2"/>
              <a:buChar char="v"/>
            </a:pPr>
            <a:r>
              <a:rPr lang="zh-CN" altLang="en-US" sz="2400" dirty="0">
                <a:solidFill>
                  <a:schemeClr val="tx1"/>
                </a:solidFill>
                <a:latin typeface="微软雅黑" panose="020B0503020204020204" pitchFamily="34" charset="-122"/>
                <a:ea typeface="微软雅黑" panose="020B0503020204020204" pitchFamily="34" charset="-122"/>
              </a:rPr>
              <a:t>华力华虹晶圆膜厚片超过</a:t>
            </a:r>
            <a:r>
              <a:rPr lang="en-US" altLang="zh-CN" sz="2400" dirty="0">
                <a:solidFill>
                  <a:schemeClr val="tx1"/>
                </a:solidFill>
                <a:latin typeface="微软雅黑" panose="020B0503020204020204" pitchFamily="34" charset="-122"/>
                <a:ea typeface="微软雅黑" panose="020B0503020204020204" pitchFamily="34" charset="-122"/>
              </a:rPr>
              <a:t>20</a:t>
            </a:r>
            <a:r>
              <a:rPr lang="zh-CN" altLang="en-US" sz="2400" dirty="0">
                <a:solidFill>
                  <a:schemeClr val="tx1"/>
                </a:solidFill>
                <a:latin typeface="微软雅黑" panose="020B0503020204020204" pitchFamily="34" charset="-122"/>
                <a:ea typeface="微软雅黑" panose="020B0503020204020204" pitchFamily="34" charset="-122"/>
              </a:rPr>
              <a:t>片，校准费用</a:t>
            </a:r>
            <a:r>
              <a:rPr lang="en-US" altLang="zh-CN" sz="2400" dirty="0">
                <a:solidFill>
                  <a:schemeClr val="tx1"/>
                </a:solidFill>
                <a:latin typeface="微软雅黑" panose="020B0503020204020204" pitchFamily="34" charset="-122"/>
                <a:ea typeface="微软雅黑" panose="020B0503020204020204" pitchFamily="34" charset="-122"/>
              </a:rPr>
              <a:t>2</a:t>
            </a:r>
            <a:r>
              <a:rPr lang="zh-CN" altLang="en-US" sz="2400" dirty="0">
                <a:solidFill>
                  <a:schemeClr val="tx1"/>
                </a:solidFill>
                <a:latin typeface="微软雅黑" panose="020B0503020204020204" pitchFamily="34" charset="-122"/>
                <a:ea typeface="微软雅黑" panose="020B0503020204020204" pitchFamily="34" charset="-122"/>
              </a:rPr>
              <a:t>万元</a:t>
            </a:r>
            <a:r>
              <a:rPr lang="en-US" altLang="zh-CN" sz="2400" dirty="0">
                <a:solidFill>
                  <a:schemeClr val="tx1"/>
                </a:solidFill>
                <a:latin typeface="微软雅黑" panose="020B0503020204020204" pitchFamily="34" charset="-122"/>
                <a:ea typeface="微软雅黑" panose="020B0503020204020204" pitchFamily="34" charset="-122"/>
              </a:rPr>
              <a:t>/</a:t>
            </a:r>
            <a:r>
              <a:rPr lang="zh-CN" altLang="en-US" sz="2400" dirty="0">
                <a:solidFill>
                  <a:schemeClr val="tx1"/>
                </a:solidFill>
                <a:latin typeface="微软雅黑" panose="020B0503020204020204" pitchFamily="34" charset="-122"/>
                <a:ea typeface="微软雅黑" panose="020B0503020204020204" pitchFamily="34" charset="-122"/>
              </a:rPr>
              <a:t>片： </a:t>
            </a:r>
            <a:endParaRPr lang="en-US" altLang="zh-CN" sz="2400" dirty="0">
              <a:solidFill>
                <a:schemeClr val="tx1"/>
              </a:solidFill>
              <a:latin typeface="微软雅黑" panose="020B0503020204020204" pitchFamily="34" charset="-122"/>
              <a:ea typeface="微软雅黑" panose="020B0503020204020204" pitchFamily="34" charset="-122"/>
            </a:endParaRPr>
          </a:p>
          <a:p>
            <a:pPr>
              <a:lnSpc>
                <a:spcPct val="150000"/>
              </a:lnSpc>
              <a:buClr>
                <a:srgbClr val="FF0000"/>
              </a:buClr>
            </a:pPr>
            <a:r>
              <a:rPr lang="en-US" altLang="zh-CN" sz="2400" dirty="0">
                <a:solidFill>
                  <a:schemeClr val="tx1"/>
                </a:solidFill>
                <a:latin typeface="微软雅黑" panose="020B0503020204020204" pitchFamily="34" charset="-122"/>
                <a:ea typeface="微软雅黑" panose="020B0503020204020204" pitchFamily="34" charset="-122"/>
              </a:rPr>
              <a:t>          2</a:t>
            </a:r>
            <a:r>
              <a:rPr lang="zh-CN" altLang="en-US" sz="2400" dirty="0">
                <a:solidFill>
                  <a:schemeClr val="tx1"/>
                </a:solidFill>
                <a:latin typeface="微软雅黑" panose="020B0503020204020204" pitchFamily="34" charset="-122"/>
                <a:ea typeface="微软雅黑" panose="020B0503020204020204" pitchFamily="34" charset="-122"/>
              </a:rPr>
              <a:t>万元</a:t>
            </a:r>
            <a:r>
              <a:rPr lang="en-US" altLang="zh-CN" sz="2400" dirty="0">
                <a:solidFill>
                  <a:schemeClr val="tx1"/>
                </a:solidFill>
                <a:latin typeface="微软雅黑" panose="020B0503020204020204" pitchFamily="34" charset="-122"/>
                <a:ea typeface="微软雅黑" panose="020B0503020204020204" pitchFamily="34" charset="-122"/>
              </a:rPr>
              <a:t>×20</a:t>
            </a:r>
            <a:r>
              <a:rPr lang="zh-CN" altLang="en-US" sz="2400" dirty="0">
                <a:solidFill>
                  <a:schemeClr val="tx1"/>
                </a:solidFill>
                <a:latin typeface="微软雅黑" panose="020B0503020204020204" pitchFamily="34" charset="-122"/>
                <a:ea typeface="微软雅黑" panose="020B0503020204020204" pitchFamily="34" charset="-122"/>
              </a:rPr>
              <a:t>片 </a:t>
            </a:r>
            <a:r>
              <a:rPr lang="en-US" altLang="zh-CN" sz="2400" dirty="0">
                <a:solidFill>
                  <a:schemeClr val="tx1"/>
                </a:solidFill>
                <a:latin typeface="微软雅黑" panose="020B0503020204020204" pitchFamily="34" charset="-122"/>
                <a:ea typeface="微软雅黑" panose="020B0503020204020204" pitchFamily="34" charset="-122"/>
              </a:rPr>
              <a:t>= 40</a:t>
            </a:r>
            <a:r>
              <a:rPr lang="zh-CN" altLang="en-US" sz="2400" dirty="0">
                <a:solidFill>
                  <a:schemeClr val="tx1"/>
                </a:solidFill>
                <a:latin typeface="微软雅黑" panose="020B0503020204020204" pitchFamily="34" charset="-122"/>
                <a:ea typeface="微软雅黑" panose="020B0503020204020204" pitchFamily="34" charset="-122"/>
              </a:rPr>
              <a:t>万元 </a:t>
            </a:r>
            <a:endParaRPr lang="en-US" altLang="zh-CN" sz="2400" dirty="0">
              <a:solidFill>
                <a:schemeClr val="tx1"/>
              </a:solidFill>
              <a:latin typeface="微软雅黑" panose="020B0503020204020204" pitchFamily="34" charset="-122"/>
              <a:ea typeface="微软雅黑" panose="020B0503020204020204" pitchFamily="34" charset="-122"/>
            </a:endParaRPr>
          </a:p>
        </p:txBody>
      </p:sp>
      <p:sp>
        <p:nvSpPr>
          <p:cNvPr id="9" name="矩形: 圆角 3"/>
          <p:cNvSpPr/>
          <p:nvPr/>
        </p:nvSpPr>
        <p:spPr>
          <a:xfrm>
            <a:off x="2091114" y="5512366"/>
            <a:ext cx="8082924" cy="895219"/>
          </a:xfrm>
          <a:prstGeom prst="roundRect">
            <a:avLst/>
          </a:prstGeom>
          <a:solidFill>
            <a:srgbClr val="B9E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nSpc>
                <a:spcPct val="150000"/>
              </a:lnSpc>
              <a:buClr>
                <a:srgbClr val="FF0000"/>
              </a:buClr>
              <a:buFont typeface="Wingdings" panose="05000000000000000000" pitchFamily="2" charset="2"/>
              <a:buChar char="v"/>
            </a:pPr>
            <a:r>
              <a:rPr lang="zh-CN" altLang="en-US" sz="2400" dirty="0">
                <a:solidFill>
                  <a:schemeClr val="tx1"/>
                </a:solidFill>
                <a:latin typeface="微软雅黑" panose="020B0503020204020204" pitchFamily="34" charset="-122"/>
                <a:ea typeface="微软雅黑" panose="020B0503020204020204" pitchFamily="34" charset="-122"/>
              </a:rPr>
              <a:t>经调研，晶圆级膜厚标准片平均更换周期</a:t>
            </a:r>
            <a:r>
              <a:rPr lang="en-US" altLang="zh-CN" sz="2400" dirty="0">
                <a:solidFill>
                  <a:schemeClr val="tx1"/>
                </a:solidFill>
                <a:latin typeface="微软雅黑" panose="020B0503020204020204" pitchFamily="34" charset="-122"/>
                <a:ea typeface="微软雅黑" panose="020B0503020204020204" pitchFamily="34" charset="-122"/>
              </a:rPr>
              <a:t>5</a:t>
            </a:r>
            <a:r>
              <a:rPr lang="zh-CN" altLang="en-US" sz="2400" dirty="0">
                <a:solidFill>
                  <a:schemeClr val="tx1"/>
                </a:solidFill>
                <a:latin typeface="微软雅黑" panose="020B0503020204020204" pitchFamily="34" charset="-122"/>
                <a:ea typeface="微软雅黑" panose="020B0503020204020204" pitchFamily="34" charset="-122"/>
              </a:rPr>
              <a:t>年</a:t>
            </a:r>
            <a:endParaRPr lang="en-US" altLang="zh-CN" sz="2400" dirty="0">
              <a:solidFill>
                <a:schemeClr val="tx1"/>
              </a:solidFill>
              <a:latin typeface="微软雅黑" panose="020B0503020204020204" pitchFamily="34" charset="-122"/>
              <a:ea typeface="微软雅黑" panose="020B0503020204020204" pitchFamily="34" charset="-122"/>
            </a:endParaRPr>
          </a:p>
        </p:txBody>
      </p:sp>
      <p:sp>
        <p:nvSpPr>
          <p:cNvPr id="10" name="矩形: 圆角 3"/>
          <p:cNvSpPr/>
          <p:nvPr/>
        </p:nvSpPr>
        <p:spPr>
          <a:xfrm>
            <a:off x="2054538" y="2634910"/>
            <a:ext cx="8082924" cy="1057888"/>
          </a:xfrm>
          <a:prstGeom prst="roundRect">
            <a:avLst/>
          </a:prstGeom>
          <a:solidFill>
            <a:srgbClr val="B9E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nSpc>
                <a:spcPct val="150000"/>
              </a:lnSpc>
              <a:buClr>
                <a:srgbClr val="FF0000"/>
              </a:buClr>
              <a:buFont typeface="Wingdings" panose="05000000000000000000" pitchFamily="2" charset="2"/>
              <a:buChar char="v"/>
            </a:pPr>
            <a:r>
              <a:rPr lang="zh-CN" altLang="en-US" sz="2400" dirty="0">
                <a:solidFill>
                  <a:schemeClr val="tx1"/>
                </a:solidFill>
                <a:latin typeface="微软雅黑" panose="020B0503020204020204" pitchFamily="34" charset="-122"/>
                <a:ea typeface="微软雅黑" panose="020B0503020204020204" pitchFamily="34" charset="-122"/>
              </a:rPr>
              <a:t>中国集成电路企业超过</a:t>
            </a:r>
            <a:r>
              <a:rPr lang="en-US" altLang="zh-CN" sz="2400" dirty="0">
                <a:solidFill>
                  <a:schemeClr val="tx1"/>
                </a:solidFill>
                <a:latin typeface="微软雅黑" panose="020B0503020204020204" pitchFamily="34" charset="-122"/>
                <a:ea typeface="微软雅黑" panose="020B0503020204020204" pitchFamily="34" charset="-122"/>
              </a:rPr>
              <a:t>30</a:t>
            </a:r>
            <a:r>
              <a:rPr lang="zh-CN" altLang="en-US" sz="2400" dirty="0">
                <a:solidFill>
                  <a:schemeClr val="tx1"/>
                </a:solidFill>
                <a:latin typeface="微软雅黑" panose="020B0503020204020204" pitchFamily="34" charset="-122"/>
                <a:ea typeface="微软雅黑" panose="020B0503020204020204" pitchFamily="34" charset="-122"/>
              </a:rPr>
              <a:t>家，年校准费用超过百万元。</a:t>
            </a:r>
            <a:endParaRPr lang="en-US" altLang="zh-CN" sz="2400" dirty="0">
              <a:solidFill>
                <a:schemeClr val="tx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www.nim.ac.cn/sites/www.nim.ac.cn/files/images/Introduction/image004_1.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56039"/>
            <a:ext cx="12192000" cy="6855884"/>
          </a:xfrm>
          <a:prstGeom prst="rect">
            <a:avLst/>
          </a:prstGeom>
          <a:noFill/>
          <a:extLst>
            <a:ext uri="{909E8E84-426E-40DD-AFC4-6F175D3DCCD1}">
              <a14:hiddenFill xmlns:a14="http://schemas.microsoft.com/office/drawing/2010/main">
                <a:solidFill>
                  <a:srgbClr val="FFFFFF"/>
                </a:solidFill>
              </a14:hiddenFill>
            </a:ext>
          </a:extLst>
        </p:spPr>
      </p:pic>
      <p:sp>
        <p:nvSpPr>
          <p:cNvPr id="14338" name="标题 6"/>
          <p:cNvSpPr>
            <a:spLocks noGrp="1"/>
          </p:cNvSpPr>
          <p:nvPr>
            <p:ph type="ctrTitle"/>
          </p:nvPr>
        </p:nvSpPr>
        <p:spPr>
          <a:xfrm>
            <a:off x="2101379" y="970405"/>
            <a:ext cx="8353425" cy="2106613"/>
          </a:xfrm>
        </p:spPr>
        <p:txBody>
          <a:bodyPr/>
          <a:lstStyle/>
          <a:p>
            <a:pPr algn="ctr" eaLnBrk="1" hangingPunct="1">
              <a:lnSpc>
                <a:spcPct val="150000"/>
              </a:lnSpc>
            </a:pPr>
            <a:r>
              <a:rPr lang="zh-CN" altLang="en-US" sz="6000" dirty="0"/>
              <a:t>谢   谢！</a:t>
            </a:r>
            <a:endParaRPr lang="zh-CN" altLang="en-US" sz="6000" dirty="0"/>
          </a:p>
        </p:txBody>
      </p:sp>
      <p:pic>
        <p:nvPicPr>
          <p:cNvPr id="14340" name="Picture 7" descr="标准横向组合标志"/>
          <p:cNvPicPr>
            <a:picLocks noChangeAspect="1" noChangeArrowheads="1"/>
          </p:cNvPicPr>
          <p:nvPr/>
        </p:nvPicPr>
        <p:blipFill>
          <a:blip r:embed="rId2">
            <a:extLst>
              <a:ext uri="{28A0092B-C50C-407E-A947-70E740481C1C}">
                <a14:useLocalDpi xmlns:a14="http://schemas.microsoft.com/office/drawing/2010/main" val="0"/>
              </a:ext>
            </a:extLst>
          </a:blip>
          <a:srcRect l="4489" t="38991" r="5733" b="42090"/>
          <a:stretch>
            <a:fillRect/>
          </a:stretch>
        </p:blipFill>
        <p:spPr bwMode="auto">
          <a:xfrm>
            <a:off x="8040217" y="6381328"/>
            <a:ext cx="2414587" cy="360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矩形 16"/>
          <p:cNvSpPr/>
          <p:nvPr/>
        </p:nvSpPr>
        <p:spPr>
          <a:xfrm>
            <a:off x="1021715" y="201930"/>
            <a:ext cx="7025640" cy="583565"/>
          </a:xfrm>
          <a:prstGeom prst="rect">
            <a:avLst/>
          </a:prstGeom>
          <a:noFill/>
          <a:ln w="9525">
            <a:noFill/>
          </a:ln>
        </p:spPr>
        <p:txBody>
          <a:bodyPr wrap="square">
            <a:spAutoFit/>
          </a:bodyPr>
          <a:p>
            <a:r>
              <a:rPr lang="zh-CN" altLang="en-US" sz="3200" b="1" dirty="0">
                <a:latin typeface="微软雅黑" panose="020B0503020204020204" pitchFamily="34" charset="-122"/>
                <a:ea typeface="微软雅黑" panose="020B0503020204020204" pitchFamily="34" charset="-122"/>
              </a:rPr>
              <a:t>我国亟需建立近红外油品快检能力</a:t>
            </a:r>
            <a:endParaRPr lang="zh-CN" altLang="en-US" sz="3200" b="1" dirty="0">
              <a:latin typeface="微软雅黑" panose="020B0503020204020204" pitchFamily="34" charset="-122"/>
              <a:ea typeface="微软雅黑" panose="020B0503020204020204" pitchFamily="34" charset="-122"/>
            </a:endParaRPr>
          </a:p>
        </p:txBody>
      </p:sp>
      <p:sp>
        <p:nvSpPr>
          <p:cNvPr id="2" name="文本框 1"/>
          <p:cNvSpPr txBox="1"/>
          <p:nvPr/>
        </p:nvSpPr>
        <p:spPr>
          <a:xfrm>
            <a:off x="1377950" y="997585"/>
            <a:ext cx="10698480" cy="4523105"/>
          </a:xfrm>
          <a:prstGeom prst="rect">
            <a:avLst/>
          </a:prstGeom>
          <a:noFill/>
          <a:ln>
            <a:noFill/>
          </a:ln>
        </p:spPr>
        <p:txBody>
          <a:bodyPr wrap="none">
            <a:spAutoFit/>
          </a:bodyPr>
          <a:p>
            <a:pPr algn="l" eaLnBrk="1" hangingPunct="1">
              <a:lnSpc>
                <a:spcPct val="200000"/>
              </a:lnSpc>
            </a:pPr>
            <a:r>
              <a:rPr lang="zh-CN" altLang="en-US" sz="1800" b="0" dirty="0" smtClean="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国内汽柴油生产企业为防止产品被掺杂掺假、</a:t>
            </a:r>
            <a:r>
              <a:rPr lang="zh-CN" altLang="en-US" dirty="0" smtClean="0">
                <a:latin typeface="微软雅黑" panose="020B0503020204020204" pitchFamily="34" charset="-122"/>
                <a:ea typeface="微软雅黑" panose="020B0503020204020204" pitchFamily="34" charset="-122"/>
                <a:cs typeface="Times New Roman" panose="02020603050405020304" pitchFamily="18" charset="0"/>
                <a:sym typeface="+mn-ea"/>
              </a:rPr>
              <a:t>以次充好、</a:t>
            </a:r>
            <a:r>
              <a:rPr lang="zh-CN" altLang="en-US" sz="1800" b="0" dirty="0" smtClean="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以假充真，迫切希望能够建立现场快速油品检测</a:t>
            </a:r>
            <a:endParaRPr lang="zh-CN" altLang="en-US" sz="1800" b="0" dirty="0" smtClean="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a:p>
            <a:pPr algn="l" eaLnBrk="1" hangingPunct="1">
              <a:lnSpc>
                <a:spcPct val="200000"/>
              </a:lnSpc>
            </a:pPr>
            <a:r>
              <a:rPr lang="zh-CN" altLang="en-US" sz="1800" b="0" dirty="0" smtClean="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手段，监控油罐车和加油站，实现全链条、全批次监控。</a:t>
            </a:r>
            <a:endParaRPr lang="zh-CN" altLang="en-US" sz="1800" b="0" dirty="0" smtClean="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a:p>
            <a:pPr algn="l" eaLnBrk="1" hangingPunct="1">
              <a:lnSpc>
                <a:spcPct val="200000"/>
              </a:lnSpc>
            </a:pPr>
            <a:r>
              <a:rPr lang="zh-CN" altLang="en-US" sz="1800" b="0" dirty="0" smtClean="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中国中化集团</a:t>
            </a:r>
            <a:r>
              <a:rPr lang="en-US" altLang="zh-CN" sz="1800" b="0" dirty="0" smtClean="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1800" b="0" dirty="0" smtClean="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已开展中国计量院开展油品参数定量分析模型合作研究基础</a:t>
            </a:r>
            <a:r>
              <a:rPr lang="zh-CN" altLang="en-US" sz="1800" b="0" dirty="0" smtClean="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（金额）</a:t>
            </a:r>
            <a:endParaRPr lang="zh-CN" altLang="en-US" sz="1800" b="0" dirty="0" smtClean="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a:p>
            <a:pPr algn="l" eaLnBrk="1" hangingPunct="1">
              <a:lnSpc>
                <a:spcPct val="200000"/>
              </a:lnSpc>
            </a:pPr>
            <a:r>
              <a:rPr lang="en-US" altLang="zh-CN" sz="1800" b="0" dirty="0" smtClean="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1800" b="0" dirty="0" smtClean="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希望开展近红外油品傅里叶快检装置和校准标准物质的研制</a:t>
            </a:r>
            <a:r>
              <a:rPr lang="en-US" altLang="zh-CN" sz="1800" b="0" dirty="0" smtClean="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1800" b="0" dirty="0" smtClean="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意向</a:t>
            </a:r>
            <a:r>
              <a:rPr lang="en-US" altLang="zh-CN" sz="1800" b="0" dirty="0" smtClean="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1800" b="0" dirty="0" smtClean="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a:t>
            </a:r>
            <a:endParaRPr lang="zh-CN" altLang="en-US" sz="1800" b="0" dirty="0" smtClean="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a:p>
            <a:pPr algn="l" eaLnBrk="1" hangingPunct="1">
              <a:lnSpc>
                <a:spcPct val="200000"/>
              </a:lnSpc>
            </a:pPr>
            <a:r>
              <a:rPr lang="zh-CN" altLang="en-US" sz="1800" b="0" dirty="0" smtClean="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海军和空军受国外禁运，要求采购</a:t>
            </a:r>
            <a:r>
              <a:rPr lang="en-US" altLang="zh-CN" sz="1800" b="0" dirty="0" smtClean="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100</a:t>
            </a:r>
            <a:r>
              <a:rPr lang="zh-CN" altLang="en-US" sz="1800" b="0" dirty="0" smtClean="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套以上近红外傅里叶快检装置检测航空油料计划</a:t>
            </a:r>
            <a:endParaRPr lang="zh-CN" altLang="en-US" sz="1800" b="0" dirty="0" smtClean="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a:p>
            <a:pPr algn="l" eaLnBrk="1" hangingPunct="1">
              <a:lnSpc>
                <a:spcPct val="200000"/>
              </a:lnSpc>
            </a:pPr>
            <a:r>
              <a:rPr lang="en-US" altLang="zh-CN" sz="1800" b="0" dirty="0" smtClean="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1800" b="0" dirty="0" smtClean="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相关单位寻求与中国计量院开展联合研发。</a:t>
            </a:r>
            <a:endParaRPr lang="zh-CN" altLang="en-US" sz="1800" b="0" dirty="0" smtClean="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a:p>
            <a:pPr algn="l" eaLnBrk="1" hangingPunct="1">
              <a:lnSpc>
                <a:spcPct val="200000"/>
              </a:lnSpc>
            </a:pPr>
            <a:r>
              <a:rPr lang="zh-CN" altLang="en-US" sz="1800" b="0" dirty="0" smtClean="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傅里叶近红外油品快检技术，可以与正在申请的智慧计量相结合，逐步建立起覆盖全国的远程成品油</a:t>
            </a:r>
            <a:endParaRPr lang="zh-CN" altLang="en-US" sz="1800" b="0" dirty="0" smtClean="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a:p>
            <a:pPr algn="l" eaLnBrk="1" hangingPunct="1">
              <a:lnSpc>
                <a:spcPct val="200000"/>
              </a:lnSpc>
            </a:pPr>
            <a:r>
              <a:rPr lang="zh-CN" altLang="en-US" sz="1800" b="0" dirty="0" smtClean="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质量监控体系，实现远程计量和溯源。</a:t>
            </a:r>
            <a:endParaRPr lang="zh-CN" altLang="en-US" sz="1800" b="0" dirty="0" smtClean="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 name="矩形: 圆角 3"/>
          <p:cNvSpPr/>
          <p:nvPr/>
        </p:nvSpPr>
        <p:spPr>
          <a:xfrm>
            <a:off x="6313170" y="4678680"/>
            <a:ext cx="5059680" cy="1769745"/>
          </a:xfrm>
          <a:prstGeom prst="roundRect">
            <a:avLst/>
          </a:prstGeom>
          <a:solidFill>
            <a:srgbClr val="BCFCE4"/>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8" name="矩形: 圆角 3"/>
          <p:cNvSpPr/>
          <p:nvPr/>
        </p:nvSpPr>
        <p:spPr>
          <a:xfrm>
            <a:off x="887730" y="4690110"/>
            <a:ext cx="5059680" cy="1769745"/>
          </a:xfrm>
          <a:prstGeom prst="roundRect">
            <a:avLst/>
          </a:prstGeom>
          <a:solidFill>
            <a:srgbClr val="BCFCE4"/>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 name="文本框 1"/>
          <p:cNvSpPr txBox="1"/>
          <p:nvPr/>
        </p:nvSpPr>
        <p:spPr>
          <a:xfrm>
            <a:off x="14167485" y="-979805"/>
            <a:ext cx="8091170" cy="3415030"/>
          </a:xfrm>
          <a:prstGeom prst="rect">
            <a:avLst/>
          </a:prstGeom>
          <a:noFill/>
          <a:ln>
            <a:noFill/>
          </a:ln>
        </p:spPr>
        <p:txBody>
          <a:bodyPr wrap="square">
            <a:spAutoFit/>
          </a:bodyPr>
          <a:p>
            <a:pPr>
              <a:lnSpc>
                <a:spcPct val="200000"/>
              </a:lnSpc>
            </a:pPr>
            <a:r>
              <a:rPr lang="zh-CN" altLang="en-US" b="0" dirty="0" smtClean="0">
                <a:solidFill>
                  <a:schemeClr val="accent6"/>
                </a:solidFill>
                <a:latin typeface="微软雅黑" panose="020B0503020204020204" pitchFamily="34" charset="-122"/>
                <a:cs typeface="Times New Roman" panose="02020603050405020304" pitchFamily="18" charset="0"/>
              </a:rPr>
              <a:t>研究内容</a:t>
            </a:r>
            <a:r>
              <a:rPr lang="en-US" altLang="zh-CN" b="0" dirty="0" smtClean="0">
                <a:solidFill>
                  <a:schemeClr val="accent6"/>
                </a:solidFill>
                <a:latin typeface="微软雅黑" panose="020B0503020204020204" pitchFamily="34" charset="-122"/>
                <a:cs typeface="Times New Roman" panose="02020603050405020304" pitchFamily="18" charset="0"/>
              </a:rPr>
              <a:t>--</a:t>
            </a:r>
            <a:r>
              <a:rPr lang="zh-CN" altLang="en-US" b="0" dirty="0" smtClean="0">
                <a:solidFill>
                  <a:schemeClr val="accent6"/>
                </a:solidFill>
                <a:latin typeface="微软雅黑" panose="020B0503020204020204" pitchFamily="34" charset="-122"/>
                <a:cs typeface="Times New Roman" panose="02020603050405020304" pitchFamily="18" charset="0"/>
              </a:rPr>
              <a:t>目前汽柴油航空燃油</a:t>
            </a:r>
            <a:endParaRPr lang="zh-CN" altLang="en-US" b="0" dirty="0" smtClean="0">
              <a:solidFill>
                <a:schemeClr val="accent6"/>
              </a:solidFill>
              <a:latin typeface="微软雅黑" panose="020B0503020204020204" pitchFamily="34" charset="-122"/>
              <a:cs typeface="Times New Roman" panose="02020603050405020304" pitchFamily="18" charset="0"/>
            </a:endParaRPr>
          </a:p>
          <a:p>
            <a:pPr>
              <a:lnSpc>
                <a:spcPct val="200000"/>
              </a:lnSpc>
            </a:pPr>
            <a:r>
              <a:rPr lang="zh-CN" altLang="en-US" b="0" dirty="0" smtClean="0">
                <a:solidFill>
                  <a:schemeClr val="accent6"/>
                </a:solidFill>
                <a:latin typeface="微软雅黑" panose="020B0503020204020204" pitchFamily="34" charset="-122"/>
                <a:cs typeface="Times New Roman" panose="02020603050405020304" pitchFamily="18" charset="0"/>
              </a:rPr>
              <a:t>我国目前油料的进口额，</a:t>
            </a:r>
            <a:endParaRPr lang="zh-CN" altLang="en-US" b="0" dirty="0" smtClean="0">
              <a:solidFill>
                <a:schemeClr val="accent6"/>
              </a:solidFill>
              <a:latin typeface="微软雅黑" panose="020B0503020204020204" pitchFamily="34" charset="-122"/>
              <a:cs typeface="Times New Roman" panose="02020603050405020304" pitchFamily="18" charset="0"/>
            </a:endParaRPr>
          </a:p>
          <a:p>
            <a:pPr>
              <a:lnSpc>
                <a:spcPct val="200000"/>
              </a:lnSpc>
            </a:pPr>
            <a:r>
              <a:rPr lang="zh-CN" altLang="en-US" b="0" dirty="0" smtClean="0">
                <a:solidFill>
                  <a:schemeClr val="accent6"/>
                </a:solidFill>
                <a:latin typeface="微软雅黑" panose="020B0503020204020204" pitchFamily="34" charset="-122"/>
                <a:cs typeface="Times New Roman" panose="02020603050405020304" pitchFamily="18" charset="0"/>
              </a:rPr>
              <a:t>目前检测存在问题，主要采用抽检方式，检测频次低。</a:t>
            </a:r>
            <a:endParaRPr lang="zh-CN" altLang="en-US" b="0" dirty="0" smtClean="0">
              <a:solidFill>
                <a:schemeClr val="accent6"/>
              </a:solidFill>
              <a:latin typeface="微软雅黑" panose="020B0503020204020204" pitchFamily="34" charset="-122"/>
              <a:cs typeface="Times New Roman" panose="02020603050405020304" pitchFamily="18" charset="0"/>
            </a:endParaRPr>
          </a:p>
          <a:p>
            <a:pPr>
              <a:lnSpc>
                <a:spcPct val="200000"/>
              </a:lnSpc>
            </a:pPr>
            <a:r>
              <a:rPr lang="zh-CN" altLang="en-US" b="0" dirty="0" smtClean="0">
                <a:solidFill>
                  <a:schemeClr val="accent6"/>
                </a:solidFill>
                <a:latin typeface="微软雅黑" panose="020B0503020204020204" pitchFamily="34" charset="-122"/>
                <a:cs typeface="Times New Roman" panose="02020603050405020304" pitchFamily="18" charset="0"/>
              </a:rPr>
              <a:t>无法做到从炼油厂到油库最终到加油站的全链条监控</a:t>
            </a:r>
            <a:r>
              <a:rPr lang="en-US" altLang="zh-CN" b="0" dirty="0" smtClean="0">
                <a:solidFill>
                  <a:schemeClr val="accent6"/>
                </a:solidFill>
                <a:latin typeface="微软雅黑" panose="020B0503020204020204" pitchFamily="34" charset="-122"/>
                <a:cs typeface="Times New Roman" panose="02020603050405020304" pitchFamily="18" charset="0"/>
              </a:rPr>
              <a:t> </a:t>
            </a:r>
            <a:endParaRPr lang="en-US" altLang="zh-CN" b="0" dirty="0" smtClean="0">
              <a:solidFill>
                <a:schemeClr val="accent6"/>
              </a:solidFill>
              <a:latin typeface="微软雅黑" panose="020B0503020204020204" pitchFamily="34" charset="-122"/>
              <a:cs typeface="Times New Roman" panose="02020603050405020304" pitchFamily="18" charset="0"/>
            </a:endParaRPr>
          </a:p>
          <a:p>
            <a:pPr>
              <a:lnSpc>
                <a:spcPct val="200000"/>
              </a:lnSpc>
            </a:pPr>
            <a:r>
              <a:rPr lang="zh-CN" altLang="en-US" dirty="0" smtClean="0">
                <a:solidFill>
                  <a:schemeClr val="accent6"/>
                </a:solidFill>
                <a:latin typeface="微软雅黑" panose="020B0503020204020204" pitchFamily="34" charset="-122"/>
                <a:cs typeface="Times New Roman" panose="02020603050405020304" pitchFamily="18" charset="0"/>
                <a:sym typeface="+mn-ea"/>
              </a:rPr>
              <a:t>造成百亿元损失</a:t>
            </a:r>
            <a:endParaRPr lang="zh-CN" altLang="en-US" b="0" dirty="0" smtClean="0">
              <a:solidFill>
                <a:schemeClr val="accent6"/>
              </a:solidFill>
              <a:latin typeface="微软雅黑" panose="020B0503020204020204" pitchFamily="34" charset="-122"/>
              <a:cs typeface="Times New Roman" panose="02020603050405020304" pitchFamily="18" charset="0"/>
            </a:endParaRPr>
          </a:p>
          <a:p>
            <a:pPr>
              <a:lnSpc>
                <a:spcPct val="200000"/>
              </a:lnSpc>
            </a:pPr>
            <a:endParaRPr lang="en-US" altLang="zh-CN" b="0" dirty="0" smtClean="0">
              <a:solidFill>
                <a:schemeClr val="accent6"/>
              </a:solidFill>
              <a:latin typeface="微软雅黑" panose="020B0503020204020204" pitchFamily="34" charset="-122"/>
              <a:cs typeface="Times New Roman" panose="02020603050405020304" pitchFamily="18" charset="0"/>
            </a:endParaRPr>
          </a:p>
        </p:txBody>
      </p:sp>
      <p:sp>
        <p:nvSpPr>
          <p:cNvPr id="4" name="矩形 16"/>
          <p:cNvSpPr/>
          <p:nvPr/>
        </p:nvSpPr>
        <p:spPr>
          <a:xfrm>
            <a:off x="1010285" y="224790"/>
            <a:ext cx="4589780" cy="583565"/>
          </a:xfrm>
          <a:prstGeom prst="rect">
            <a:avLst/>
          </a:prstGeom>
          <a:noFill/>
          <a:ln w="9525">
            <a:noFill/>
          </a:ln>
        </p:spPr>
        <p:txBody>
          <a:bodyPr wrap="square">
            <a:spAutoFit/>
          </a:bodyPr>
          <a:p>
            <a:r>
              <a:rPr lang="zh-CN" altLang="en-US" sz="3200" b="1" dirty="0">
                <a:latin typeface="微软雅黑" panose="020B0503020204020204" pitchFamily="34" charset="-122"/>
                <a:ea typeface="微软雅黑" panose="020B0503020204020204" pitchFamily="34" charset="-122"/>
              </a:rPr>
              <a:t>我国油品检测仍靠抽检</a:t>
            </a:r>
            <a:endParaRPr lang="zh-CN" altLang="en-US" sz="3200" b="1" dirty="0">
              <a:latin typeface="微软雅黑" panose="020B0503020204020204" pitchFamily="34" charset="-122"/>
              <a:ea typeface="微软雅黑" panose="020B0503020204020204" pitchFamily="34" charset="-122"/>
            </a:endParaRPr>
          </a:p>
        </p:txBody>
      </p:sp>
      <p:sp>
        <p:nvSpPr>
          <p:cNvPr id="8" name="文本框 7"/>
          <p:cNvSpPr txBox="1"/>
          <p:nvPr/>
        </p:nvSpPr>
        <p:spPr>
          <a:xfrm>
            <a:off x="6333490" y="4853305"/>
            <a:ext cx="5293995" cy="1420495"/>
          </a:xfrm>
          <a:prstGeom prst="rect">
            <a:avLst/>
          </a:prstGeom>
          <a:noFill/>
          <a:ln>
            <a:noFill/>
          </a:ln>
        </p:spPr>
        <p:txBody>
          <a:bodyPr wrap="square">
            <a:spAutoFit/>
          </a:bodyPr>
          <a:p>
            <a:pPr fontAlgn="auto">
              <a:lnSpc>
                <a:spcPct val="120000"/>
              </a:lnSpc>
            </a:pPr>
            <a:r>
              <a:rPr lang="zh-CN" sz="2400" b="1" dirty="0" smtClean="0">
                <a:latin typeface="微软雅黑" panose="020B0503020204020204" pitchFamily="34" charset="-122"/>
                <a:ea typeface="微软雅黑" panose="020B0503020204020204" pitchFamily="34" charset="-122"/>
                <a:cs typeface="微软雅黑" panose="020B0503020204020204" pitchFamily="34" charset="-122"/>
              </a:rPr>
              <a:t>管控仍靠抽检</a:t>
            </a:r>
            <a:r>
              <a:rPr lang="en-US" altLang="zh-CN" sz="2400" b="1" dirty="0" smtClean="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400" b="1" dirty="0" smtClean="0">
                <a:latin typeface="微软雅黑" panose="020B0503020204020204" pitchFamily="34" charset="-122"/>
                <a:ea typeface="微软雅黑" panose="020B0503020204020204" pitchFamily="34" charset="-122"/>
                <a:cs typeface="微软雅黑" panose="020B0503020204020204" pitchFamily="34" charset="-122"/>
              </a:rPr>
              <a:t>现场取样，实验室检测。耗时长，频次低，无法做到全覆盖，给不法油企以可乘之机。</a:t>
            </a:r>
            <a:endParaRPr lang="zh-CN" altLang="en-US" sz="1600" b="1" dirty="0" smtClean="0">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10" name="Grafik 9"/>
          <p:cNvPicPr>
            <a:picLocks noChangeAspect="1"/>
          </p:cNvPicPr>
          <p:nvPr>
            <p:custDataLst>
              <p:tags r:id="rId1"/>
            </p:custDataLst>
          </p:nvPr>
        </p:nvPicPr>
        <p:blipFill>
          <a:blip r:embed="rId2"/>
          <a:stretch>
            <a:fillRect/>
          </a:stretch>
        </p:blipFill>
        <p:spPr>
          <a:xfrm>
            <a:off x="990111" y="1214432"/>
            <a:ext cx="2020855" cy="2158303"/>
          </a:xfrm>
          <a:prstGeom prst="rect">
            <a:avLst/>
          </a:prstGeom>
        </p:spPr>
      </p:pic>
      <p:sp>
        <p:nvSpPr>
          <p:cNvPr id="12" name="Textfeld 11"/>
          <p:cNvSpPr txBox="1"/>
          <p:nvPr/>
        </p:nvSpPr>
        <p:spPr>
          <a:xfrm>
            <a:off x="989896" y="809519"/>
            <a:ext cx="792480" cy="460375"/>
          </a:xfrm>
          <a:prstGeom prst="rect">
            <a:avLst/>
          </a:prstGeom>
          <a:noFill/>
        </p:spPr>
        <p:txBody>
          <a:bodyPr wrap="none" rtlCol="0">
            <a:spAutoFit/>
          </a:bodyPr>
          <a:p>
            <a:r>
              <a:rPr lang="zh-CN" altLang="en-US" sz="2400" b="1" dirty="0">
                <a:solidFill>
                  <a:srgbClr val="002060"/>
                </a:solidFill>
                <a:latin typeface="微软雅黑" panose="020B0503020204020204" pitchFamily="34" charset="-122"/>
                <a:ea typeface="微软雅黑" panose="020B0503020204020204" pitchFamily="34" charset="-122"/>
              </a:rPr>
              <a:t>国际</a:t>
            </a:r>
            <a:endParaRPr lang="zh-CN" altLang="en-US" sz="2400" b="1" dirty="0">
              <a:solidFill>
                <a:srgbClr val="002060"/>
              </a:solidFill>
              <a:latin typeface="微软雅黑" panose="020B0503020204020204" pitchFamily="34" charset="-122"/>
              <a:ea typeface="微软雅黑" panose="020B0503020204020204" pitchFamily="34" charset="-122"/>
            </a:endParaRPr>
          </a:p>
        </p:txBody>
      </p:sp>
      <p:sp>
        <p:nvSpPr>
          <p:cNvPr id="14" name="Textfeld 13"/>
          <p:cNvSpPr txBox="1"/>
          <p:nvPr/>
        </p:nvSpPr>
        <p:spPr>
          <a:xfrm>
            <a:off x="841756" y="3547657"/>
            <a:ext cx="5491480" cy="675640"/>
          </a:xfrm>
          <a:prstGeom prst="rect">
            <a:avLst/>
          </a:prstGeom>
          <a:noFill/>
        </p:spPr>
        <p:txBody>
          <a:bodyPr wrap="none" rtlCol="0">
            <a:spAutoFit/>
          </a:bodyPr>
          <a:p>
            <a:r>
              <a:rPr lang="zh-CN" altLang="en-US" sz="1900" dirty="0">
                <a:latin typeface="微软雅黑" panose="020B0503020204020204" pitchFamily="34" charset="-122"/>
                <a:ea typeface="微软雅黑" panose="020B0503020204020204" pitchFamily="34" charset="-122"/>
              </a:rPr>
              <a:t>傅里叶变换近红外光谱分析已被欧洲用于</a:t>
            </a:r>
            <a:endParaRPr lang="zh-CN" altLang="en-US" sz="1900" dirty="0">
              <a:latin typeface="微软雅黑" panose="020B0503020204020204" pitchFamily="34" charset="-122"/>
              <a:ea typeface="微软雅黑" panose="020B0503020204020204" pitchFamily="34" charset="-122"/>
            </a:endParaRPr>
          </a:p>
          <a:p>
            <a:r>
              <a:rPr lang="zh-CN" altLang="en-US" sz="1900" dirty="0">
                <a:latin typeface="微软雅黑" panose="020B0503020204020204" pitchFamily="34" charset="-122"/>
                <a:ea typeface="微软雅黑" panose="020B0503020204020204" pitchFamily="34" charset="-122"/>
              </a:rPr>
              <a:t>成品油及航空油料品质的快速检测。</a:t>
            </a:r>
            <a:r>
              <a:rPr lang="zh-CN" altLang="en-US" sz="1900" dirty="0">
                <a:solidFill>
                  <a:schemeClr val="accent6">
                    <a:lumMod val="60000"/>
                    <a:lumOff val="40000"/>
                  </a:schemeClr>
                </a:solidFill>
                <a:latin typeface="微软雅黑" panose="020B0503020204020204" pitchFamily="34" charset="-122"/>
                <a:ea typeface="微软雅黑" panose="020B0503020204020204" pitchFamily="34" charset="-122"/>
              </a:rPr>
              <a:t>已见应用案例</a:t>
            </a:r>
            <a:endParaRPr lang="zh-CN" altLang="en-US" sz="1900" dirty="0">
              <a:solidFill>
                <a:schemeClr val="accent6">
                  <a:lumMod val="60000"/>
                  <a:lumOff val="40000"/>
                </a:schemeClr>
              </a:solidFill>
              <a:latin typeface="微软雅黑" panose="020B0503020204020204" pitchFamily="34" charset="-122"/>
              <a:ea typeface="微软雅黑" panose="020B0503020204020204" pitchFamily="34" charset="-122"/>
            </a:endParaRPr>
          </a:p>
        </p:txBody>
      </p:sp>
      <p:pic>
        <p:nvPicPr>
          <p:cNvPr id="1032" name="Picture 8" descr="Fuel Farm Maintenance &amp;amp; Filter Changes - Aviation Express Inc"/>
          <p:cNvPicPr>
            <a:picLocks noChangeAspect="1" noChangeArrowheads="1"/>
          </p:cNvPicPr>
          <p:nvPr>
            <p:custDataLst>
              <p:tags r:id="rId3"/>
            </p:custDataLst>
          </p:nvPr>
        </p:nvPicPr>
        <p:blipFill>
          <a:blip r:embed="rId4">
            <a:extLst>
              <a:ext uri="{28A0092B-C50C-407E-A947-70E740481C1C}">
                <a14:useLocalDpi xmlns:a14="http://schemas.microsoft.com/office/drawing/2010/main" val="0"/>
              </a:ext>
            </a:extLst>
          </a:blip>
          <a:srcRect/>
          <a:stretch>
            <a:fillRect/>
          </a:stretch>
        </p:blipFill>
        <p:spPr bwMode="auto">
          <a:xfrm>
            <a:off x="3129915" y="1224915"/>
            <a:ext cx="2591435" cy="2077720"/>
          </a:xfrm>
          <a:prstGeom prst="rect">
            <a:avLst/>
          </a:prstGeom>
          <a:noFill/>
          <a:extLst>
            <a:ext uri="{909E8E84-426E-40DD-AFC4-6F175D3DCCD1}">
              <a14:hiddenFill xmlns:a14="http://schemas.microsoft.com/office/drawing/2010/main">
                <a:solidFill>
                  <a:srgbClr val="FFFFFF"/>
                </a:solidFill>
              </a14:hiddenFill>
            </a:ext>
          </a:extLst>
        </p:spPr>
      </p:pic>
      <p:sp>
        <p:nvSpPr>
          <p:cNvPr id="5" name="Textfeld 13"/>
          <p:cNvSpPr txBox="1"/>
          <p:nvPr/>
        </p:nvSpPr>
        <p:spPr>
          <a:xfrm>
            <a:off x="1002665" y="4853305"/>
            <a:ext cx="4968240" cy="1420495"/>
          </a:xfrm>
          <a:prstGeom prst="rect">
            <a:avLst/>
          </a:prstGeom>
          <a:noFill/>
        </p:spPr>
        <p:txBody>
          <a:bodyPr wrap="square" rtlCol="0">
            <a:spAutoFit/>
          </a:bodyPr>
          <a:p>
            <a:pPr fontAlgn="auto">
              <a:lnSpc>
                <a:spcPct val="120000"/>
              </a:lnSpc>
            </a:pPr>
            <a:r>
              <a:rPr lang="zh-CN" altLang="en-US" sz="2400" b="1" dirty="0" smtClean="0">
                <a:latin typeface="微软雅黑" panose="020B0503020204020204" pitchFamily="34" charset="-122"/>
                <a:ea typeface="微软雅黑" panose="020B0503020204020204" pitchFamily="34" charset="-122"/>
                <a:cs typeface="微软雅黑" panose="020B0503020204020204" pitchFamily="34" charset="-122"/>
              </a:rPr>
              <a:t>近红外光谱检测存在军民两用用途，国外高端傅里叶近红外光谱设备对我国严格禁售</a:t>
            </a:r>
            <a:endParaRPr lang="zh-CN" altLang="en-US" sz="2400" b="1" dirty="0" smtClean="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04" name="文本框 103"/>
          <p:cNvSpPr txBox="1"/>
          <p:nvPr/>
        </p:nvSpPr>
        <p:spPr>
          <a:xfrm>
            <a:off x="7927975" y="1316355"/>
            <a:ext cx="4328160" cy="1753235"/>
          </a:xfrm>
          <a:prstGeom prst="rect">
            <a:avLst/>
          </a:prstGeom>
          <a:noFill/>
          <a:ln w="9525">
            <a:noFill/>
          </a:ln>
        </p:spPr>
        <p:txBody>
          <a:bodyPr wrap="square">
            <a:spAutoFit/>
          </a:bodyPr>
          <a:p>
            <a:pPr indent="0"/>
            <a:r>
              <a:rPr lang="en-US" altLang="zh-CN" b="0">
                <a:latin typeface="Times New Roman" panose="02020603050405020304" pitchFamily="18" charset="0"/>
                <a:cs typeface="仿宋_GB2312" charset="0"/>
              </a:rPr>
              <a:t>FTIR</a:t>
            </a:r>
            <a:r>
              <a:rPr lang="zh-CN" altLang="en-US" b="0">
                <a:latin typeface="Times New Roman" panose="02020603050405020304" pitchFamily="18" charset="0"/>
                <a:cs typeface="仿宋_GB2312" charset="0"/>
              </a:rPr>
              <a:t>汽柴油检测标准：</a:t>
            </a:r>
            <a:endParaRPr lang="en-US" b="0">
              <a:latin typeface="Times New Roman" panose="02020603050405020304" pitchFamily="18" charset="0"/>
              <a:cs typeface="仿宋_GB2312" charset="0"/>
            </a:endParaRPr>
          </a:p>
          <a:p>
            <a:pPr indent="0"/>
            <a:r>
              <a:rPr lang="en-US" b="0">
                <a:latin typeface="Times New Roman" panose="02020603050405020304" pitchFamily="18" charset="0"/>
                <a:cs typeface="仿宋_GB2312" charset="0"/>
              </a:rPr>
              <a:t>ASTM D5845-21</a:t>
            </a:r>
            <a:r>
              <a:rPr lang="zh-CN" b="0">
                <a:cs typeface="仿宋_GB2312" charset="0"/>
              </a:rPr>
              <a:t>、</a:t>
            </a:r>
            <a:r>
              <a:rPr lang="en-US" b="0">
                <a:latin typeface="Times New Roman" panose="02020603050405020304" pitchFamily="18" charset="0"/>
                <a:cs typeface="仿宋_GB2312" charset="0"/>
              </a:rPr>
              <a:t>ASTM D5986-96</a:t>
            </a:r>
            <a:r>
              <a:rPr lang="zh-CN" b="0">
                <a:cs typeface="仿宋_GB2312" charset="0"/>
              </a:rPr>
              <a:t>、</a:t>
            </a:r>
            <a:r>
              <a:rPr lang="en-US" b="0">
                <a:latin typeface="Times New Roman" panose="02020603050405020304" pitchFamily="18" charset="0"/>
                <a:cs typeface="仿宋_GB2312" charset="0"/>
              </a:rPr>
              <a:t>ASTM D4053-04 </a:t>
            </a:r>
            <a:r>
              <a:rPr lang="zh-CN" b="0">
                <a:cs typeface="仿宋_GB2312" charset="0"/>
              </a:rPr>
              <a:t>和</a:t>
            </a:r>
            <a:r>
              <a:rPr lang="en-US" b="0">
                <a:latin typeface="Times New Roman" panose="02020603050405020304" pitchFamily="18" charset="0"/>
                <a:cs typeface="仿宋_GB2312" charset="0"/>
              </a:rPr>
              <a:t>ASTM D7861-2014 </a:t>
            </a:r>
            <a:endParaRPr lang="en-US" b="0">
              <a:latin typeface="Times New Roman" panose="02020603050405020304" pitchFamily="18" charset="0"/>
              <a:cs typeface="仿宋_GB2312" charset="0"/>
            </a:endParaRPr>
          </a:p>
          <a:p>
            <a:pPr indent="0"/>
            <a:r>
              <a:rPr lang="en-US" b="0">
                <a:latin typeface="Times New Roman" panose="02020603050405020304" pitchFamily="18" charset="0"/>
                <a:cs typeface="仿宋_GB2312" charset="0"/>
              </a:rPr>
              <a:t>FTIR</a:t>
            </a:r>
            <a:r>
              <a:rPr lang="zh-CN" altLang="en-US" b="0">
                <a:latin typeface="Times New Roman" panose="02020603050405020304" pitchFamily="18" charset="0"/>
                <a:cs typeface="仿宋_GB2312" charset="0"/>
              </a:rPr>
              <a:t>航空燃油检测标准：</a:t>
            </a:r>
            <a:endParaRPr lang="zh-CN" altLang="en-US" b="0">
              <a:latin typeface="Times New Roman" panose="02020603050405020304" pitchFamily="18" charset="0"/>
              <a:cs typeface="仿宋_GB2312" charset="0"/>
            </a:endParaRPr>
          </a:p>
          <a:p>
            <a:pPr indent="0"/>
            <a:r>
              <a:rPr lang="en-US" b="0">
                <a:latin typeface="Times New Roman" panose="02020603050405020304" pitchFamily="18" charset="0"/>
                <a:cs typeface="仿宋_GB2312" charset="0"/>
              </a:rPr>
              <a:t>ASTM D8290-20</a:t>
            </a:r>
            <a:r>
              <a:rPr lang="zh-CN" b="0">
                <a:latin typeface="Times New Roman" panose="02020603050405020304" pitchFamily="18" charset="0"/>
                <a:cs typeface="仿宋_GB2312" charset="0"/>
              </a:rPr>
              <a:t>、</a:t>
            </a:r>
            <a:r>
              <a:rPr lang="en-US" b="0">
                <a:latin typeface="Times New Roman" panose="02020603050405020304" pitchFamily="18" charset="0"/>
                <a:cs typeface="仿宋_GB2312" charset="0"/>
              </a:rPr>
              <a:t> ASTM D7797-16a</a:t>
            </a:r>
            <a:r>
              <a:rPr lang="zh-CN" b="0">
                <a:latin typeface="Times New Roman" panose="02020603050405020304" pitchFamily="18" charset="0"/>
                <a:cs typeface="仿宋_GB2312" charset="0"/>
              </a:rPr>
              <a:t>、</a:t>
            </a:r>
            <a:r>
              <a:rPr lang="en-US" b="0">
                <a:latin typeface="Times New Roman" panose="02020603050405020304" pitchFamily="18" charset="0"/>
                <a:cs typeface="仿宋_GB2312" charset="0"/>
              </a:rPr>
              <a:t> ASTM D7797-17</a:t>
            </a:r>
            <a:endParaRPr lang="zh-CN" altLang="en-US"/>
          </a:p>
        </p:txBody>
      </p:sp>
      <p:pic>
        <p:nvPicPr>
          <p:cNvPr id="6" name="Grafik 4"/>
          <p:cNvPicPr>
            <a:picLocks noChangeAspect="1"/>
          </p:cNvPicPr>
          <p:nvPr/>
        </p:nvPicPr>
        <p:blipFill>
          <a:blip r:embed="rId5"/>
          <a:stretch>
            <a:fillRect/>
          </a:stretch>
        </p:blipFill>
        <p:spPr>
          <a:xfrm>
            <a:off x="6021705" y="1133475"/>
            <a:ext cx="1605915" cy="893445"/>
          </a:xfrm>
          <a:prstGeom prst="rect">
            <a:avLst/>
          </a:prstGeom>
        </p:spPr>
      </p:pic>
      <p:pic>
        <p:nvPicPr>
          <p:cNvPr id="1036" name="Picture 12" descr="CANNON and Eralytics"/>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946775" y="2923540"/>
            <a:ext cx="1772285" cy="580390"/>
          </a:xfrm>
          <a:prstGeom prst="rect">
            <a:avLst/>
          </a:prstGeom>
          <a:noFill/>
          <a:extLst>
            <a:ext uri="{909E8E84-426E-40DD-AFC4-6F175D3DCCD1}">
              <a14:hiddenFill xmlns:a14="http://schemas.microsoft.com/office/drawing/2010/main">
                <a:solidFill>
                  <a:srgbClr val="FFFFFF"/>
                </a:solidFill>
              </a14:hiddenFill>
            </a:ext>
          </a:extLst>
        </p:spPr>
      </p:pic>
      <p:pic>
        <p:nvPicPr>
          <p:cNvPr id="7" name="图片 6"/>
          <p:cNvPicPr/>
          <p:nvPr/>
        </p:nvPicPr>
        <p:blipFill>
          <a:blip r:embed="rId7"/>
          <a:stretch>
            <a:fillRect/>
          </a:stretch>
        </p:blipFill>
        <p:spPr>
          <a:xfrm>
            <a:off x="6042660" y="2107565"/>
            <a:ext cx="1507490" cy="810895"/>
          </a:xfrm>
          <a:prstGeom prst="rect">
            <a:avLst/>
          </a:prstGeom>
          <a:noFill/>
          <a:ln w="9525">
            <a:noFill/>
          </a:ln>
        </p:spPr>
      </p:pic>
      <p:sp>
        <p:nvSpPr>
          <p:cNvPr id="9" name="Textfeld 13"/>
          <p:cNvSpPr txBox="1"/>
          <p:nvPr/>
        </p:nvSpPr>
        <p:spPr>
          <a:xfrm>
            <a:off x="5828411" y="3503842"/>
            <a:ext cx="2113280" cy="383540"/>
          </a:xfrm>
          <a:prstGeom prst="rect">
            <a:avLst/>
          </a:prstGeom>
          <a:noFill/>
        </p:spPr>
        <p:txBody>
          <a:bodyPr wrap="none" rtlCol="0">
            <a:spAutoFit/>
          </a:bodyPr>
          <a:p>
            <a:r>
              <a:rPr lang="zh-CN" altLang="en-US" sz="1900" dirty="0">
                <a:latin typeface="微软雅黑" panose="020B0503020204020204" pitchFamily="34" charset="-122"/>
                <a:ea typeface="微软雅黑" panose="020B0503020204020204" pitchFamily="34" charset="-122"/>
              </a:rPr>
              <a:t>国外</a:t>
            </a:r>
            <a:r>
              <a:rPr lang="zh-CN" altLang="en-US" sz="1900" dirty="0">
                <a:solidFill>
                  <a:schemeClr val="accent6">
                    <a:lumMod val="60000"/>
                    <a:lumOff val="40000"/>
                  </a:schemeClr>
                </a:solidFill>
                <a:latin typeface="微软雅黑" panose="020B0503020204020204" pitchFamily="34" charset="-122"/>
                <a:ea typeface="微软雅黑" panose="020B0503020204020204" pitchFamily="34" charset="-122"/>
              </a:rPr>
              <a:t>已有相关厂家</a:t>
            </a:r>
            <a:endParaRPr lang="zh-CN" altLang="en-US" sz="1900" dirty="0">
              <a:solidFill>
                <a:schemeClr val="accent6">
                  <a:lumMod val="60000"/>
                  <a:lumOff val="40000"/>
                </a:schemeClr>
              </a:solidFill>
              <a:latin typeface="微软雅黑" panose="020B0503020204020204" pitchFamily="34" charset="-122"/>
              <a:ea typeface="微软雅黑" panose="020B0503020204020204" pitchFamily="34" charset="-122"/>
            </a:endParaRPr>
          </a:p>
        </p:txBody>
      </p:sp>
      <p:sp>
        <p:nvSpPr>
          <p:cNvPr id="13" name="Textfeld 13"/>
          <p:cNvSpPr txBox="1"/>
          <p:nvPr/>
        </p:nvSpPr>
        <p:spPr>
          <a:xfrm>
            <a:off x="8734171" y="3503842"/>
            <a:ext cx="2354580" cy="383540"/>
          </a:xfrm>
          <a:prstGeom prst="rect">
            <a:avLst/>
          </a:prstGeom>
          <a:noFill/>
        </p:spPr>
        <p:txBody>
          <a:bodyPr wrap="none" rtlCol="0">
            <a:spAutoFit/>
          </a:bodyPr>
          <a:p>
            <a:r>
              <a:rPr lang="zh-CN" altLang="en-US" sz="1900" dirty="0">
                <a:latin typeface="微软雅黑" panose="020B0503020204020204" pitchFamily="34" charset="-122"/>
                <a:ea typeface="微软雅黑" panose="020B0503020204020204" pitchFamily="34" charset="-122"/>
              </a:rPr>
              <a:t>国际上</a:t>
            </a:r>
            <a:r>
              <a:rPr lang="zh-CN" altLang="en-US" sz="1900" dirty="0">
                <a:solidFill>
                  <a:schemeClr val="accent6">
                    <a:lumMod val="60000"/>
                    <a:lumOff val="40000"/>
                  </a:schemeClr>
                </a:solidFill>
                <a:latin typeface="微软雅黑" panose="020B0503020204020204" pitchFamily="34" charset="-122"/>
                <a:ea typeface="微软雅黑" panose="020B0503020204020204" pitchFamily="34" charset="-122"/>
              </a:rPr>
              <a:t>已立相关标准</a:t>
            </a:r>
            <a:endParaRPr lang="zh-CN" altLang="en-US" sz="1900" dirty="0">
              <a:solidFill>
                <a:schemeClr val="accent6">
                  <a:lumMod val="60000"/>
                  <a:lumOff val="40000"/>
                </a:schemeClr>
              </a:solidFill>
              <a:latin typeface="微软雅黑" panose="020B0503020204020204" pitchFamily="34" charset="-122"/>
              <a:ea typeface="微软雅黑" panose="020B0503020204020204" pitchFamily="34" charset="-122"/>
            </a:endParaRPr>
          </a:p>
        </p:txBody>
      </p:sp>
      <p:sp>
        <p:nvSpPr>
          <p:cNvPr id="15" name="Textfeld 11"/>
          <p:cNvSpPr txBox="1"/>
          <p:nvPr/>
        </p:nvSpPr>
        <p:spPr>
          <a:xfrm>
            <a:off x="989896" y="4148984"/>
            <a:ext cx="792480" cy="460375"/>
          </a:xfrm>
          <a:prstGeom prst="rect">
            <a:avLst/>
          </a:prstGeom>
          <a:noFill/>
        </p:spPr>
        <p:txBody>
          <a:bodyPr wrap="none" rtlCol="0">
            <a:spAutoFit/>
          </a:bodyPr>
          <a:p>
            <a:r>
              <a:rPr lang="zh-CN" altLang="en-US" sz="2400" b="1" dirty="0">
                <a:solidFill>
                  <a:srgbClr val="002060"/>
                </a:solidFill>
                <a:latin typeface="微软雅黑" panose="020B0503020204020204" pitchFamily="34" charset="-122"/>
                <a:ea typeface="微软雅黑" panose="020B0503020204020204" pitchFamily="34" charset="-122"/>
              </a:rPr>
              <a:t>国内</a:t>
            </a:r>
            <a:endParaRPr lang="zh-CN" altLang="en-US" sz="2400" b="1" dirty="0">
              <a:solidFill>
                <a:srgbClr val="002060"/>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矩形 16"/>
          <p:cNvSpPr/>
          <p:nvPr/>
        </p:nvSpPr>
        <p:spPr>
          <a:xfrm>
            <a:off x="1021715" y="191770"/>
            <a:ext cx="7025640" cy="583565"/>
          </a:xfrm>
          <a:prstGeom prst="rect">
            <a:avLst/>
          </a:prstGeom>
          <a:noFill/>
          <a:ln w="9525">
            <a:noFill/>
          </a:ln>
        </p:spPr>
        <p:txBody>
          <a:bodyPr wrap="square">
            <a:spAutoFit/>
          </a:bodyPr>
          <a:p>
            <a:r>
              <a:rPr lang="zh-CN" altLang="en-US" sz="3200" b="1" dirty="0">
                <a:latin typeface="微软雅黑" panose="020B0503020204020204" pitchFamily="34" charset="-122"/>
                <a:ea typeface="微软雅黑" panose="020B0503020204020204" pitchFamily="34" charset="-122"/>
              </a:rPr>
              <a:t>油企迫切希望建立快检能力</a:t>
            </a:r>
            <a:endParaRPr lang="zh-CN" altLang="en-US" sz="3200" b="1" dirty="0">
              <a:latin typeface="微软雅黑" panose="020B0503020204020204" pitchFamily="34" charset="-122"/>
              <a:ea typeface="微软雅黑" panose="020B0503020204020204" pitchFamily="34" charset="-122"/>
            </a:endParaRPr>
          </a:p>
        </p:txBody>
      </p:sp>
      <p:sp>
        <p:nvSpPr>
          <p:cNvPr id="2" name="文本框 1"/>
          <p:cNvSpPr txBox="1"/>
          <p:nvPr/>
        </p:nvSpPr>
        <p:spPr>
          <a:xfrm>
            <a:off x="506730" y="562610"/>
            <a:ext cx="11206480" cy="953135"/>
          </a:xfrm>
          <a:prstGeom prst="rect">
            <a:avLst/>
          </a:prstGeom>
          <a:noFill/>
          <a:ln>
            <a:noFill/>
          </a:ln>
        </p:spPr>
        <p:txBody>
          <a:bodyPr wrap="none">
            <a:spAutoFit/>
          </a:bodyPr>
          <a:p>
            <a:pPr algn="l" eaLnBrk="1" hangingPunct="1">
              <a:lnSpc>
                <a:spcPct val="200000"/>
              </a:lnSpc>
            </a:pPr>
            <a:r>
              <a:rPr lang="zh-CN" altLang="en-US" sz="2800" b="1" dirty="0" smtClean="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国内油企迫切希望</a:t>
            </a:r>
            <a:r>
              <a:rPr lang="zh-CN" altLang="en-US" sz="2800" b="1" dirty="0" smtClean="0">
                <a:latin typeface="微软雅黑" panose="020B0503020204020204" pitchFamily="34" charset="-122"/>
                <a:ea typeface="微软雅黑" panose="020B0503020204020204" pitchFamily="34" charset="-122"/>
                <a:cs typeface="Times New Roman" panose="02020603050405020304" pitchFamily="18" charset="0"/>
                <a:sym typeface="+mn-ea"/>
              </a:rPr>
              <a:t>打击</a:t>
            </a:r>
            <a:r>
              <a:rPr lang="en-US" altLang="zh-CN" sz="2800" b="1" dirty="0" smtClean="0">
                <a:latin typeface="微软雅黑" panose="020B0503020204020204" pitchFamily="34" charset="-122"/>
                <a:ea typeface="微软雅黑" panose="020B0503020204020204" pitchFamily="34" charset="-122"/>
                <a:cs typeface="Times New Roman" panose="02020603050405020304" pitchFamily="18" charset="0"/>
                <a:sym typeface="+mn-ea"/>
              </a:rPr>
              <a:t>“</a:t>
            </a:r>
            <a:r>
              <a:rPr lang="zh-CN" altLang="en-US" sz="2800" b="1" dirty="0" smtClean="0">
                <a:latin typeface="微软雅黑" panose="020B0503020204020204" pitchFamily="34" charset="-122"/>
                <a:ea typeface="微软雅黑" panose="020B0503020204020204" pitchFamily="34" charset="-122"/>
                <a:cs typeface="Times New Roman" panose="02020603050405020304" pitchFamily="18" charset="0"/>
                <a:sym typeface="+mn-ea"/>
              </a:rPr>
              <a:t>李鬼</a:t>
            </a:r>
            <a:r>
              <a:rPr lang="en-US" altLang="zh-CN" sz="2800" b="1" dirty="0" smtClean="0">
                <a:latin typeface="微软雅黑" panose="020B0503020204020204" pitchFamily="34" charset="-122"/>
                <a:ea typeface="微软雅黑" panose="020B0503020204020204" pitchFamily="34" charset="-122"/>
                <a:cs typeface="Times New Roman" panose="02020603050405020304" pitchFamily="18" charset="0"/>
                <a:sym typeface="+mn-ea"/>
              </a:rPr>
              <a:t>”</a:t>
            </a:r>
            <a:r>
              <a:rPr lang="zh-CN" altLang="en-US" sz="2800" b="1" dirty="0" smtClean="0">
                <a:latin typeface="微软雅黑" panose="020B0503020204020204" pitchFamily="34" charset="-122"/>
                <a:ea typeface="微软雅黑" panose="020B0503020204020204" pitchFamily="34" charset="-122"/>
                <a:cs typeface="Times New Roman" panose="02020603050405020304" pitchFamily="18" charset="0"/>
                <a:sym typeface="+mn-ea"/>
              </a:rPr>
              <a:t>，</a:t>
            </a:r>
            <a:r>
              <a:rPr lang="zh-CN" altLang="en-US" sz="2800" b="1" dirty="0" smtClean="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禁绝加油站掺杂掺假，维护品牌名誉</a:t>
            </a:r>
            <a:endParaRPr lang="zh-CN" altLang="en-US" sz="2800" b="1" dirty="0" smtClean="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7" name="矩形: 圆角 3"/>
          <p:cNvSpPr/>
          <p:nvPr/>
        </p:nvSpPr>
        <p:spPr>
          <a:xfrm>
            <a:off x="1196340" y="1515745"/>
            <a:ext cx="9423400" cy="998220"/>
          </a:xfrm>
          <a:prstGeom prst="roundRect">
            <a:avLst/>
          </a:prstGeom>
          <a:solidFill>
            <a:srgbClr val="B9E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2400" b="1" dirty="0">
              <a:solidFill>
                <a:schemeClr val="tx1"/>
              </a:solidFill>
              <a:latin typeface="微软雅黑" panose="020B0503020204020204" pitchFamily="34" charset="-122"/>
              <a:ea typeface="微软雅黑" panose="020B0503020204020204" pitchFamily="34" charset="-122"/>
            </a:endParaRPr>
          </a:p>
        </p:txBody>
      </p:sp>
      <p:sp>
        <p:nvSpPr>
          <p:cNvPr id="24" name="文本框 3"/>
          <p:cNvSpPr txBox="1"/>
          <p:nvPr/>
        </p:nvSpPr>
        <p:spPr bwMode="auto">
          <a:xfrm>
            <a:off x="1331595" y="1536700"/>
            <a:ext cx="9210040" cy="977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rtlCol="0">
            <a:spAutoFit/>
          </a:bodyPr>
          <a:p>
            <a:pPr fontAlgn="auto">
              <a:lnSpc>
                <a:spcPct val="120000"/>
              </a:lnSpc>
            </a:pPr>
            <a:r>
              <a:rPr lang="zh-CN" altLang="en-US" sz="2400" b="1"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中国中化集团</a:t>
            </a: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寻求与计量院继续合作，开发国内傅里叶近红外光谱油品快检设备、标物和软件。</a:t>
            </a:r>
            <a:endParaRPr lang="zh-CN" altLang="en-US" sz="24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6" name="文本框 5"/>
          <p:cNvSpPr txBox="1"/>
          <p:nvPr/>
        </p:nvSpPr>
        <p:spPr>
          <a:xfrm>
            <a:off x="1196340" y="2644775"/>
            <a:ext cx="9345295" cy="1308735"/>
          </a:xfrm>
          <a:prstGeom prst="rect">
            <a:avLst/>
          </a:prstGeom>
          <a:noFill/>
          <a:ln>
            <a:noFill/>
          </a:ln>
        </p:spPr>
        <p:txBody>
          <a:bodyPr wrap="square">
            <a:spAutoFit/>
          </a:bodyPr>
          <a:p>
            <a:pPr algn="l" fontAlgn="auto">
              <a:lnSpc>
                <a:spcPct val="120000"/>
              </a:lnSpc>
            </a:pPr>
            <a:r>
              <a:rPr lang="zh-CN" altLang="en-US" sz="2200" b="1" dirty="0" smtClean="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初次合作</a:t>
            </a:r>
            <a:r>
              <a:rPr lang="en-US" altLang="zh-CN" sz="2200" b="1" dirty="0" smtClean="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2200" b="1" dirty="0" smtClean="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：油品近红外光谱定量分析模型算法软件</a:t>
            </a:r>
            <a:endParaRPr lang="zh-CN" altLang="en-US" sz="2200" b="1" dirty="0" smtClean="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a:p>
            <a:pPr algn="l" fontAlgn="auto">
              <a:lnSpc>
                <a:spcPct val="120000"/>
              </a:lnSpc>
            </a:pPr>
            <a:r>
              <a:rPr lang="zh-CN" altLang="en-US" sz="2200" b="1" dirty="0" smtClean="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投入与成果：双方各投入</a:t>
            </a:r>
            <a:r>
              <a:rPr lang="en-US" altLang="zh-CN" sz="2200" b="1" dirty="0" smtClean="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50.00</a:t>
            </a:r>
            <a:r>
              <a:rPr lang="zh-CN" altLang="en-US" sz="2200" b="1" dirty="0" smtClean="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万元，</a:t>
            </a:r>
            <a:r>
              <a:rPr lang="en-US" altLang="zh-CN" sz="2200" b="1" dirty="0" smtClean="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2021</a:t>
            </a:r>
            <a:r>
              <a:rPr lang="zh-CN" altLang="en-US" sz="2200" b="1" dirty="0" smtClean="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年销售额</a:t>
            </a:r>
            <a:r>
              <a:rPr lang="en-US" altLang="zh-CN" sz="2200" b="1" dirty="0" smtClean="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767.00</a:t>
            </a:r>
            <a:r>
              <a:rPr lang="zh-CN" altLang="en-US" sz="2200" b="1" dirty="0" smtClean="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万元；计量院</a:t>
            </a:r>
            <a:r>
              <a:rPr lang="en-US" altLang="zh-CN" sz="2200" b="1" dirty="0" smtClean="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  </a:t>
            </a:r>
            <a:endParaRPr lang="en-US" altLang="zh-CN" sz="2200" b="1" dirty="0" smtClean="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a:p>
            <a:pPr algn="l" fontAlgn="auto">
              <a:lnSpc>
                <a:spcPct val="120000"/>
              </a:lnSpc>
            </a:pPr>
            <a:r>
              <a:rPr lang="en-US" altLang="zh-CN" sz="2200" b="1" dirty="0" smtClean="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2200" b="1" dirty="0" smtClean="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收益</a:t>
            </a:r>
            <a:r>
              <a:rPr lang="en-US" altLang="zh-CN" sz="2200" b="1" dirty="0" smtClean="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200.00</a:t>
            </a:r>
            <a:r>
              <a:rPr lang="zh-CN" altLang="en-US" sz="2200" b="1" dirty="0" smtClean="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万元。双方合作顺利。</a:t>
            </a:r>
            <a:endParaRPr lang="zh-CN" altLang="en-US" sz="2200" b="1" dirty="0" smtClean="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7" name="文本框 6"/>
          <p:cNvSpPr txBox="1"/>
          <p:nvPr/>
        </p:nvSpPr>
        <p:spPr>
          <a:xfrm>
            <a:off x="1216660" y="4004310"/>
            <a:ext cx="7417435" cy="1308735"/>
          </a:xfrm>
          <a:prstGeom prst="rect">
            <a:avLst/>
          </a:prstGeom>
          <a:noFill/>
          <a:ln>
            <a:noFill/>
          </a:ln>
        </p:spPr>
        <p:txBody>
          <a:bodyPr wrap="none">
            <a:spAutoFit/>
          </a:bodyPr>
          <a:p>
            <a:pPr algn="l" fontAlgn="auto">
              <a:lnSpc>
                <a:spcPct val="120000"/>
              </a:lnSpc>
            </a:pPr>
            <a:r>
              <a:rPr lang="zh-CN" altLang="en-US" sz="2200" b="1" dirty="0" smtClean="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深入合作</a:t>
            </a:r>
            <a:r>
              <a:rPr lang="en-US" altLang="zh-CN" sz="2200" b="1" dirty="0" smtClean="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2200" b="1" dirty="0" smtClean="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：提升硬件性能，研制校准标物，研发新型算法</a:t>
            </a:r>
            <a:endParaRPr lang="zh-CN" altLang="en-US" sz="2200" b="1" dirty="0" smtClean="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a:p>
            <a:pPr algn="l" fontAlgn="auto">
              <a:lnSpc>
                <a:spcPct val="120000"/>
              </a:lnSpc>
            </a:pPr>
            <a:r>
              <a:rPr lang="zh-CN" altLang="en-US" sz="2200" b="1" dirty="0" smtClean="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预期投入</a:t>
            </a:r>
            <a:r>
              <a:rPr lang="en-US" altLang="zh-CN" sz="2200" b="1" dirty="0" smtClean="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2200" b="1" dirty="0" smtClean="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：计量院投入</a:t>
            </a:r>
            <a:r>
              <a:rPr lang="en-US" altLang="zh-CN" sz="2200" b="1" dirty="0" smtClean="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96.00</a:t>
            </a:r>
            <a:r>
              <a:rPr lang="zh-CN" altLang="en-US" sz="2200" b="1" dirty="0" smtClean="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万元。</a:t>
            </a:r>
            <a:endParaRPr lang="zh-CN" altLang="en-US" sz="2200" b="1" dirty="0" smtClean="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a:p>
            <a:pPr algn="l" fontAlgn="auto">
              <a:lnSpc>
                <a:spcPct val="120000"/>
              </a:lnSpc>
            </a:pPr>
            <a:r>
              <a:rPr lang="zh-CN" altLang="en-US" sz="2200" b="1" dirty="0" smtClean="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预期成果</a:t>
            </a:r>
            <a:r>
              <a:rPr lang="en-US" altLang="zh-CN" sz="2200" b="1" dirty="0" smtClean="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2200" b="1" dirty="0" smtClean="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：计量院收益占比由</a:t>
            </a:r>
            <a:r>
              <a:rPr lang="en-US" altLang="zh-CN" sz="2200" b="1" dirty="0" smtClean="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26%</a:t>
            </a:r>
            <a:r>
              <a:rPr lang="zh-CN" altLang="en-US" sz="2200" b="1" dirty="0" smtClean="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上升至（</a:t>
            </a:r>
            <a:r>
              <a:rPr lang="en-US" altLang="zh-CN" sz="2200" b="1" dirty="0" smtClean="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40~50)%</a:t>
            </a:r>
            <a:endParaRPr lang="zh-CN" altLang="en-US" sz="2200" b="1" dirty="0" smtClean="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7" name="矩形 1"/>
          <p:cNvSpPr/>
          <p:nvPr/>
        </p:nvSpPr>
        <p:spPr>
          <a:xfrm>
            <a:off x="0" y="5702935"/>
            <a:ext cx="12192000" cy="954405"/>
          </a:xfrm>
          <a:prstGeom prst="rect">
            <a:avLst/>
          </a:prstGeom>
          <a:solidFill>
            <a:srgbClr val="0070C0"/>
          </a:solidFill>
          <a:ln>
            <a:noFill/>
          </a:ln>
        </p:spPr>
        <p:style>
          <a:lnRef idx="2">
            <a:schemeClr val="dk1"/>
          </a:lnRef>
          <a:fillRef idx="1">
            <a:schemeClr val="lt1"/>
          </a:fillRef>
          <a:effectRef idx="0">
            <a:schemeClr val="dk1"/>
          </a:effectRef>
          <a:fontRef idx="minor">
            <a:schemeClr val="dk1"/>
          </a:fontRef>
        </p:style>
        <p:txBody>
          <a:bodyPr rtlCol="0" anchor="ctr"/>
          <a:p>
            <a:pPr algn="ctr"/>
            <a:r>
              <a:rPr lang="zh-CN" altLang="en-US" sz="28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不断更新产品，</a:t>
            </a:r>
            <a:r>
              <a:rPr lang="zh-CN" altLang="en-US" sz="3200" b="1" dirty="0">
                <a:solidFill>
                  <a:srgbClr val="FFFF00"/>
                </a:solidFill>
                <a:latin typeface="微软雅黑" panose="020B0503020204020204" pitchFamily="34" charset="-122"/>
                <a:ea typeface="微软雅黑" panose="020B0503020204020204" pitchFamily="34" charset="-122"/>
                <a:cs typeface="Times New Roman" panose="02020603050405020304" pitchFamily="18" charset="0"/>
              </a:rPr>
              <a:t>实现技术创新</a:t>
            </a:r>
            <a:r>
              <a:rPr lang="zh-CN" altLang="en-US" sz="28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3200" b="1" dirty="0">
                <a:solidFill>
                  <a:srgbClr val="FFFF00"/>
                </a:solidFill>
                <a:latin typeface="微软雅黑" panose="020B0503020204020204" pitchFamily="34" charset="-122"/>
                <a:ea typeface="微软雅黑" panose="020B0503020204020204" pitchFamily="34" charset="-122"/>
                <a:cs typeface="Times New Roman" panose="02020603050405020304" pitchFamily="18" charset="0"/>
              </a:rPr>
              <a:t>继续合作共赢</a:t>
            </a:r>
            <a:endParaRPr lang="zh-CN" altLang="en-US" sz="3200" b="1" dirty="0">
              <a:solidFill>
                <a:srgbClr val="FFFF00"/>
              </a:solidFill>
              <a:latin typeface="微软雅黑" panose="020B0503020204020204" pitchFamily="34" charset="-122"/>
              <a:ea typeface="微软雅黑" panose="020B0503020204020204" pitchFamily="34" charset="-122"/>
              <a:cs typeface="Times New Roman" panose="02020603050405020304" pitchFamily="18"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矩形 16"/>
          <p:cNvSpPr/>
          <p:nvPr/>
        </p:nvSpPr>
        <p:spPr>
          <a:xfrm>
            <a:off x="1021715" y="182880"/>
            <a:ext cx="7726045" cy="583565"/>
          </a:xfrm>
          <a:prstGeom prst="rect">
            <a:avLst/>
          </a:prstGeom>
          <a:noFill/>
          <a:ln w="9525">
            <a:noFill/>
          </a:ln>
        </p:spPr>
        <p:txBody>
          <a:bodyPr wrap="square">
            <a:spAutoFit/>
          </a:bodyPr>
          <a:p>
            <a:r>
              <a:rPr lang="zh-CN" altLang="en-US" sz="3200" b="1" dirty="0">
                <a:latin typeface="微软雅黑" panose="020B0503020204020204" pitchFamily="34" charset="-122"/>
                <a:ea typeface="微软雅黑" panose="020B0503020204020204" pitchFamily="34" charset="-122"/>
              </a:rPr>
              <a:t>国家需要打破国外禁运，实现自主创新</a:t>
            </a:r>
            <a:endParaRPr lang="zh-CN" altLang="en-US" sz="3200" b="1" dirty="0">
              <a:latin typeface="微软雅黑" panose="020B0503020204020204" pitchFamily="34" charset="-122"/>
              <a:ea typeface="微软雅黑" panose="020B0503020204020204" pitchFamily="34" charset="-122"/>
            </a:endParaRPr>
          </a:p>
        </p:txBody>
      </p:sp>
      <p:sp>
        <p:nvSpPr>
          <p:cNvPr id="2" name="文本框 1"/>
          <p:cNvSpPr txBox="1"/>
          <p:nvPr/>
        </p:nvSpPr>
        <p:spPr>
          <a:xfrm>
            <a:off x="1654175" y="951865"/>
            <a:ext cx="8883650" cy="1308735"/>
          </a:xfrm>
          <a:prstGeom prst="rect">
            <a:avLst/>
          </a:prstGeom>
          <a:noFill/>
          <a:ln>
            <a:noFill/>
          </a:ln>
        </p:spPr>
        <p:txBody>
          <a:bodyPr wrap="square">
            <a:spAutoFit/>
          </a:bodyPr>
          <a:p>
            <a:pPr algn="l" fontAlgn="auto">
              <a:lnSpc>
                <a:spcPct val="120000"/>
              </a:lnSpc>
            </a:pPr>
            <a:r>
              <a:rPr lang="zh-CN" altLang="en-US" sz="2200" b="1" dirty="0" smtClean="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海军和空军受国外禁运，要求采购100套以上近红外傅里叶快检装置检测航空油料计划。</a:t>
            </a:r>
            <a:endParaRPr lang="zh-CN" altLang="en-US" sz="2200" b="1" dirty="0" smtClean="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a:p>
            <a:pPr algn="l" fontAlgn="auto">
              <a:lnSpc>
                <a:spcPct val="120000"/>
              </a:lnSpc>
            </a:pPr>
            <a:r>
              <a:rPr lang="zh-CN" altLang="en-US" sz="2200" b="1" dirty="0" smtClean="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相关单位</a:t>
            </a:r>
            <a:r>
              <a:rPr lang="en-US" altLang="zh-CN" sz="2200" b="1" dirty="0" smtClean="0">
                <a:solidFill>
                  <a:schemeClr val="tx1"/>
                </a:solidFill>
                <a:highlight>
                  <a:srgbClr val="FFFF00"/>
                </a:highlight>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200" b="1" dirty="0" smtClean="0">
                <a:solidFill>
                  <a:schemeClr val="tx1"/>
                </a:solidFill>
                <a:highlight>
                  <a:srgbClr val="FFFF00"/>
                </a:highlight>
                <a:latin typeface="微软雅黑" panose="020B0503020204020204" pitchFamily="34" charset="-122"/>
                <a:ea typeface="微软雅黑" panose="020B0503020204020204" pitchFamily="34" charset="-122"/>
                <a:cs typeface="Times New Roman" panose="02020603050405020304" pitchFamily="18" charset="0"/>
              </a:rPr>
              <a:t>华夏科创</a:t>
            </a:r>
            <a:r>
              <a:rPr lang="en-US" altLang="zh-CN" sz="2200" b="1" dirty="0" smtClean="0">
                <a:solidFill>
                  <a:schemeClr val="tx1"/>
                </a:solidFill>
                <a:highlight>
                  <a:srgbClr val="FFFF00"/>
                </a:highlight>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200" b="1" dirty="0" smtClean="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寻求与中国计量院开展联合研发。</a:t>
            </a:r>
            <a:endParaRPr lang="zh-CN" altLang="en-US" sz="1800" b="0" dirty="0" smtClean="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5" name="文本框 4"/>
          <p:cNvSpPr txBox="1"/>
          <p:nvPr/>
        </p:nvSpPr>
        <p:spPr>
          <a:xfrm>
            <a:off x="1741170" y="2374900"/>
            <a:ext cx="8883650" cy="902970"/>
          </a:xfrm>
          <a:prstGeom prst="rect">
            <a:avLst/>
          </a:prstGeom>
          <a:noFill/>
          <a:ln>
            <a:noFill/>
          </a:ln>
        </p:spPr>
        <p:txBody>
          <a:bodyPr wrap="square">
            <a:spAutoFit/>
          </a:bodyPr>
          <a:p>
            <a:pPr algn="l" fontAlgn="auto">
              <a:lnSpc>
                <a:spcPct val="120000"/>
              </a:lnSpc>
            </a:pPr>
            <a:r>
              <a:rPr lang="zh-CN" altLang="en-US" sz="2200" b="1" dirty="0" smtClean="0">
                <a:solidFill>
                  <a:schemeClr val="tx1"/>
                </a:solidFill>
                <a:latin typeface="微软雅黑" panose="020B0503020204020204" pitchFamily="34" charset="-122"/>
                <a:ea typeface="微软雅黑" panose="020B0503020204020204" pitchFamily="34" charset="-122"/>
                <a:cs typeface="Times New Roman" panose="02020603050405020304" pitchFamily="18" charset="0"/>
              </a:rPr>
              <a:t>傅里叶变换近红外光谱快检技术与申请中的智慧计量相结合，逐步建立覆盖全国的远程油品质量监控体系，实现远程计量和溯源。</a:t>
            </a:r>
            <a:endParaRPr lang="zh-CN" altLang="en-US" sz="1800" b="0" dirty="0" smtClean="0">
              <a:solidFill>
                <a:schemeClr val="tx1"/>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3" name="图片 2" descr="第一页（方案新）522"/>
          <p:cNvPicPr>
            <a:picLocks noChangeAspect="1"/>
          </p:cNvPicPr>
          <p:nvPr/>
        </p:nvPicPr>
        <p:blipFill>
          <a:blip r:embed="rId1"/>
          <a:stretch>
            <a:fillRect/>
          </a:stretch>
        </p:blipFill>
        <p:spPr>
          <a:xfrm>
            <a:off x="6224270" y="3211830"/>
            <a:ext cx="5967730" cy="3390265"/>
          </a:xfrm>
          <a:prstGeom prst="rect">
            <a:avLst/>
          </a:prstGeom>
        </p:spPr>
      </p:pic>
      <p:pic>
        <p:nvPicPr>
          <p:cNvPr id="19" name="Grafik 1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55015" y="3379470"/>
            <a:ext cx="3747135" cy="322326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矩形 16"/>
          <p:cNvSpPr/>
          <p:nvPr/>
        </p:nvSpPr>
        <p:spPr>
          <a:xfrm>
            <a:off x="1021715" y="201930"/>
            <a:ext cx="7025640" cy="583565"/>
          </a:xfrm>
          <a:prstGeom prst="rect">
            <a:avLst/>
          </a:prstGeom>
          <a:noFill/>
          <a:ln w="9525">
            <a:noFill/>
          </a:ln>
        </p:spPr>
        <p:txBody>
          <a:bodyPr wrap="square">
            <a:spAutoFit/>
          </a:bodyPr>
          <a:p>
            <a:r>
              <a:rPr lang="zh-CN" altLang="en-US" sz="3200" b="1" dirty="0">
                <a:latin typeface="微软雅黑" panose="020B0503020204020204" pitchFamily="34" charset="-122"/>
                <a:ea typeface="微软雅黑" panose="020B0503020204020204" pitchFamily="34" charset="-122"/>
              </a:rPr>
              <a:t>能力提升效果</a:t>
            </a:r>
            <a:endParaRPr lang="zh-CN" altLang="en-US" sz="3200" b="1" dirty="0">
              <a:latin typeface="微软雅黑" panose="020B0503020204020204" pitchFamily="34" charset="-122"/>
              <a:ea typeface="微软雅黑" panose="020B0503020204020204" pitchFamily="34" charset="-122"/>
            </a:endParaRPr>
          </a:p>
        </p:txBody>
      </p:sp>
      <p:sp>
        <p:nvSpPr>
          <p:cNvPr id="2" name="文本框 1"/>
          <p:cNvSpPr txBox="1"/>
          <p:nvPr/>
        </p:nvSpPr>
        <p:spPr>
          <a:xfrm>
            <a:off x="1978660" y="1159510"/>
            <a:ext cx="4101465" cy="829945"/>
          </a:xfrm>
          <a:prstGeom prst="rect">
            <a:avLst/>
          </a:prstGeom>
          <a:noFill/>
          <a:ln>
            <a:noFill/>
          </a:ln>
        </p:spPr>
        <p:txBody>
          <a:bodyPr wrap="square">
            <a:spAutoFit/>
          </a:bodyPr>
          <a:p>
            <a:pPr eaLnBrk="1" hangingPunct="1">
              <a:lnSpc>
                <a:spcPct val="200000"/>
              </a:lnSpc>
            </a:pPr>
            <a:r>
              <a:rPr lang="zh-CN" altLang="en-US" sz="2400" b="0" dirty="0" smtClean="0">
                <a:solidFill>
                  <a:schemeClr val="tx1"/>
                </a:solidFill>
                <a:latin typeface="微软雅黑" panose="020B0503020204020204" pitchFamily="34" charset="-122"/>
                <a:cs typeface="Times New Roman" panose="02020603050405020304" pitchFamily="18" charset="0"/>
              </a:rPr>
              <a:t>设备本身性能的能力提升</a:t>
            </a:r>
            <a:endParaRPr lang="zh-CN" altLang="en-US" sz="2400" b="0" dirty="0" smtClean="0">
              <a:solidFill>
                <a:schemeClr val="tx1"/>
              </a:solidFill>
              <a:latin typeface="微软雅黑" panose="020B0503020204020204" pitchFamily="34" charset="-122"/>
              <a:cs typeface="Times New Roman" panose="02020603050405020304" pitchFamily="18" charset="0"/>
            </a:endParaRPr>
          </a:p>
        </p:txBody>
      </p:sp>
      <p:sp>
        <p:nvSpPr>
          <p:cNvPr id="3" name="文本框 2"/>
          <p:cNvSpPr txBox="1"/>
          <p:nvPr/>
        </p:nvSpPr>
        <p:spPr>
          <a:xfrm>
            <a:off x="1978660" y="2082800"/>
            <a:ext cx="4101465" cy="829945"/>
          </a:xfrm>
          <a:prstGeom prst="rect">
            <a:avLst/>
          </a:prstGeom>
          <a:noFill/>
          <a:ln>
            <a:noFill/>
          </a:ln>
        </p:spPr>
        <p:txBody>
          <a:bodyPr wrap="square">
            <a:spAutoFit/>
          </a:bodyPr>
          <a:p>
            <a:pPr eaLnBrk="1" hangingPunct="1">
              <a:lnSpc>
                <a:spcPct val="200000"/>
              </a:lnSpc>
            </a:pPr>
            <a:r>
              <a:rPr lang="zh-CN" altLang="en-US" sz="2400" b="0" dirty="0" smtClean="0">
                <a:solidFill>
                  <a:schemeClr val="tx1"/>
                </a:solidFill>
                <a:latin typeface="微软雅黑" panose="020B0503020204020204" pitchFamily="34" charset="-122"/>
                <a:cs typeface="Times New Roman" panose="02020603050405020304" pitchFamily="18" charset="0"/>
              </a:rPr>
              <a:t>设备校准的标准物质</a:t>
            </a:r>
            <a:endParaRPr lang="zh-CN" altLang="en-US" sz="2400" b="0" dirty="0" smtClean="0">
              <a:solidFill>
                <a:schemeClr val="tx1"/>
              </a:solidFill>
              <a:latin typeface="微软雅黑" panose="020B0503020204020204" pitchFamily="34" charset="-122"/>
              <a:cs typeface="Times New Roman" panose="02020603050405020304" pitchFamily="18" charset="0"/>
            </a:endParaRPr>
          </a:p>
        </p:txBody>
      </p:sp>
      <p:sp>
        <p:nvSpPr>
          <p:cNvPr id="5" name="文本框 4"/>
          <p:cNvSpPr txBox="1"/>
          <p:nvPr/>
        </p:nvSpPr>
        <p:spPr>
          <a:xfrm>
            <a:off x="1978660" y="3014345"/>
            <a:ext cx="4101465" cy="829945"/>
          </a:xfrm>
          <a:prstGeom prst="rect">
            <a:avLst/>
          </a:prstGeom>
          <a:noFill/>
          <a:ln>
            <a:noFill/>
          </a:ln>
        </p:spPr>
        <p:txBody>
          <a:bodyPr wrap="square">
            <a:spAutoFit/>
          </a:bodyPr>
          <a:p>
            <a:pPr eaLnBrk="1" hangingPunct="1">
              <a:lnSpc>
                <a:spcPct val="200000"/>
              </a:lnSpc>
            </a:pPr>
            <a:r>
              <a:rPr lang="zh-CN" altLang="en-US" sz="2400" b="0" dirty="0" smtClean="0">
                <a:solidFill>
                  <a:schemeClr val="tx1"/>
                </a:solidFill>
                <a:latin typeface="微软雅黑" panose="020B0503020204020204" pitchFamily="34" charset="-122"/>
                <a:cs typeface="Times New Roman" panose="02020603050405020304" pitchFamily="18" charset="0"/>
              </a:rPr>
              <a:t>模型上下边界问题</a:t>
            </a:r>
            <a:endParaRPr lang="zh-CN" altLang="en-US" sz="2400" b="0" dirty="0" smtClean="0">
              <a:solidFill>
                <a:schemeClr val="tx1"/>
              </a:solidFill>
              <a:latin typeface="微软雅黑" panose="020B0503020204020204" pitchFamily="34" charset="-122"/>
              <a:cs typeface="Times New Roman" panose="02020603050405020304" pitchFamily="18"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6"/>
          <p:cNvSpPr/>
          <p:nvPr/>
        </p:nvSpPr>
        <p:spPr>
          <a:xfrm>
            <a:off x="1010440" y="109872"/>
            <a:ext cx="7901654" cy="584775"/>
          </a:xfrm>
          <a:prstGeom prst="rect">
            <a:avLst/>
          </a:prstGeom>
          <a:noFill/>
          <a:ln w="9525">
            <a:noFill/>
          </a:ln>
        </p:spPr>
        <p:txBody>
          <a:bodyPr wrap="square">
            <a:spAutoFit/>
          </a:bodyPr>
          <a:lstStyle/>
          <a:p>
            <a:r>
              <a:rPr lang="zh-CN" altLang="en-US" sz="3200" b="1" dirty="0">
                <a:latin typeface="微软雅黑" panose="020B0503020204020204" pitchFamily="34" charset="-122"/>
                <a:ea typeface="微软雅黑" panose="020B0503020204020204" pitchFamily="34" charset="-122"/>
              </a:rPr>
              <a:t>国内集成电路量值依赖国外</a:t>
            </a:r>
            <a:endParaRPr lang="zh-CN" altLang="en-US" sz="3200" b="1" dirty="0">
              <a:latin typeface="微软雅黑" panose="020B0503020204020204" pitchFamily="34" charset="-122"/>
              <a:ea typeface="微软雅黑" panose="020B0503020204020204" pitchFamily="34" charset="-122"/>
            </a:endParaRPr>
          </a:p>
        </p:txBody>
      </p:sp>
      <p:sp>
        <p:nvSpPr>
          <p:cNvPr id="6" name="矩形 1"/>
          <p:cNvSpPr/>
          <p:nvPr/>
        </p:nvSpPr>
        <p:spPr>
          <a:xfrm>
            <a:off x="0" y="6094192"/>
            <a:ext cx="12192000" cy="753648"/>
          </a:xfrm>
          <a:prstGeom prst="rect">
            <a:avLst/>
          </a:prstGeom>
          <a:solidFill>
            <a:srgbClr val="0070C0"/>
          </a:solid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28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华力集成电路公司关键尺寸仍然</a:t>
            </a:r>
            <a:r>
              <a:rPr lang="zh-CN" altLang="en-US" sz="3200" b="1" dirty="0">
                <a:solidFill>
                  <a:srgbClr val="FFFF00"/>
                </a:solidFill>
                <a:latin typeface="微软雅黑" panose="020B0503020204020204" pitchFamily="34" charset="-122"/>
                <a:ea typeface="微软雅黑" panose="020B0503020204020204" pitchFamily="34" charset="-122"/>
                <a:cs typeface="Times New Roman" panose="02020603050405020304" pitchFamily="18" charset="0"/>
              </a:rPr>
              <a:t>溯源到国外</a:t>
            </a:r>
            <a:endParaRPr lang="zh-CN" altLang="en-US" sz="3200" b="1" dirty="0">
              <a:solidFill>
                <a:srgbClr val="FFFF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3" name="文本框 3"/>
          <p:cNvSpPr txBox="1"/>
          <p:nvPr/>
        </p:nvSpPr>
        <p:spPr bwMode="auto">
          <a:xfrm>
            <a:off x="801822" y="1054204"/>
            <a:ext cx="5508902" cy="18737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rtlCol="0">
            <a:spAutoFit/>
          </a:bodyPr>
          <a:lstStyle/>
          <a:p>
            <a:pPr algn="just" eaLnBrk="1" hangingPunct="1">
              <a:lnSpc>
                <a:spcPct val="150000"/>
              </a:lnSpc>
            </a:pP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目前中国主要集成电路企业中</a:t>
            </a:r>
            <a:r>
              <a:rPr lang="zh-CN" altLang="en-US" sz="2800"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唯一</a:t>
            </a: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芯片制造技术</a:t>
            </a:r>
            <a:r>
              <a:rPr lang="zh-CN" altLang="en-US" sz="2800" b="1"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自主可控</a:t>
            </a: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的国资企业是上海华力华虹，规模仅次于中芯国际。</a:t>
            </a:r>
            <a:endParaRPr lang="en-US" altLang="zh-CN" sz="2400" b="1" dirty="0">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7" name="Picture 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981985" y="1160981"/>
            <a:ext cx="4408193" cy="2216812"/>
          </a:xfrm>
          <a:prstGeom prst="rect">
            <a:avLst/>
          </a:prstGeom>
        </p:spPr>
      </p:pic>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81985" y="3480208"/>
            <a:ext cx="4408192" cy="2224150"/>
          </a:xfrm>
          <a:prstGeom prst="rect">
            <a:avLst/>
          </a:prstGeom>
        </p:spPr>
      </p:pic>
      <p:sp>
        <p:nvSpPr>
          <p:cNvPr id="20" name="矩形: 圆角 3"/>
          <p:cNvSpPr/>
          <p:nvPr/>
        </p:nvSpPr>
        <p:spPr>
          <a:xfrm>
            <a:off x="668346" y="3232173"/>
            <a:ext cx="5775853" cy="2535176"/>
          </a:xfrm>
          <a:prstGeom prst="roundRect">
            <a:avLst/>
          </a:prstGeom>
          <a:solidFill>
            <a:srgbClr val="0070C0"/>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200000"/>
              </a:lnSpc>
            </a:pPr>
            <a:r>
              <a:rPr lang="zh-CN" altLang="en-US" sz="24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华力华虹拥有</a:t>
            </a:r>
            <a:r>
              <a:rPr lang="en-US" altLang="zh-CN" sz="24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3</a:t>
            </a:r>
            <a:r>
              <a:rPr lang="zh-CN" altLang="en-US" sz="24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座</a:t>
            </a:r>
            <a:r>
              <a:rPr lang="en-US" altLang="zh-CN" sz="24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8</a:t>
            </a:r>
            <a:r>
              <a:rPr lang="zh-CN" altLang="en-US" sz="24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英寸和</a:t>
            </a:r>
            <a:r>
              <a:rPr lang="en-US" altLang="zh-CN" sz="24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3</a:t>
            </a:r>
            <a:r>
              <a:rPr lang="zh-CN" altLang="en-US" sz="24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座</a:t>
            </a:r>
            <a:r>
              <a:rPr lang="en-US" altLang="zh-CN" sz="24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12</a:t>
            </a:r>
            <a:r>
              <a:rPr lang="zh-CN" altLang="en-US" sz="24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英寸晶圆厂，以及</a:t>
            </a:r>
            <a:r>
              <a:rPr lang="en-US" altLang="zh-CN" sz="24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22/28nm</a:t>
            </a:r>
            <a:r>
              <a:rPr lang="zh-CN" altLang="en-US" sz="24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关键工艺。</a:t>
            </a:r>
            <a:endParaRPr lang="en-US" altLang="zh-CN" sz="24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a:p>
            <a:pPr algn="just">
              <a:lnSpc>
                <a:spcPct val="200000"/>
              </a:lnSpc>
            </a:pPr>
            <a:r>
              <a:rPr lang="zh-CN" altLang="en-US" sz="24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年产能</a:t>
            </a:r>
            <a:r>
              <a:rPr lang="en-US" altLang="zh-CN" sz="24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48</a:t>
            </a:r>
            <a:r>
              <a:rPr lang="zh-CN" altLang="en-US" sz="24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万晶圆片，芯片超过</a:t>
            </a:r>
            <a:r>
              <a:rPr lang="en-US" altLang="zh-CN" sz="24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4</a:t>
            </a:r>
            <a:r>
              <a:rPr lang="zh-CN" altLang="en-US" sz="24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亿片</a:t>
            </a:r>
            <a:r>
              <a:rPr lang="zh-CN" altLang="en-US"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a:t>
            </a:r>
            <a:endParaRPr lang="zh-CN" altLang="en-US" b="1" dirty="0">
              <a:solidFill>
                <a:schemeClr val="bg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2" name="文本框 3"/>
          <p:cNvSpPr txBox="1"/>
          <p:nvPr/>
        </p:nvSpPr>
        <p:spPr bwMode="auto">
          <a:xfrm>
            <a:off x="8248925" y="5475973"/>
            <a:ext cx="2236510" cy="6150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rtlCol="0">
            <a:spAutoFit/>
          </a:bodyPr>
          <a:lstStyle/>
          <a:p>
            <a:pPr eaLnBrk="1" hangingPunct="1">
              <a:lnSpc>
                <a:spcPct val="200000"/>
              </a:lnSpc>
            </a:pPr>
            <a:r>
              <a:rPr lang="zh-CN" altLang="en-US" sz="2000" b="1" dirty="0">
                <a:latin typeface="微软雅黑" panose="020B0503020204020204" pitchFamily="34" charset="-122"/>
                <a:ea typeface="微软雅黑" panose="020B0503020204020204" pitchFamily="34" charset="-122"/>
                <a:cs typeface="Times New Roman" panose="02020603050405020304" pitchFamily="18" charset="0"/>
              </a:rPr>
              <a:t>华力华虹生产车间</a:t>
            </a:r>
            <a:endParaRPr lang="zh-CN" altLang="en-US" sz="2000" b="1" dirty="0">
              <a:latin typeface="微软雅黑" panose="020B0503020204020204" pitchFamily="34" charset="-122"/>
              <a:ea typeface="微软雅黑" panose="020B0503020204020204" pitchFamily="34" charset="-122"/>
              <a:cs typeface="Times New Roman" panose="02020603050405020304" pitchFamily="18"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文本框 3"/>
          <p:cNvSpPr txBox="1"/>
          <p:nvPr/>
        </p:nvSpPr>
        <p:spPr bwMode="auto">
          <a:xfrm>
            <a:off x="859102" y="3151441"/>
            <a:ext cx="5508902" cy="499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rtlCol="0">
            <a:spAutoFit/>
          </a:bodyPr>
          <a:lstStyle/>
          <a:p>
            <a:pPr algn="just" eaLnBrk="1" hangingPunct="1">
              <a:lnSpc>
                <a:spcPct val="150000"/>
              </a:lnSpc>
            </a:pPr>
            <a:r>
              <a:rPr lang="zh-CN" altLang="en-US" sz="2000" dirty="0">
                <a:solidFill>
                  <a:srgbClr val="002060"/>
                </a:solidFill>
                <a:latin typeface="微软雅黑" panose="020B0503020204020204" pitchFamily="34" charset="-122"/>
                <a:ea typeface="微软雅黑" panose="020B0503020204020204" pitchFamily="34" charset="-122"/>
                <a:cs typeface="Times New Roman" panose="02020603050405020304" pitchFamily="18" charset="0"/>
              </a:rPr>
              <a:t>华力</a:t>
            </a:r>
            <a:r>
              <a:rPr lang="en-US" altLang="zh-CN" sz="2000" dirty="0">
                <a:solidFill>
                  <a:srgbClr val="002060"/>
                </a:solidFill>
                <a:latin typeface="微软雅黑" panose="020B0503020204020204" pitchFamily="34" charset="-122"/>
                <a:ea typeface="微软雅黑" panose="020B0503020204020204" pitchFamily="34" charset="-122"/>
                <a:cs typeface="Times New Roman" panose="02020603050405020304" pitchFamily="18" charset="0"/>
              </a:rPr>
              <a:t>Fab 5 </a:t>
            </a:r>
            <a:r>
              <a:rPr lang="zh-CN" altLang="en-US" sz="2000" dirty="0">
                <a:solidFill>
                  <a:srgbClr val="002060"/>
                </a:solidFill>
                <a:latin typeface="微软雅黑" panose="020B0503020204020204" pitchFamily="34" charset="-122"/>
                <a:ea typeface="微软雅黑" panose="020B0503020204020204" pitchFamily="34" charset="-122"/>
                <a:cs typeface="Times New Roman" panose="02020603050405020304" pitchFamily="18" charset="0"/>
              </a:rPr>
              <a:t>膜厚校准需求</a:t>
            </a:r>
            <a:endParaRPr lang="en-US" altLang="zh-CN" sz="2000" dirty="0">
              <a:solidFill>
                <a:srgbClr val="00206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7" name="矩形: 圆角 3"/>
          <p:cNvSpPr/>
          <p:nvPr/>
        </p:nvSpPr>
        <p:spPr>
          <a:xfrm>
            <a:off x="6346865" y="1577394"/>
            <a:ext cx="5116450" cy="1545315"/>
          </a:xfrm>
          <a:prstGeom prst="roundRect">
            <a:avLst/>
          </a:prstGeom>
          <a:solidFill>
            <a:srgbClr val="B9E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solidFill>
                <a:schemeClr val="tx1"/>
              </a:solidFill>
              <a:latin typeface="微软雅黑" panose="020B0503020204020204" pitchFamily="34" charset="-122"/>
              <a:ea typeface="微软雅黑" panose="020B0503020204020204" pitchFamily="34" charset="-122"/>
            </a:endParaRPr>
          </a:p>
        </p:txBody>
      </p:sp>
      <p:sp>
        <p:nvSpPr>
          <p:cNvPr id="2" name="矩形 16"/>
          <p:cNvSpPr/>
          <p:nvPr/>
        </p:nvSpPr>
        <p:spPr>
          <a:xfrm>
            <a:off x="1010440" y="107365"/>
            <a:ext cx="7901654" cy="584775"/>
          </a:xfrm>
          <a:prstGeom prst="rect">
            <a:avLst/>
          </a:prstGeom>
          <a:noFill/>
          <a:ln w="9525">
            <a:noFill/>
          </a:ln>
        </p:spPr>
        <p:txBody>
          <a:bodyPr wrap="square">
            <a:spAutoFit/>
          </a:bodyPr>
          <a:lstStyle/>
          <a:p>
            <a:r>
              <a:rPr lang="zh-CN" altLang="en-US" sz="3200" b="1" dirty="0">
                <a:latin typeface="微软雅黑" panose="020B0503020204020204" pitchFamily="34" charset="-122"/>
                <a:ea typeface="微软雅黑" panose="020B0503020204020204" pitchFamily="34" charset="-122"/>
              </a:rPr>
              <a:t>国内厂商寻求自主替代</a:t>
            </a:r>
            <a:endParaRPr lang="zh-CN" altLang="en-US" sz="3200" b="1" dirty="0">
              <a:latin typeface="微软雅黑" panose="020B0503020204020204" pitchFamily="34" charset="-122"/>
              <a:ea typeface="微软雅黑" panose="020B0503020204020204" pitchFamily="34" charset="-122"/>
            </a:endParaRPr>
          </a:p>
        </p:txBody>
      </p:sp>
      <p:graphicFrame>
        <p:nvGraphicFramePr>
          <p:cNvPr id="21" name="表格 3"/>
          <p:cNvGraphicFramePr>
            <a:graphicFrameLocks noGrp="1"/>
          </p:cNvGraphicFramePr>
          <p:nvPr/>
        </p:nvGraphicFramePr>
        <p:xfrm>
          <a:off x="6510501" y="3651065"/>
          <a:ext cx="5227822" cy="3078480"/>
        </p:xfrm>
        <a:graphic>
          <a:graphicData uri="http://schemas.openxmlformats.org/drawingml/2006/table">
            <a:tbl>
              <a:tblPr firstRow="1" bandRow="1">
                <a:tableStyleId>{10A1B5D5-9B99-4C35-A422-299274C87663}</a:tableStyleId>
              </a:tblPr>
              <a:tblGrid>
                <a:gridCol w="1014608"/>
                <a:gridCol w="1951907"/>
                <a:gridCol w="978589"/>
                <a:gridCol w="1282718"/>
              </a:tblGrid>
              <a:tr h="341643">
                <a:tc rowSpan="7">
                  <a:txBody>
                    <a:bodyPr/>
                    <a:lstStyle/>
                    <a:p>
                      <a:pPr algn="ctr">
                        <a:lnSpc>
                          <a:spcPts val="3100"/>
                        </a:lnSpc>
                      </a:pPr>
                      <a:r>
                        <a:rPr lang="en-US" altLang="zh-CN" sz="2000" b="1" dirty="0">
                          <a:solidFill>
                            <a:schemeClr val="tx1"/>
                          </a:solidFill>
                          <a:latin typeface="+mn-ea"/>
                          <a:ea typeface="+mn-ea"/>
                        </a:rPr>
                        <a:t>VLSI</a:t>
                      </a:r>
                      <a:endParaRPr lang="en-US" altLang="zh-CN" sz="2000" b="1" dirty="0">
                        <a:solidFill>
                          <a:schemeClr val="tx1"/>
                        </a:solidFill>
                        <a:latin typeface="+mn-ea"/>
                        <a:ea typeface="+mn-ea"/>
                      </a:endParaRPr>
                    </a:p>
                    <a:p>
                      <a:pPr algn="ctr">
                        <a:lnSpc>
                          <a:spcPts val="3100"/>
                        </a:lnSpc>
                      </a:pPr>
                      <a:r>
                        <a:rPr lang="zh-CN" altLang="en-US" sz="2000" b="1" dirty="0">
                          <a:solidFill>
                            <a:schemeClr val="tx1"/>
                          </a:solidFill>
                          <a:latin typeface="+mn-ea"/>
                          <a:ea typeface="+mn-ea"/>
                        </a:rPr>
                        <a:t>膜厚片</a:t>
                      </a:r>
                      <a:endParaRPr lang="en-US" altLang="zh-CN" sz="2000" b="1" dirty="0">
                        <a:solidFill>
                          <a:schemeClr val="tx1"/>
                        </a:solidFill>
                        <a:latin typeface="+mn-ea"/>
                        <a:ea typeface="+mn-ea"/>
                      </a:endParaRPr>
                    </a:p>
                    <a:p>
                      <a:pPr algn="ctr"/>
                      <a:endParaRPr lang="zh-CN" altLang="en-US" sz="2000" b="1" dirty="0">
                        <a:latin typeface="+mn-ea"/>
                        <a:ea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zh-CN" altLang="en-US" sz="2000" b="1" dirty="0">
                          <a:solidFill>
                            <a:schemeClr val="tx1"/>
                          </a:solidFill>
                          <a:latin typeface="+mn-ea"/>
                          <a:ea typeface="+mn-ea"/>
                        </a:rPr>
                        <a:t>尺寸</a:t>
                      </a:r>
                      <a:endParaRPr lang="zh-CN" altLang="en-US" sz="2000" b="1" dirty="0">
                        <a:solidFill>
                          <a:schemeClr val="tx1"/>
                        </a:solidFill>
                        <a:latin typeface="+mn-ea"/>
                        <a:ea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zh-CN" altLang="en-US" sz="2000" b="1" dirty="0">
                          <a:solidFill>
                            <a:schemeClr val="tx1"/>
                          </a:solidFill>
                          <a:latin typeface="+mn-ea"/>
                          <a:ea typeface="+mn-ea"/>
                        </a:rPr>
                        <a:t>膜厚值</a:t>
                      </a:r>
                      <a:endParaRPr lang="zh-CN" altLang="en-US" sz="2000" b="1" dirty="0">
                        <a:solidFill>
                          <a:schemeClr val="tx1"/>
                        </a:solidFill>
                        <a:latin typeface="+mn-ea"/>
                        <a:ea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zh-CN" altLang="en-US" sz="2000" b="1" dirty="0">
                          <a:solidFill>
                            <a:schemeClr val="tx1"/>
                          </a:solidFill>
                          <a:latin typeface="+mn-ea"/>
                          <a:ea typeface="+mn-ea"/>
                        </a:rPr>
                        <a:t>不确定度</a:t>
                      </a:r>
                      <a:endParaRPr lang="en-US" altLang="zh-CN" sz="2000" b="1" dirty="0">
                        <a:solidFill>
                          <a:schemeClr val="tx1"/>
                        </a:solidFill>
                        <a:latin typeface="+mn-ea"/>
                        <a:ea typeface="+mn-ea"/>
                      </a:endParaRPr>
                    </a:p>
                    <a:p>
                      <a:pPr algn="ctr"/>
                      <a:r>
                        <a:rPr lang="en-US" altLang="zh-CN" sz="2000" b="1" dirty="0">
                          <a:solidFill>
                            <a:schemeClr val="tx1"/>
                          </a:solidFill>
                          <a:latin typeface="+mn-ea"/>
                          <a:ea typeface="+mn-ea"/>
                          <a:cs typeface="Times New Roman" panose="02020603050405020304" pitchFamily="18" charset="0"/>
                        </a:rPr>
                        <a:t>(</a:t>
                      </a:r>
                      <a:r>
                        <a:rPr lang="en-US" altLang="zh-CN" sz="2000" b="1" i="1" dirty="0">
                          <a:solidFill>
                            <a:schemeClr val="tx1"/>
                          </a:solidFill>
                          <a:latin typeface="+mn-ea"/>
                          <a:ea typeface="+mn-ea"/>
                          <a:cs typeface="Times New Roman" panose="02020603050405020304" pitchFamily="18" charset="0"/>
                        </a:rPr>
                        <a:t>k</a:t>
                      </a:r>
                      <a:r>
                        <a:rPr lang="en-US" altLang="zh-CN" sz="2000" b="1" dirty="0">
                          <a:solidFill>
                            <a:schemeClr val="tx1"/>
                          </a:solidFill>
                          <a:latin typeface="+mn-ea"/>
                          <a:ea typeface="+mn-ea"/>
                          <a:cs typeface="Times New Roman" panose="02020603050405020304" pitchFamily="18" charset="0"/>
                        </a:rPr>
                        <a:t>= 2)</a:t>
                      </a:r>
                      <a:endParaRPr lang="zh-CN" altLang="en-US" sz="2000" b="1" dirty="0">
                        <a:solidFill>
                          <a:schemeClr val="tx1"/>
                        </a:solidFill>
                        <a:latin typeface="+mn-ea"/>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r>
              <a:tr h="341643">
                <a:tc vMerge="1">
                  <a:tcPr/>
                </a:tc>
                <a:tc rowSpan="6">
                  <a:txBody>
                    <a:bodyPr/>
                    <a:lstStyle/>
                    <a:p>
                      <a:pPr algn="ctr"/>
                      <a:r>
                        <a:rPr lang="en-US" altLang="zh-CN" sz="20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12”</a:t>
                      </a:r>
                      <a:endParaRPr lang="en-US" altLang="zh-CN" sz="20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a:p>
                      <a:pPr algn="ctr"/>
                      <a:r>
                        <a:rPr lang="en-US" altLang="zh-CN" sz="2000" b="1" dirty="0">
                          <a:latin typeface="+mn-ea"/>
                          <a:ea typeface="+mn-ea"/>
                          <a:cs typeface="Times New Roman" panose="02020603050405020304" pitchFamily="18" charset="0"/>
                        </a:rPr>
                        <a:t>(</a:t>
                      </a:r>
                      <a:r>
                        <a:rPr lang="zh-CN" altLang="en-US" sz="2000" b="1" dirty="0">
                          <a:latin typeface="+mn-ea"/>
                          <a:ea typeface="+mn-ea"/>
                          <a:cs typeface="Times New Roman" panose="02020603050405020304" pitchFamily="18" charset="0"/>
                        </a:rPr>
                        <a:t>晶圆级标准片</a:t>
                      </a:r>
                      <a:r>
                        <a:rPr lang="en-US" altLang="zh-CN" sz="2000" b="1" dirty="0">
                          <a:latin typeface="+mn-ea"/>
                          <a:ea typeface="+mn-ea"/>
                          <a:cs typeface="Times New Roman" panose="02020603050405020304" pitchFamily="18" charset="0"/>
                        </a:rPr>
                        <a:t>)</a:t>
                      </a:r>
                      <a:endParaRPr lang="zh-CN" altLang="en-US" sz="2000" b="1" dirty="0">
                        <a:latin typeface="+mn-ea"/>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EF8FF"/>
                    </a:solidFill>
                  </a:tcPr>
                </a:tc>
                <a:tc>
                  <a:txBody>
                    <a:bodyPr/>
                    <a:lstStyle/>
                    <a:p>
                      <a:pPr algn="ctr"/>
                      <a:r>
                        <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rPr>
                        <a:t>4.6</a:t>
                      </a:r>
                      <a:endPar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EF8FF"/>
                    </a:solidFill>
                  </a:tcPr>
                </a:tc>
                <a:tc>
                  <a:txBody>
                    <a:bodyPr/>
                    <a:lstStyle/>
                    <a:p>
                      <a:pPr algn="ctr"/>
                      <a:r>
                        <a:rPr lang="en-US" altLang="zh-CN" sz="20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0.4</a:t>
                      </a:r>
                      <a:endParaRPr lang="zh-CN" altLang="en-US" sz="20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EF8FF"/>
                    </a:solidFill>
                  </a:tcPr>
                </a:tc>
              </a:tr>
              <a:tr h="341643">
                <a:tc vMerge="1">
                  <a:tcPr/>
                </a:tc>
                <a:tc vMerge="1">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rPr>
                        <a:t>12.14</a:t>
                      </a:r>
                      <a:endPar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EF8FF"/>
                    </a:solidFill>
                  </a:tcPr>
                </a:tc>
                <a:tc>
                  <a:txBody>
                    <a:bodyPr/>
                    <a:lstStyle/>
                    <a:p>
                      <a:pPr algn="ctr"/>
                      <a:r>
                        <a:rPr lang="en-US" altLang="zh-CN" sz="20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0.4</a:t>
                      </a:r>
                      <a:endParaRPr lang="zh-CN" altLang="en-US" sz="20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EF8FF"/>
                    </a:solidFill>
                  </a:tcPr>
                </a:tc>
              </a:tr>
              <a:tr h="341643">
                <a:tc vMerge="1">
                  <a:tcPr/>
                </a:tc>
                <a:tc vMerge="1">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rPr>
                        <a:t>12.8</a:t>
                      </a:r>
                      <a:endPar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EF8FF"/>
                    </a:solidFill>
                  </a:tcPr>
                </a:tc>
                <a:tc>
                  <a:txBody>
                    <a:bodyPr/>
                    <a:lstStyle/>
                    <a:p>
                      <a:pPr algn="ctr"/>
                      <a:r>
                        <a:rPr lang="en-US" altLang="zh-CN" sz="20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0.4</a:t>
                      </a:r>
                      <a:endParaRPr lang="zh-CN" altLang="en-US" sz="20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EF8FF"/>
                    </a:solidFill>
                  </a:tcPr>
                </a:tc>
              </a:tr>
              <a:tr h="341643">
                <a:tc vMerge="1">
                  <a:tcPr/>
                </a:tc>
                <a:tc vMerge="1">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rPr>
                        <a:t>98.9</a:t>
                      </a:r>
                      <a:endPar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EF8FF"/>
                    </a:solidFill>
                  </a:tcPr>
                </a:tc>
                <a:tc>
                  <a:txBody>
                    <a:bodyPr/>
                    <a:lstStyle/>
                    <a:p>
                      <a:pPr algn="ctr"/>
                      <a:r>
                        <a:rPr lang="en-US" altLang="zh-CN" sz="20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0.4</a:t>
                      </a:r>
                      <a:endParaRPr lang="zh-CN" altLang="en-US" sz="20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EF8FF"/>
                    </a:solidFill>
                  </a:tcPr>
                </a:tc>
              </a:tr>
              <a:tr h="341643">
                <a:tc vMerge="1">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vMerge="1">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rPr>
                        <a:t>104.8</a:t>
                      </a:r>
                      <a:endPar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EF8FF"/>
                    </a:solidFill>
                  </a:tcPr>
                </a:tc>
                <a:tc>
                  <a:txBody>
                    <a:bodyPr/>
                    <a:lstStyle/>
                    <a:p>
                      <a:pPr algn="ctr"/>
                      <a:r>
                        <a:rPr lang="en-US" altLang="zh-CN" sz="20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0.4</a:t>
                      </a:r>
                      <a:endParaRPr lang="zh-CN" altLang="en-US" sz="20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EF8FF"/>
                    </a:solidFill>
                  </a:tcPr>
                </a:tc>
              </a:tr>
              <a:tr h="341643">
                <a:tc vMerge="1">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vMerge="1">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rPr>
                        <a:t>384.3</a:t>
                      </a:r>
                      <a:endPar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EF8FF"/>
                    </a:solidFill>
                  </a:tcPr>
                </a:tc>
                <a:tc>
                  <a:txBody>
                    <a:bodyPr/>
                    <a:lstStyle/>
                    <a:p>
                      <a:pPr algn="ctr"/>
                      <a:r>
                        <a:rPr lang="en-US" altLang="zh-CN" sz="20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0.4</a:t>
                      </a:r>
                      <a:endParaRPr lang="zh-CN" altLang="en-US" sz="20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EF8FF"/>
                    </a:solidFill>
                  </a:tcPr>
                </a:tc>
              </a:tr>
            </a:tbl>
          </a:graphicData>
        </a:graphic>
      </p:graphicFrame>
      <p:sp>
        <p:nvSpPr>
          <p:cNvPr id="22" name="文本框 21"/>
          <p:cNvSpPr txBox="1"/>
          <p:nvPr/>
        </p:nvSpPr>
        <p:spPr bwMode="auto">
          <a:xfrm>
            <a:off x="10428398" y="3075057"/>
            <a:ext cx="1489618"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rtlCol="0">
            <a:spAutoFit/>
          </a:bodyPr>
          <a:lstStyle/>
          <a:p>
            <a:pPr eaLnBrk="1" hangingPunct="1">
              <a:lnSpc>
                <a:spcPct val="200000"/>
              </a:lnSpc>
            </a:pPr>
            <a:r>
              <a:rPr lang="zh-CN" altLang="en-US" sz="2000" b="1" dirty="0">
                <a:latin typeface="微软雅黑" panose="020B0503020204020204" pitchFamily="34" charset="-122"/>
                <a:cs typeface="Times New Roman" panose="02020603050405020304" pitchFamily="18" charset="0"/>
              </a:rPr>
              <a:t>单位</a:t>
            </a:r>
            <a:r>
              <a:rPr lang="zh-CN" altLang="en-US" sz="2000" dirty="0">
                <a:latin typeface="微软雅黑" panose="020B0503020204020204" pitchFamily="34" charset="-122"/>
                <a:cs typeface="Times New Roman" panose="02020603050405020304" pitchFamily="18" charset="0"/>
              </a:rPr>
              <a:t>（</a:t>
            </a:r>
            <a:r>
              <a:rPr lang="en-US" altLang="zh-CN" sz="2000" dirty="0">
                <a:latin typeface="Times New Roman" panose="02020603050405020304" pitchFamily="18" charset="0"/>
                <a:cs typeface="Times New Roman" panose="02020603050405020304" pitchFamily="18" charset="0"/>
              </a:rPr>
              <a:t>nm</a:t>
            </a:r>
            <a:r>
              <a:rPr lang="zh-CN" altLang="en-US" sz="2000" dirty="0">
                <a:latin typeface="微软雅黑" panose="020B0503020204020204" pitchFamily="34" charset="-122"/>
                <a:cs typeface="Times New Roman" panose="02020603050405020304" pitchFamily="18" charset="0"/>
              </a:rPr>
              <a:t>）</a:t>
            </a:r>
            <a:endParaRPr lang="zh-CN" altLang="en-US" sz="2000" dirty="0">
              <a:latin typeface="微软雅黑" panose="020B0503020204020204" pitchFamily="34" charset="-122"/>
              <a:cs typeface="Times New Roman" panose="02020603050405020304" pitchFamily="18" charset="0"/>
            </a:endParaRPr>
          </a:p>
        </p:txBody>
      </p:sp>
      <p:sp>
        <p:nvSpPr>
          <p:cNvPr id="18" name="矩形: 圆角 3"/>
          <p:cNvSpPr/>
          <p:nvPr/>
        </p:nvSpPr>
        <p:spPr>
          <a:xfrm>
            <a:off x="1004411" y="872926"/>
            <a:ext cx="10057431" cy="579693"/>
          </a:xfrm>
          <a:prstGeom prst="roundRect">
            <a:avLst/>
          </a:prstGeom>
          <a:solidFill>
            <a:srgbClr val="BCFCE4"/>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9" name="文本框 42"/>
          <p:cNvSpPr txBox="1"/>
          <p:nvPr/>
        </p:nvSpPr>
        <p:spPr>
          <a:xfrm>
            <a:off x="1004411" y="811716"/>
            <a:ext cx="10314378" cy="565348"/>
          </a:xfrm>
          <a:prstGeom prst="rect">
            <a:avLst/>
          </a:prstGeom>
          <a:noFill/>
        </p:spPr>
        <p:txBody>
          <a:bodyPr wrap="square" rtlCol="0">
            <a:spAutoFit/>
          </a:bodyPr>
          <a:lstStyle/>
          <a:p>
            <a:pPr algn="just">
              <a:lnSpc>
                <a:spcPct val="120000"/>
              </a:lnSpc>
              <a:spcBef>
                <a:spcPct val="0"/>
              </a:spcBef>
            </a:pPr>
            <a:r>
              <a:rPr lang="zh-CN" altLang="en-US" sz="2800" b="1" dirty="0">
                <a:latin typeface="Times New Roman" panose="02020603050405020304" pitchFamily="18" charset="0"/>
                <a:ea typeface="微软雅黑" panose="020B0503020204020204" pitchFamily="34" charset="-122"/>
                <a:cs typeface="Times New Roman" panose="02020603050405020304" pitchFamily="18" charset="0"/>
              </a:rPr>
              <a:t>美国封锁和“新冠”疫情下，华力寻求计量院提供量值溯源服务</a:t>
            </a:r>
            <a:endParaRPr lang="en-US" altLang="zh-CN" sz="2800" b="1" dirty="0">
              <a:latin typeface="Times New Roman" panose="02020603050405020304" pitchFamily="18" charset="0"/>
              <a:ea typeface="微软雅黑" panose="020B0503020204020204" pitchFamily="34" charset="-122"/>
              <a:cs typeface="Times New Roman" panose="02020603050405020304" pitchFamily="18" charset="0"/>
            </a:endParaRPr>
          </a:p>
        </p:txBody>
      </p:sp>
      <p:graphicFrame>
        <p:nvGraphicFramePr>
          <p:cNvPr id="10" name="表格 3"/>
          <p:cNvGraphicFramePr>
            <a:graphicFrameLocks noGrp="1"/>
          </p:cNvGraphicFramePr>
          <p:nvPr/>
        </p:nvGraphicFramePr>
        <p:xfrm>
          <a:off x="887315" y="3651065"/>
          <a:ext cx="5208685" cy="3078480"/>
        </p:xfrm>
        <a:graphic>
          <a:graphicData uri="http://schemas.openxmlformats.org/drawingml/2006/table">
            <a:tbl>
              <a:tblPr firstRow="1" bandRow="1">
                <a:tableStyleId>{10A1B5D5-9B99-4C35-A422-299274C87663}</a:tableStyleId>
              </a:tblPr>
              <a:tblGrid>
                <a:gridCol w="1052186"/>
                <a:gridCol w="1863296"/>
                <a:gridCol w="1067795"/>
                <a:gridCol w="1225408"/>
              </a:tblGrid>
              <a:tr h="341643">
                <a:tc rowSpan="7">
                  <a:txBody>
                    <a:bodyPr/>
                    <a:lstStyle/>
                    <a:p>
                      <a:pPr algn="ctr">
                        <a:lnSpc>
                          <a:spcPts val="3100"/>
                        </a:lnSpc>
                      </a:pPr>
                      <a:r>
                        <a:rPr lang="en-US" altLang="zh-CN" sz="2000" b="1" dirty="0">
                          <a:solidFill>
                            <a:schemeClr val="tx1"/>
                          </a:solidFill>
                          <a:latin typeface="+mn-ea"/>
                          <a:ea typeface="+mn-ea"/>
                        </a:rPr>
                        <a:t>VLSI</a:t>
                      </a:r>
                      <a:endParaRPr lang="en-US" altLang="zh-CN" sz="2000" b="1" dirty="0">
                        <a:solidFill>
                          <a:schemeClr val="tx1"/>
                        </a:solidFill>
                        <a:latin typeface="+mn-ea"/>
                        <a:ea typeface="+mn-ea"/>
                      </a:endParaRPr>
                    </a:p>
                    <a:p>
                      <a:pPr algn="ctr">
                        <a:lnSpc>
                          <a:spcPts val="3100"/>
                        </a:lnSpc>
                      </a:pPr>
                      <a:r>
                        <a:rPr lang="zh-CN" altLang="en-US" sz="2000" b="1" dirty="0">
                          <a:solidFill>
                            <a:schemeClr val="tx1"/>
                          </a:solidFill>
                          <a:latin typeface="+mn-ea"/>
                          <a:ea typeface="+mn-ea"/>
                        </a:rPr>
                        <a:t>膜厚片</a:t>
                      </a:r>
                      <a:endParaRPr lang="en-US" altLang="zh-CN" sz="2000" b="1" dirty="0">
                        <a:solidFill>
                          <a:schemeClr val="tx1"/>
                        </a:solidFill>
                        <a:latin typeface="+mn-ea"/>
                        <a:ea typeface="+mn-ea"/>
                      </a:endParaRPr>
                    </a:p>
                    <a:p>
                      <a:pPr algn="ctr"/>
                      <a:endParaRPr lang="zh-CN" altLang="en-US" sz="2000" b="1" dirty="0">
                        <a:latin typeface="+mn-ea"/>
                        <a:ea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zh-CN" altLang="en-US" sz="2000" b="1" dirty="0">
                          <a:solidFill>
                            <a:schemeClr val="tx1"/>
                          </a:solidFill>
                          <a:latin typeface="+mn-ea"/>
                          <a:ea typeface="+mn-ea"/>
                        </a:rPr>
                        <a:t>尺寸</a:t>
                      </a:r>
                      <a:endParaRPr lang="zh-CN" altLang="en-US" sz="2000" b="1" dirty="0">
                        <a:solidFill>
                          <a:schemeClr val="tx1"/>
                        </a:solidFill>
                        <a:latin typeface="+mn-ea"/>
                        <a:ea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zh-CN" altLang="en-US" sz="2000" b="1" dirty="0">
                          <a:solidFill>
                            <a:schemeClr val="tx1"/>
                          </a:solidFill>
                          <a:latin typeface="+mn-ea"/>
                          <a:ea typeface="+mn-ea"/>
                        </a:rPr>
                        <a:t>膜厚值</a:t>
                      </a:r>
                      <a:endParaRPr lang="zh-CN" altLang="en-US" sz="2000" b="1" dirty="0">
                        <a:solidFill>
                          <a:schemeClr val="tx1"/>
                        </a:solidFill>
                        <a:latin typeface="+mn-ea"/>
                        <a:ea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a:r>
                        <a:rPr lang="zh-CN" altLang="en-US" sz="2000" b="1" dirty="0">
                          <a:solidFill>
                            <a:schemeClr val="tx1"/>
                          </a:solidFill>
                          <a:latin typeface="+mn-ea"/>
                          <a:ea typeface="+mn-ea"/>
                        </a:rPr>
                        <a:t>不确定度</a:t>
                      </a:r>
                      <a:endParaRPr lang="en-US" altLang="zh-CN" sz="2000" b="1" dirty="0">
                        <a:solidFill>
                          <a:schemeClr val="tx1"/>
                        </a:solidFill>
                        <a:latin typeface="+mn-ea"/>
                        <a:ea typeface="+mn-ea"/>
                      </a:endParaRPr>
                    </a:p>
                    <a:p>
                      <a:pPr algn="ctr"/>
                      <a:r>
                        <a:rPr lang="en-US" altLang="zh-CN" sz="2000" b="1" dirty="0">
                          <a:solidFill>
                            <a:schemeClr val="tx1"/>
                          </a:solidFill>
                          <a:latin typeface="+mn-ea"/>
                          <a:ea typeface="+mn-ea"/>
                          <a:cs typeface="Times New Roman" panose="02020603050405020304" pitchFamily="18" charset="0"/>
                        </a:rPr>
                        <a:t>(</a:t>
                      </a:r>
                      <a:r>
                        <a:rPr lang="en-US" altLang="zh-CN" sz="2000" b="1" i="1" dirty="0">
                          <a:solidFill>
                            <a:schemeClr val="tx1"/>
                          </a:solidFill>
                          <a:latin typeface="+mn-ea"/>
                          <a:ea typeface="+mn-ea"/>
                          <a:cs typeface="Times New Roman" panose="02020603050405020304" pitchFamily="18" charset="0"/>
                        </a:rPr>
                        <a:t>k</a:t>
                      </a:r>
                      <a:r>
                        <a:rPr lang="en-US" altLang="zh-CN" sz="2000" b="1" dirty="0">
                          <a:solidFill>
                            <a:schemeClr val="tx1"/>
                          </a:solidFill>
                          <a:latin typeface="+mn-ea"/>
                          <a:ea typeface="+mn-ea"/>
                          <a:cs typeface="Times New Roman" panose="02020603050405020304" pitchFamily="18" charset="0"/>
                        </a:rPr>
                        <a:t>= 2)</a:t>
                      </a:r>
                      <a:endParaRPr lang="zh-CN" altLang="en-US" sz="2000" b="1" dirty="0">
                        <a:solidFill>
                          <a:schemeClr val="tx1"/>
                        </a:solidFill>
                        <a:latin typeface="+mn-ea"/>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r>
              <a:tr h="341643">
                <a:tc vMerge="1">
                  <a:tcPr/>
                </a:tc>
                <a:tc rowSpan="6">
                  <a:txBody>
                    <a:bodyPr/>
                    <a:lstStyle/>
                    <a:p>
                      <a:pPr algn="ctr"/>
                      <a:r>
                        <a:rPr lang="en-US" altLang="zh-CN" sz="20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12”</a:t>
                      </a:r>
                      <a:endParaRPr lang="en-US" altLang="zh-CN" sz="20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a:p>
                      <a:pPr algn="ctr"/>
                      <a:r>
                        <a:rPr lang="en-US" altLang="zh-CN" sz="2000" b="1" dirty="0">
                          <a:latin typeface="+mn-ea"/>
                          <a:ea typeface="+mn-ea"/>
                          <a:cs typeface="Times New Roman" panose="02020603050405020304" pitchFamily="18" charset="0"/>
                        </a:rPr>
                        <a:t>(</a:t>
                      </a:r>
                      <a:r>
                        <a:rPr lang="zh-CN" altLang="en-US" sz="2000" b="1" dirty="0">
                          <a:latin typeface="+mn-ea"/>
                          <a:ea typeface="+mn-ea"/>
                          <a:cs typeface="Times New Roman" panose="02020603050405020304" pitchFamily="18" charset="0"/>
                        </a:rPr>
                        <a:t>晶圆级标准片</a:t>
                      </a:r>
                      <a:r>
                        <a:rPr lang="en-US" altLang="zh-CN" sz="2000" b="1" dirty="0">
                          <a:latin typeface="+mn-ea"/>
                          <a:ea typeface="+mn-ea"/>
                          <a:cs typeface="Times New Roman" panose="02020603050405020304" pitchFamily="18" charset="0"/>
                        </a:rPr>
                        <a:t>)</a:t>
                      </a:r>
                      <a:endParaRPr lang="zh-CN" altLang="en-US" sz="2000" b="1" dirty="0">
                        <a:latin typeface="+mn-ea"/>
                        <a:ea typeface="+mn-ea"/>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EF8FF"/>
                    </a:solidFill>
                  </a:tcPr>
                </a:tc>
                <a:tc>
                  <a:txBody>
                    <a:bodyPr/>
                    <a:lstStyle/>
                    <a:p>
                      <a:pPr algn="ctr"/>
                      <a:r>
                        <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rPr>
                        <a:t>4.7</a:t>
                      </a:r>
                      <a:endPar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EF8FF"/>
                    </a:solidFill>
                  </a:tcPr>
                </a:tc>
                <a:tc>
                  <a:txBody>
                    <a:bodyPr/>
                    <a:lstStyle/>
                    <a:p>
                      <a:pPr algn="ctr"/>
                      <a:r>
                        <a:rPr lang="en-US" altLang="zh-CN" sz="20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0.4</a:t>
                      </a:r>
                      <a:endParaRPr lang="zh-CN" altLang="en-US" sz="20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EF8FF"/>
                    </a:solidFill>
                  </a:tcPr>
                </a:tc>
              </a:tr>
              <a:tr h="341643">
                <a:tc vMerge="1">
                  <a:tcPr/>
                </a:tc>
                <a:tc vMerge="1">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rPr>
                        <a:t>12.5</a:t>
                      </a:r>
                      <a:endPar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EF8FF"/>
                    </a:solidFill>
                  </a:tcPr>
                </a:tc>
                <a:tc>
                  <a:txBody>
                    <a:bodyPr/>
                    <a:lstStyle/>
                    <a:p>
                      <a:pPr algn="ctr"/>
                      <a:r>
                        <a:rPr lang="en-US" altLang="zh-CN" sz="20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0.4</a:t>
                      </a:r>
                      <a:endParaRPr lang="zh-CN" altLang="en-US" sz="20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EF8FF"/>
                    </a:solidFill>
                  </a:tcPr>
                </a:tc>
              </a:tr>
              <a:tr h="341643">
                <a:tc vMerge="1">
                  <a:tcPr/>
                </a:tc>
                <a:tc vMerge="1">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rPr>
                        <a:t>50.5</a:t>
                      </a:r>
                      <a:endPar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EF8FF"/>
                    </a:solidFill>
                  </a:tcPr>
                </a:tc>
                <a:tc>
                  <a:txBody>
                    <a:bodyPr/>
                    <a:lstStyle/>
                    <a:p>
                      <a:pPr algn="ctr"/>
                      <a:r>
                        <a:rPr lang="en-US" altLang="zh-CN" sz="20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0.4</a:t>
                      </a:r>
                      <a:endParaRPr lang="zh-CN" altLang="en-US" sz="20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EF8FF"/>
                    </a:solidFill>
                  </a:tcPr>
                </a:tc>
              </a:tr>
              <a:tr h="341643">
                <a:tc vMerge="1">
                  <a:tcPr/>
                </a:tc>
                <a:tc vMerge="1">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rPr>
                        <a:t>102.3</a:t>
                      </a:r>
                      <a:endPar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EF8FF"/>
                    </a:solidFill>
                  </a:tcPr>
                </a:tc>
                <a:tc>
                  <a:txBody>
                    <a:bodyPr/>
                    <a:lstStyle/>
                    <a:p>
                      <a:pPr algn="ctr"/>
                      <a:r>
                        <a:rPr lang="en-US" altLang="zh-CN" sz="20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0.4</a:t>
                      </a:r>
                      <a:endParaRPr lang="zh-CN" altLang="en-US" sz="20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EF8FF"/>
                    </a:solidFill>
                  </a:tcPr>
                </a:tc>
              </a:tr>
              <a:tr h="341643">
                <a:tc vMerge="1">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vMerge="1">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rPr>
                        <a:t>198.5</a:t>
                      </a:r>
                      <a:endPar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EF8FF"/>
                    </a:solidFill>
                  </a:tcPr>
                </a:tc>
                <a:tc>
                  <a:txBody>
                    <a:bodyPr/>
                    <a:lstStyle/>
                    <a:p>
                      <a:pPr algn="ctr"/>
                      <a:r>
                        <a:rPr lang="en-US" altLang="zh-CN" sz="20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0.4</a:t>
                      </a:r>
                      <a:endParaRPr lang="zh-CN" altLang="en-US" sz="2000"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EF8FF"/>
                    </a:solidFill>
                  </a:tcPr>
                </a:tc>
              </a:tr>
              <a:tr h="341643">
                <a:tc vMerge="1">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70C0"/>
                    </a:solidFill>
                  </a:tcPr>
                </a:tc>
                <a:tc vMerge="1">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rPr>
                        <a:t>399</a:t>
                      </a:r>
                      <a:endPar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EF8FF"/>
                    </a:solidFill>
                  </a:tcPr>
                </a:tc>
                <a:tc>
                  <a:txBody>
                    <a:bodyPr/>
                    <a:lstStyle/>
                    <a:p>
                      <a:pPr algn="ctr"/>
                      <a:r>
                        <a:rPr lang="en-US" altLang="zh-CN" sz="2000" b="1" dirty="0">
                          <a:latin typeface="Times New Roman" panose="02020603050405020304" pitchFamily="18" charset="0"/>
                          <a:ea typeface="微软雅黑" panose="020B0503020204020204" pitchFamily="34" charset="-122"/>
                          <a:cs typeface="Times New Roman" panose="02020603050405020304" pitchFamily="18" charset="0"/>
                        </a:rPr>
                        <a:t>0.4</a:t>
                      </a:r>
                      <a:endParaRPr lang="zh-CN" altLang="en-US" sz="2000" b="1" dirty="0">
                        <a:latin typeface="Times New Roman" panose="02020603050405020304" pitchFamily="18" charset="0"/>
                        <a:ea typeface="微软雅黑" panose="020B0503020204020204" pitchFamily="34" charset="-122"/>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EEF8FF"/>
                    </a:solidFill>
                  </a:tcPr>
                </a:tc>
              </a:tr>
            </a:tbl>
          </a:graphicData>
        </a:graphic>
      </p:graphicFrame>
      <p:sp>
        <p:nvSpPr>
          <p:cNvPr id="24" name="文本框 3"/>
          <p:cNvSpPr txBox="1"/>
          <p:nvPr/>
        </p:nvSpPr>
        <p:spPr bwMode="auto">
          <a:xfrm>
            <a:off x="6368004" y="1749903"/>
            <a:ext cx="5227822" cy="1135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rtlCol="0">
            <a:spAutoFit/>
          </a:bodyPr>
          <a:lstStyle/>
          <a:p>
            <a:pPr eaLnBrk="1" hangingPunct="1">
              <a:lnSpc>
                <a:spcPct val="150000"/>
              </a:lnSpc>
            </a:pP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华力的</a:t>
            </a:r>
            <a:r>
              <a:rPr lang="en-US" altLang="zh-CN" sz="2400" b="1" dirty="0">
                <a:latin typeface="微软雅黑" panose="020B0503020204020204" pitchFamily="34" charset="-122"/>
                <a:ea typeface="微软雅黑" panose="020B0503020204020204" pitchFamily="34" charset="-122"/>
                <a:cs typeface="Times New Roman" panose="02020603050405020304" pitchFamily="18" charset="0"/>
              </a:rPr>
              <a:t>VLSI</a:t>
            </a: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标准片中，</a:t>
            </a:r>
            <a:r>
              <a:rPr lang="zh-CN" altLang="en-US" sz="2400" b="1" dirty="0">
                <a:solidFill>
                  <a:srgbClr val="0070C0"/>
                </a:solidFill>
                <a:latin typeface="微软雅黑" panose="020B0503020204020204" pitchFamily="34" charset="-122"/>
                <a:ea typeface="微软雅黑" panose="020B0503020204020204" pitchFamily="34" charset="-122"/>
                <a:cs typeface="Times New Roman" panose="02020603050405020304" pitchFamily="18" charset="0"/>
              </a:rPr>
              <a:t>膜厚标准片</a:t>
            </a: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占</a:t>
            </a:r>
            <a:r>
              <a:rPr lang="en-US" altLang="zh-CN" sz="2400" b="1" dirty="0">
                <a:latin typeface="微软雅黑" panose="020B0503020204020204" pitchFamily="34" charset="-122"/>
                <a:ea typeface="微软雅黑" panose="020B0503020204020204" pitchFamily="34" charset="-122"/>
                <a:cs typeface="Times New Roman" panose="02020603050405020304" pitchFamily="18" charset="0"/>
              </a:rPr>
              <a:t>20</a:t>
            </a: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片，远多于其他标准片校准需求。</a:t>
            </a:r>
            <a:endParaRPr lang="en-US" altLang="zh-CN" sz="2400" b="1" dirty="0">
              <a:latin typeface="微软雅黑" panose="020B0503020204020204" pitchFamily="34" charset="-122"/>
              <a:ea typeface="微软雅黑" panose="020B0503020204020204" pitchFamily="34" charset="-122"/>
              <a:cs typeface="Times New Roman" panose="02020603050405020304" pitchFamily="18" charset="0"/>
            </a:endParaRPr>
          </a:p>
        </p:txBody>
      </p:sp>
      <p:graphicFrame>
        <p:nvGraphicFramePr>
          <p:cNvPr id="33" name="Table 33"/>
          <p:cNvGraphicFramePr>
            <a:graphicFrameLocks noGrp="1"/>
          </p:cNvGraphicFramePr>
          <p:nvPr/>
        </p:nvGraphicFramePr>
        <p:xfrm>
          <a:off x="1205839" y="1621975"/>
          <a:ext cx="4671217" cy="1584960"/>
        </p:xfrm>
        <a:graphic>
          <a:graphicData uri="http://schemas.openxmlformats.org/drawingml/2006/table">
            <a:tbl>
              <a:tblPr firstRow="1" bandRow="1">
                <a:tableStyleId>{5940675A-B579-460E-94D1-54222C63F5DA}</a:tableStyleId>
              </a:tblPr>
              <a:tblGrid>
                <a:gridCol w="1522339"/>
                <a:gridCol w="1406576"/>
                <a:gridCol w="1742302"/>
              </a:tblGrid>
              <a:tr h="370840">
                <a:tc rowSpan="4">
                  <a:txBody>
                    <a:bodyPr/>
                    <a:lstStyle/>
                    <a:p>
                      <a:pPr algn="ctr">
                        <a:lnSpc>
                          <a:spcPct val="200000"/>
                        </a:lnSpc>
                      </a:pPr>
                      <a:r>
                        <a:rPr lang="zh-CN" altLang="en-US" sz="2000" b="1" dirty="0">
                          <a:solidFill>
                            <a:schemeClr val="tx1"/>
                          </a:solidFill>
                          <a:latin typeface="微软雅黑" panose="020B0503020204020204" pitchFamily="34" charset="-122"/>
                          <a:ea typeface="微软雅黑" panose="020B0503020204020204" pitchFamily="34" charset="-122"/>
                        </a:rPr>
                        <a:t>华力待校</a:t>
                      </a:r>
                      <a:endParaRPr lang="en-US" altLang="zh-CN" sz="2000" b="1" dirty="0">
                        <a:solidFill>
                          <a:schemeClr val="tx1"/>
                        </a:solidFill>
                        <a:latin typeface="微软雅黑" panose="020B0503020204020204" pitchFamily="34" charset="-122"/>
                        <a:ea typeface="微软雅黑" panose="020B0503020204020204" pitchFamily="34" charset="-122"/>
                      </a:endParaRPr>
                    </a:p>
                    <a:p>
                      <a:pPr algn="ctr">
                        <a:lnSpc>
                          <a:spcPct val="200000"/>
                        </a:lnSpc>
                      </a:pPr>
                      <a:r>
                        <a:rPr lang="zh-CN" altLang="en-US" sz="2000" b="1" dirty="0">
                          <a:solidFill>
                            <a:schemeClr val="tx1"/>
                          </a:solidFill>
                          <a:latin typeface="微软雅黑" panose="020B0503020204020204" pitchFamily="34" charset="-122"/>
                          <a:ea typeface="微软雅黑" panose="020B0503020204020204" pitchFamily="34" charset="-122"/>
                        </a:rPr>
                        <a:t>准标准片</a:t>
                      </a:r>
                      <a:endParaRPr lang="en-US" sz="2000" b="1" dirty="0">
                        <a:solidFill>
                          <a:schemeClr val="tx1"/>
                        </a:solidFill>
                        <a:latin typeface="微软雅黑" panose="020B0503020204020204" pitchFamily="34" charset="-122"/>
                        <a:ea typeface="微软雅黑" panose="020B0503020204020204" pitchFamily="34" charset="-122"/>
                      </a:endParaRPr>
                    </a:p>
                  </a:txBody>
                  <a:tcPr anchor="ctr"/>
                </a:tc>
                <a:tc>
                  <a:txBody>
                    <a:bodyPr/>
                    <a:lstStyle/>
                    <a:p>
                      <a:r>
                        <a:rPr lang="en-US" sz="2000" b="1" dirty="0">
                          <a:solidFill>
                            <a:schemeClr val="tx1"/>
                          </a:solidFill>
                          <a:latin typeface="微软雅黑" panose="020B0503020204020204" pitchFamily="34" charset="-122"/>
                          <a:ea typeface="微软雅黑" panose="020B0503020204020204" pitchFamily="34" charset="-122"/>
                        </a:rPr>
                        <a:t>  </a:t>
                      </a:r>
                      <a:r>
                        <a:rPr lang="zh-CN" altLang="en-US" sz="2000" b="1" dirty="0">
                          <a:solidFill>
                            <a:schemeClr val="tx1"/>
                          </a:solidFill>
                          <a:latin typeface="微软雅黑" panose="020B0503020204020204" pitchFamily="34" charset="-122"/>
                          <a:ea typeface="微软雅黑" panose="020B0503020204020204" pitchFamily="34" charset="-122"/>
                        </a:rPr>
                        <a:t>关键尺寸</a:t>
                      </a:r>
                      <a:endParaRPr lang="en-US" sz="2000" b="1" dirty="0">
                        <a:solidFill>
                          <a:schemeClr val="tx1"/>
                        </a:solidFill>
                        <a:latin typeface="微软雅黑" panose="020B0503020204020204" pitchFamily="34" charset="-122"/>
                        <a:ea typeface="微软雅黑" panose="020B0503020204020204" pitchFamily="34" charset="-122"/>
                      </a:endParaRPr>
                    </a:p>
                  </a:txBody>
                  <a:tcPr/>
                </a:tc>
                <a:tc>
                  <a:txBody>
                    <a:bodyPr/>
                    <a:lstStyle/>
                    <a:p>
                      <a:r>
                        <a:rPr lang="en-US" sz="2000" b="1" dirty="0">
                          <a:solidFill>
                            <a:schemeClr val="tx1"/>
                          </a:solidFill>
                          <a:latin typeface="微软雅黑" panose="020B0503020204020204" pitchFamily="34" charset="-122"/>
                          <a:ea typeface="微软雅黑" panose="020B0503020204020204" pitchFamily="34" charset="-122"/>
                        </a:rPr>
                        <a:t>   </a:t>
                      </a:r>
                      <a:r>
                        <a:rPr lang="zh-CN" altLang="en-US" sz="2000" b="1" dirty="0">
                          <a:solidFill>
                            <a:schemeClr val="tx1"/>
                          </a:solidFill>
                          <a:latin typeface="微软雅黑" panose="020B0503020204020204" pitchFamily="34" charset="-122"/>
                          <a:ea typeface="微软雅黑" panose="020B0503020204020204" pitchFamily="34" charset="-122"/>
                        </a:rPr>
                        <a:t>标准片数量</a:t>
                      </a:r>
                      <a:endParaRPr lang="en-US" sz="2000" b="1" dirty="0">
                        <a:solidFill>
                          <a:schemeClr val="tx1"/>
                        </a:solidFill>
                        <a:latin typeface="微软雅黑" panose="020B0503020204020204" pitchFamily="34" charset="-122"/>
                        <a:ea typeface="微软雅黑" panose="020B0503020204020204" pitchFamily="34" charset="-122"/>
                      </a:endParaRPr>
                    </a:p>
                  </a:txBody>
                  <a:tcPr/>
                </a:tc>
              </a:tr>
              <a:tr h="370840">
                <a:tc vMerge="1">
                  <a:tcPr/>
                </a:tc>
                <a:tc>
                  <a:txBody>
                    <a:bodyPr/>
                    <a:lstStyle/>
                    <a:p>
                      <a:r>
                        <a:rPr lang="en-US" sz="2000" b="1" dirty="0">
                          <a:solidFill>
                            <a:schemeClr val="tx1"/>
                          </a:solidFill>
                          <a:latin typeface="微软雅黑" panose="020B0503020204020204" pitchFamily="34" charset="-122"/>
                          <a:ea typeface="微软雅黑" panose="020B0503020204020204" pitchFamily="34" charset="-122"/>
                        </a:rPr>
                        <a:t>   </a:t>
                      </a:r>
                      <a:r>
                        <a:rPr lang="zh-CN" altLang="en-US" sz="2000" b="1" dirty="0">
                          <a:solidFill>
                            <a:schemeClr val="tx1"/>
                          </a:solidFill>
                          <a:latin typeface="微软雅黑" panose="020B0503020204020204" pitchFamily="34" charset="-122"/>
                          <a:ea typeface="微软雅黑" panose="020B0503020204020204" pitchFamily="34" charset="-122"/>
                        </a:rPr>
                        <a:t>台   阶  </a:t>
                      </a:r>
                      <a:endParaRPr lang="en-US" sz="2000" b="1" dirty="0">
                        <a:solidFill>
                          <a:schemeClr val="tx1"/>
                        </a:solidFill>
                        <a:latin typeface="微软雅黑" panose="020B0503020204020204" pitchFamily="34" charset="-122"/>
                        <a:ea typeface="微软雅黑" panose="020B0503020204020204" pitchFamily="34" charset="-122"/>
                      </a:endParaRPr>
                    </a:p>
                  </a:txBody>
                  <a:tcPr/>
                </a:tc>
                <a:tc>
                  <a:txBody>
                    <a:bodyPr/>
                    <a:lstStyle/>
                    <a:p>
                      <a:r>
                        <a:rPr 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         4</a:t>
                      </a:r>
                      <a:endParaRPr 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a:txBody>
                  <a:tcPr/>
                </a:tc>
              </a:tr>
              <a:tr h="0">
                <a:tc vMerge="1">
                  <a:tcPr/>
                </a:tc>
                <a:tc>
                  <a:txBody>
                    <a:bodyPr/>
                    <a:lstStyle/>
                    <a:p>
                      <a:r>
                        <a:rPr lang="zh-CN" altLang="en-US" sz="2000" b="1" dirty="0">
                          <a:solidFill>
                            <a:schemeClr val="tx1"/>
                          </a:solidFill>
                          <a:latin typeface="微软雅黑" panose="020B0503020204020204" pitchFamily="34" charset="-122"/>
                          <a:ea typeface="微软雅黑" panose="020B0503020204020204" pitchFamily="34" charset="-122"/>
                        </a:rPr>
                        <a:t>   栅   格</a:t>
                      </a:r>
                      <a:endParaRPr lang="en-US" sz="2000" b="1" dirty="0">
                        <a:solidFill>
                          <a:schemeClr val="tx1"/>
                        </a:solidFill>
                        <a:latin typeface="微软雅黑" panose="020B0503020204020204" pitchFamily="34" charset="-122"/>
                        <a:ea typeface="微软雅黑" panose="020B0503020204020204" pitchFamily="34" charset="-122"/>
                      </a:endParaRPr>
                    </a:p>
                  </a:txBody>
                  <a:tcPr/>
                </a:tc>
                <a:tc>
                  <a:txBody>
                    <a:bodyPr/>
                    <a:lstStyle/>
                    <a:p>
                      <a:r>
                        <a:rPr 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         2</a:t>
                      </a:r>
                      <a:endParaRPr 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a:txBody>
                  <a:tcPr/>
                </a:tc>
              </a:tr>
              <a:tr h="370840">
                <a:tc vMerge="1">
                  <a:tcPr/>
                </a:tc>
                <a:tc>
                  <a:txBody>
                    <a:bodyPr/>
                    <a:lstStyle/>
                    <a:p>
                      <a:r>
                        <a:rPr lang="zh-CN" altLang="en-US" sz="2000" b="1" dirty="0">
                          <a:solidFill>
                            <a:schemeClr val="tx1"/>
                          </a:solidFill>
                          <a:latin typeface="微软雅黑" panose="020B0503020204020204" pitchFamily="34" charset="-122"/>
                          <a:ea typeface="微软雅黑" panose="020B0503020204020204" pitchFamily="34" charset="-122"/>
                        </a:rPr>
                        <a:t>   膜   厚</a:t>
                      </a:r>
                      <a:endParaRPr lang="en-US" sz="2000" b="1" dirty="0">
                        <a:solidFill>
                          <a:schemeClr val="tx1"/>
                        </a:solidFill>
                        <a:latin typeface="微软雅黑" panose="020B0503020204020204" pitchFamily="34" charset="-122"/>
                        <a:ea typeface="微软雅黑" panose="020B0503020204020204" pitchFamily="34" charset="-122"/>
                      </a:endParaRPr>
                    </a:p>
                  </a:txBody>
                  <a:tcPr/>
                </a:tc>
                <a:tc>
                  <a:txBody>
                    <a:bodyPr/>
                    <a:lstStyle/>
                    <a:p>
                      <a:r>
                        <a:rPr 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         20</a:t>
                      </a:r>
                      <a:endParaRPr lang="en-US" sz="2000" b="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a:txBody>
                  <a:tcPr/>
                </a:tc>
              </a:tr>
            </a:tbl>
          </a:graphicData>
        </a:graphic>
      </p:graphicFrame>
      <p:sp>
        <p:nvSpPr>
          <p:cNvPr id="39" name="文本框 3"/>
          <p:cNvSpPr txBox="1"/>
          <p:nvPr/>
        </p:nvSpPr>
        <p:spPr bwMode="auto">
          <a:xfrm>
            <a:off x="6409114" y="3137075"/>
            <a:ext cx="5508902" cy="499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rtlCol="0">
            <a:spAutoFit/>
          </a:bodyPr>
          <a:lstStyle/>
          <a:p>
            <a:pPr algn="just" eaLnBrk="1" hangingPunct="1">
              <a:lnSpc>
                <a:spcPct val="150000"/>
              </a:lnSpc>
            </a:pPr>
            <a:r>
              <a:rPr lang="zh-CN" altLang="en-US" sz="2000" dirty="0">
                <a:solidFill>
                  <a:srgbClr val="002060"/>
                </a:solidFill>
                <a:latin typeface="微软雅黑" panose="020B0503020204020204" pitchFamily="34" charset="-122"/>
                <a:ea typeface="微软雅黑" panose="020B0503020204020204" pitchFamily="34" charset="-122"/>
                <a:cs typeface="Times New Roman" panose="02020603050405020304" pitchFamily="18" charset="0"/>
              </a:rPr>
              <a:t>华力</a:t>
            </a:r>
            <a:r>
              <a:rPr lang="en-US" altLang="zh-CN" sz="2000" dirty="0">
                <a:solidFill>
                  <a:srgbClr val="002060"/>
                </a:solidFill>
                <a:latin typeface="微软雅黑" panose="020B0503020204020204" pitchFamily="34" charset="-122"/>
                <a:ea typeface="微软雅黑" panose="020B0503020204020204" pitchFamily="34" charset="-122"/>
                <a:cs typeface="Times New Roman" panose="02020603050405020304" pitchFamily="18" charset="0"/>
              </a:rPr>
              <a:t>Fab 6 </a:t>
            </a:r>
            <a:r>
              <a:rPr lang="zh-CN" altLang="en-US" sz="2000" dirty="0">
                <a:solidFill>
                  <a:srgbClr val="002060"/>
                </a:solidFill>
                <a:latin typeface="微软雅黑" panose="020B0503020204020204" pitchFamily="34" charset="-122"/>
                <a:ea typeface="微软雅黑" panose="020B0503020204020204" pitchFamily="34" charset="-122"/>
                <a:cs typeface="Times New Roman" panose="02020603050405020304" pitchFamily="18" charset="0"/>
              </a:rPr>
              <a:t>膜厚校准需求</a:t>
            </a:r>
            <a:endParaRPr lang="en-US" altLang="zh-CN" sz="2000" dirty="0">
              <a:solidFill>
                <a:srgbClr val="00206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7" name="矩形 1"/>
          <p:cNvSpPr/>
          <p:nvPr/>
        </p:nvSpPr>
        <p:spPr>
          <a:xfrm>
            <a:off x="0" y="6048810"/>
            <a:ext cx="12192000" cy="750225"/>
          </a:xfrm>
          <a:prstGeom prst="rect">
            <a:avLst/>
          </a:prstGeom>
          <a:solidFill>
            <a:srgbClr val="0070C0"/>
          </a:solidFill>
          <a:ln>
            <a:noFill/>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28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疫情影响下，</a:t>
            </a:r>
            <a:r>
              <a:rPr lang="zh-CN" altLang="en-US" sz="3200" b="1" dirty="0">
                <a:solidFill>
                  <a:srgbClr val="FFFF00"/>
                </a:solidFill>
                <a:latin typeface="微软雅黑" panose="020B0503020204020204" pitchFamily="34" charset="-122"/>
                <a:ea typeface="微软雅黑" panose="020B0503020204020204" pitchFamily="34" charset="-122"/>
                <a:cs typeface="Times New Roman" panose="02020603050405020304" pitchFamily="18" charset="0"/>
              </a:rPr>
              <a:t>国产替代</a:t>
            </a:r>
            <a:r>
              <a:rPr lang="zh-CN" altLang="en-US" sz="28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应发力摆脱国外垄断</a:t>
            </a:r>
            <a:endParaRPr lang="zh-CN" altLang="en-US" sz="28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fill="hold"/>
                                        <p:tgtEl>
                                          <p:spTgt spid="27"/>
                                        </p:tgtEl>
                                        <p:attrNameLst>
                                          <p:attrName>ppt_x</p:attrName>
                                        </p:attrNameLst>
                                      </p:cBhvr>
                                      <p:tavLst>
                                        <p:tav tm="0">
                                          <p:val>
                                            <p:strVal val="#ppt_x"/>
                                          </p:val>
                                        </p:tav>
                                        <p:tav tm="100000">
                                          <p:val>
                                            <p:strVal val="#ppt_x"/>
                                          </p:val>
                                        </p:tav>
                                      </p:tavLst>
                                    </p:anim>
                                    <p:anim calcmode="lin" valueType="num">
                                      <p:cBhvr additive="base">
                                        <p:cTn id="8"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Lst>
  </p:timing>
</p:sld>
</file>

<file path=ppt/tags/tag1.xml><?xml version="1.0" encoding="utf-8"?>
<p:tagLst xmlns:p="http://schemas.openxmlformats.org/presentationml/2006/main">
  <p:tag name="KSO_WM_UNIT_PLACING_PICTURE_USER_VIEWPORT" val="{&quot;height&quot;:3398.9023622047243,&quot;width&quot;:3182.448818897638}"/>
</p:tagLst>
</file>

<file path=ppt/tags/tag2.xml><?xml version="1.0" encoding="utf-8"?>
<p:tagLst xmlns:p="http://schemas.openxmlformats.org/presentationml/2006/main">
  <p:tag name="KSO_WM_UNIT_PLACING_PICTURE_USER_VIEWPORT" val="{&quot;height&quot;:2843.7905511811023,&quot;width&quot;:3548.3070866141734}"/>
</p:tagLst>
</file>

<file path=ppt/tags/tag3.xml><?xml version="1.0" encoding="utf-8"?>
<p:tagLst xmlns:p="http://schemas.openxmlformats.org/presentationml/2006/main">
  <p:tag name="COMMONDATA" val="eyJoZGlkIjoiMWE3OGE2MjlhYzE0MzExNDQ2ODYwM2Y5NDVlMjQ4ZDMifQ=="/>
</p:tagLst>
</file>

<file path=ppt/theme/theme1.xml><?xml version="1.0" encoding="utf-8"?>
<a:theme xmlns:a="http://schemas.openxmlformats.org/drawingml/2006/main" name="计量院模板">
  <a:themeElements>
    <a:clrScheme name="ＮＩＭ通用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计量院模板">
      <a:majorFont>
        <a:latin typeface="黑体"/>
        <a:ea typeface="黑体"/>
        <a:cs typeface=""/>
      </a:majorFont>
      <a:minorFont>
        <a:latin typeface="黑体"/>
        <a:ea typeface="黑体"/>
        <a:cs typeface=""/>
      </a:minorFont>
    </a:fontScheme>
    <a:fmtScheme name="技巧">
      <a:fillStyleLst>
        <a:solidFill>
          <a:schemeClr val="phClr"/>
        </a:solidFill>
        <a:gradFill rotWithShape="1">
          <a:gsLst>
            <a:gs pos="0">
              <a:schemeClr val="phClr">
                <a:tint val="1000"/>
              </a:schemeClr>
            </a:gs>
            <a:gs pos="68000">
              <a:schemeClr val="phClr">
                <a:tint val="77000"/>
              </a:schemeClr>
            </a:gs>
            <a:gs pos="81000">
              <a:schemeClr val="phClr">
                <a:tint val="79000"/>
              </a:schemeClr>
            </a:gs>
            <a:gs pos="86000">
              <a:schemeClr val="phClr">
                <a:tint val="73000"/>
              </a:schemeClr>
            </a:gs>
            <a:gs pos="100000">
              <a:schemeClr val="phClr">
                <a:tint val="35000"/>
              </a:schemeClr>
            </a:gs>
          </a:gsLst>
          <a:lin ang="5400000" scaled="1"/>
        </a:gradFill>
        <a:gradFill rotWithShape="1">
          <a:gsLst>
            <a:gs pos="0">
              <a:schemeClr val="phClr">
                <a:tint val="73000"/>
                <a:satMod val="150000"/>
              </a:schemeClr>
            </a:gs>
            <a:gs pos="25000">
              <a:schemeClr val="phClr">
                <a:tint val="96000"/>
                <a:shade val="80000"/>
                <a:satMod val="105000"/>
              </a:schemeClr>
            </a:gs>
            <a:gs pos="38000">
              <a:schemeClr val="phClr">
                <a:tint val="96000"/>
                <a:shade val="59000"/>
                <a:satMod val="120000"/>
              </a:schemeClr>
            </a:gs>
            <a:gs pos="55000">
              <a:schemeClr val="phClr">
                <a:shade val="57000"/>
                <a:satMod val="120000"/>
              </a:schemeClr>
            </a:gs>
            <a:gs pos="80000">
              <a:schemeClr val="phClr">
                <a:shade val="56000"/>
                <a:satMod val="145000"/>
              </a:schemeClr>
            </a:gs>
            <a:gs pos="88000">
              <a:schemeClr val="phClr">
                <a:shade val="63000"/>
                <a:satMod val="160000"/>
              </a:schemeClr>
            </a:gs>
            <a:gs pos="100000">
              <a:schemeClr val="phClr">
                <a:tint val="99555"/>
                <a:satMod val="155000"/>
              </a:schemeClr>
            </a:gs>
          </a:gsLst>
          <a:lin ang="5400000" scaled="1"/>
        </a:gradFill>
      </a:fillStyleLst>
      <a:lnStyleLst>
        <a:ln w="9525" cap="flat" cmpd="sng" algn="ctr">
          <a:solidFill>
            <a:schemeClr val="phClr">
              <a:shade val="60000"/>
              <a:satMod val="300000"/>
            </a:schemeClr>
          </a:solidFill>
          <a:prstDash val="solid"/>
        </a:ln>
        <a:ln w="19050" cap="flat" cmpd="sng" algn="ctr">
          <a:solidFill>
            <a:schemeClr val="phClr"/>
          </a:solidFill>
          <a:prstDash val="solid"/>
        </a:ln>
        <a:ln w="19050" cap="flat" cmpd="sng" algn="ctr">
          <a:solidFill>
            <a:schemeClr val="phClr"/>
          </a:solidFill>
          <a:prstDash val="solid"/>
        </a:ln>
      </a:lnStyleLst>
      <a:effectStyleLst>
        <a:effectStyle>
          <a:effectLst>
            <a:glow rad="63500">
              <a:schemeClr val="phClr">
                <a:tint val="30000"/>
                <a:shade val="95000"/>
                <a:satMod val="300000"/>
                <a:alpha val="50000"/>
              </a:schemeClr>
            </a:glow>
          </a:effectLst>
        </a:effectStyle>
        <a:effectStyle>
          <a:effectLst>
            <a:glow rad="70000">
              <a:schemeClr val="phClr">
                <a:tint val="30000"/>
                <a:shade val="95000"/>
                <a:satMod val="300000"/>
                <a:alpha val="50000"/>
              </a:schemeClr>
            </a:glow>
          </a:effectLst>
        </a:effectStyle>
        <a:effectStyle>
          <a:effectLst>
            <a:glow rad="76200">
              <a:schemeClr val="phClr">
                <a:tint val="30000"/>
                <a:shade val="95000"/>
                <a:satMod val="300000"/>
                <a:alpha val="50000"/>
              </a:schemeClr>
            </a:glow>
          </a:effectLst>
          <a:scene3d>
            <a:camera prst="orthographicFront" fov="0">
              <a:rot lat="0" lon="0" rev="0"/>
            </a:camera>
            <a:lightRig rig="harsh" dir="t">
              <a:rot lat="6000000" lon="6000000" rev="0"/>
            </a:lightRig>
          </a:scene3d>
          <a:sp3d contourW="10000" prstMaterial="metal">
            <a:bevelT w="20000" h="9000" prst="softRound"/>
            <a:contourClr>
              <a:schemeClr val="phClr">
                <a:shade val="30000"/>
                <a:satMod val="20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9525" cap="flat" cmpd="sng">
          <a:noFill/>
          <a:bevel/>
        </a:ln>
      </a:spPr>
      <a:bodyPr wrap="square">
        <a:spAutoFit/>
      </a:bodyPr>
      <a:lstStyle>
        <a:defPPr marL="342900" indent="-342900" eaLnBrk="0" hangingPunct="0">
          <a:lnSpc>
            <a:spcPct val="150000"/>
          </a:lnSpc>
          <a:defRPr sz="1600" dirty="0" smtClean="0"/>
        </a:defPPr>
      </a:lstStyle>
    </a:spDef>
    <a:txDef>
      <a:spPr bwMode="auto">
        <a:noFill/>
        <a:ln>
          <a:noFill/>
        </a:ln>
      </a:spPr>
      <a:bodyPr wrap="square">
        <a:spAutoFit/>
      </a:bodyPr>
      <a:lstStyle>
        <a:defPPr eaLnBrk="1" hangingPunct="1">
          <a:lnSpc>
            <a:spcPct val="200000"/>
          </a:lnSpc>
          <a:defRPr sz="1800" b="0" dirty="0" smtClean="0">
            <a:solidFill>
              <a:schemeClr val="accent6"/>
            </a:solidFill>
            <a:latin typeface="微软雅黑" panose="020B0503020204020204" pitchFamily="34" charset="-122"/>
            <a:cs typeface="Times New Roman" panose="02020603050405020304" pitchFamily="18" charset="0"/>
          </a:defRPr>
        </a:defPPr>
      </a:lstStyle>
    </a:txDef>
  </a:objectDefaults>
  <a:extraClrSchemeLst>
    <a:extraClrScheme>
      <a:clrScheme name="ＮＩＭ通用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ＮＩＭ通用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ＮＩＭ通用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ＮＩＭ通用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ＮＩＭ通用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ＮＩＭ通用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ＮＩＭ通用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ＮＩＭ通用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ＮＩＭ通用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ＮＩＭ通用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ＮＩＭ通用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ＮＩＭ通用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5775</Words>
  <Application>WPS 演示</Application>
  <PresentationFormat>Widescreen</PresentationFormat>
  <Paragraphs>1005</Paragraphs>
  <Slides>35</Slides>
  <Notes>25</Notes>
  <HiddenSlides>0</HiddenSlides>
  <MMClips>0</MMClips>
  <ScaleCrop>false</ScaleCrop>
  <HeadingPairs>
    <vt:vector size="8" baseType="variant">
      <vt:variant>
        <vt:lpstr>已用的字体</vt:lpstr>
      </vt:variant>
      <vt:variant>
        <vt:i4>13</vt:i4>
      </vt:variant>
      <vt:variant>
        <vt:lpstr>主题</vt:lpstr>
      </vt:variant>
      <vt:variant>
        <vt:i4>1</vt:i4>
      </vt:variant>
      <vt:variant>
        <vt:lpstr>嵌入 OLE 服务器</vt:lpstr>
      </vt:variant>
      <vt:variant>
        <vt:i4>1</vt:i4>
      </vt:variant>
      <vt:variant>
        <vt:lpstr>幻灯片标题</vt:lpstr>
      </vt:variant>
      <vt:variant>
        <vt:i4>35</vt:i4>
      </vt:variant>
    </vt:vector>
  </HeadingPairs>
  <TitlesOfParts>
    <vt:vector size="50" baseType="lpstr">
      <vt:lpstr>Arial</vt:lpstr>
      <vt:lpstr>宋体</vt:lpstr>
      <vt:lpstr>Wingdings</vt:lpstr>
      <vt:lpstr>微软雅黑</vt:lpstr>
      <vt:lpstr>Times New Roman</vt:lpstr>
      <vt:lpstr>黑体</vt:lpstr>
      <vt:lpstr>微软雅黑 Light</vt:lpstr>
      <vt:lpstr>仿宋_GB2312</vt:lpstr>
      <vt:lpstr>仿宋</vt:lpstr>
      <vt:lpstr>Arial Unicode MS</vt:lpstr>
      <vt:lpstr>等线</vt:lpstr>
      <vt:lpstr>Cambria Math</vt:lpstr>
      <vt:lpstr>Calibri</vt:lpstr>
      <vt:lpstr>计量院模板</vt:lpstr>
      <vt:lpstr>Visio.Drawing.11</vt:lpstr>
      <vt:lpstr>汽柴油及航空燃油近红外光谱快检装置 及标准物质能力建设</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谢   谢！</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李琪</cp:lastModifiedBy>
  <cp:revision>542</cp:revision>
  <dcterms:created xsi:type="dcterms:W3CDTF">2018-08-08T07:48:00Z</dcterms:created>
  <dcterms:modified xsi:type="dcterms:W3CDTF">2022-06-23T14:12:13Z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6448E98DFB6B41EAADB5EA2C78F98546</vt:lpwstr>
  </property>
  <property fmtid="{D5CDD505-2E9C-101B-9397-08002B2CF9AE}" pid="3" name="KSOProductBuildVer">
    <vt:lpwstr>2052-11.1.0.11830</vt:lpwstr>
  </property>
</Properties>
</file>